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6"/>
  </p:notesMasterIdLst>
  <p:handoutMasterIdLst>
    <p:handoutMasterId r:id="rId27"/>
  </p:handoutMasterIdLst>
  <p:sldIdLst>
    <p:sldId id="388" r:id="rId2"/>
    <p:sldId id="301" r:id="rId3"/>
    <p:sldId id="395" r:id="rId4"/>
    <p:sldId id="396" r:id="rId5"/>
    <p:sldId id="304" r:id="rId6"/>
    <p:sldId id="260" r:id="rId7"/>
    <p:sldId id="303" r:id="rId8"/>
    <p:sldId id="258" r:id="rId9"/>
    <p:sldId id="397" r:id="rId10"/>
    <p:sldId id="398" r:id="rId11"/>
    <p:sldId id="319" r:id="rId12"/>
    <p:sldId id="399" r:id="rId13"/>
    <p:sldId id="400" r:id="rId14"/>
    <p:sldId id="401" r:id="rId15"/>
    <p:sldId id="325" r:id="rId16"/>
    <p:sldId id="327" r:id="rId17"/>
    <p:sldId id="326" r:id="rId18"/>
    <p:sldId id="402" r:id="rId19"/>
    <p:sldId id="384" r:id="rId20"/>
    <p:sldId id="386" r:id="rId21"/>
    <p:sldId id="403" r:id="rId22"/>
    <p:sldId id="404" r:id="rId23"/>
    <p:sldId id="405" r:id="rId24"/>
    <p:sldId id="387" r:id="rId25"/>
  </p:sldIdLst>
  <p:sldSz cx="9144000" cy="6858000" type="screen4x3"/>
  <p:notesSz cx="7010400" cy="92964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BE1FF"/>
    <a:srgbClr val="CCCCFF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37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91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6718C7-DCF6-40A1-91AA-096FFB647F47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DB68B3-6B2A-4526-8307-A5EA0E808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77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835442-BB08-4628-A85F-77B195476D43}" type="datetimeFigureOut">
              <a:rPr lang="th-TH" smtClean="0"/>
              <a:pPr/>
              <a:t>02/03/59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308DBE-E214-4E27-BF81-E6715E35E08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134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08DBE-E214-4E27-BF81-E6715E35E084}" type="slidenum">
              <a:rPr lang="th-TH" smtClean="0"/>
              <a:pPr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4002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308DBE-E214-4E27-BF81-E6715E35E084}" type="slidenum">
              <a:rPr lang="th-TH" smtClean="0"/>
              <a:pPr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08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056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442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893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042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48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432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205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566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399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698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94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EAF81-4030-46C4-BA7E-8ED79616E96B}" type="datetimeFigureOut">
              <a:rPr lang="en-US" smtClean="0"/>
              <a:pPr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CCDB03-A02A-42C9-BD29-8A259FC591CF}" type="slidenum">
              <a:rPr lang="en-US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796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6624736" cy="2138241"/>
          </a:xfrm>
        </p:spPr>
        <p:txBody>
          <a:bodyPr>
            <a:noAutofit/>
          </a:bodyPr>
          <a:lstStyle/>
          <a:p>
            <a:r>
              <a:rPr lang="th-TH" sz="3200" b="1" dirty="0" smtClean="0"/>
              <a:t>การอบรมเชิงปฏิบัติการพัฒนาระบบประเมินผลงาน</a:t>
            </a:r>
            <a:r>
              <a:rPr lang="th-TH" sz="3200" b="1" dirty="0" smtClean="0"/>
              <a:t>วิชาการ</a:t>
            </a:r>
            <a:br>
              <a:rPr lang="th-TH" sz="3200" b="1" dirty="0" smtClean="0"/>
            </a:br>
            <a:r>
              <a:rPr lang="th-TH" sz="3200" b="1" dirty="0" smtClean="0"/>
              <a:t>เพื่อ</a:t>
            </a:r>
            <a:r>
              <a:rPr lang="th-TH" sz="3200" b="1" dirty="0" smtClean="0"/>
              <a:t>ส่งเสริมความก้าวหน้าในวิชาชีพ</a:t>
            </a:r>
            <a:br>
              <a:rPr lang="th-TH" sz="3200" b="1" dirty="0" smtClean="0"/>
            </a:br>
            <a:r>
              <a:rPr lang="th-TH" sz="3200" b="1" dirty="0" smtClean="0"/>
              <a:t> และการนับระยะเวลาในการปฏิบัติงานที่เกี่ยวข้องเกื้อกูล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3140968"/>
            <a:ext cx="5941144" cy="1524000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วันที่ 3 มีนาคม 2559</a:t>
            </a:r>
          </a:p>
          <a:p>
            <a:r>
              <a:rPr lang="th-TH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ห้องสักทอง โรงแรมแม่ยม</a:t>
            </a:r>
            <a:r>
              <a:rPr lang="th-TH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พาเลส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6096" y="5805264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000" dirty="0" smtClean="0"/>
              <a:t>กลุ่มงานทรัพยากรบุคคล สสจ.แพร่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9025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2764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h-TH" sz="6600" b="1" dirty="0" smtClean="0">
              <a:cs typeface="+mj-cs"/>
            </a:endParaRPr>
          </a:p>
          <a:p>
            <a:pPr marL="0" indent="0" algn="ctr">
              <a:buNone/>
            </a:pPr>
            <a:r>
              <a:rPr lang="th-TH" sz="6600" b="1" dirty="0" smtClean="0">
                <a:cs typeface="+mj-cs"/>
              </a:rPr>
              <a:t>ขอรับเงินประจำตำแหน่ง</a:t>
            </a:r>
            <a:endParaRPr lang="en-US" sz="6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9144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7" name="AutoShape 11"/>
          <p:cNvSpPr>
            <a:spLocks noChangeArrowheads="1"/>
          </p:cNvSpPr>
          <p:nvPr/>
        </p:nvSpPr>
        <p:spPr bwMode="auto">
          <a:xfrm>
            <a:off x="899592" y="1844824"/>
            <a:ext cx="7632700" cy="4103688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 sz="2800" b="1" u="sng" dirty="0">
              <a:cs typeface="Angsana New" pitchFamily="18" charset="-34"/>
            </a:endParaRPr>
          </a:p>
          <a:p>
            <a:r>
              <a:rPr lang="th-TH" sz="2800" b="1" dirty="0">
                <a:cs typeface="Angsana New" pitchFamily="18" charset="-34"/>
              </a:rPr>
              <a:t>  </a:t>
            </a:r>
            <a:r>
              <a:rPr lang="th-TH" sz="4000" b="1" u="sng" dirty="0">
                <a:cs typeface="Angsana New" pitchFamily="18" charset="-34"/>
              </a:rPr>
              <a:t>หลักเกณฑ์และ</a:t>
            </a:r>
            <a:r>
              <a:rPr lang="th-TH" sz="4000" b="1" u="sng" dirty="0" smtClean="0">
                <a:cs typeface="Angsana New" pitchFamily="18" charset="-34"/>
              </a:rPr>
              <a:t>เงื่อนไข</a:t>
            </a:r>
            <a:endParaRPr lang="th-TH" sz="4000" b="1" u="sng" dirty="0">
              <a:cs typeface="Angsana New" pitchFamily="18" charset="-34"/>
            </a:endParaRPr>
          </a:p>
          <a:p>
            <a:r>
              <a:rPr lang="th-TH" sz="2800" b="1" dirty="0">
                <a:cs typeface="Angsana New" pitchFamily="18" charset="-34"/>
              </a:rPr>
              <a:t>  1. ตำแหน่งประเภทวิชาการ</a:t>
            </a:r>
            <a:r>
              <a:rPr lang="th-TH" sz="2800" b="1" u="sng" dirty="0">
                <a:cs typeface="Angsana New" pitchFamily="18" charset="-34"/>
              </a:rPr>
              <a:t>ระดับชำนาญการ</a:t>
            </a:r>
          </a:p>
          <a:p>
            <a:r>
              <a:rPr lang="th-TH" sz="2800" b="1" dirty="0">
                <a:cs typeface="Angsana New" pitchFamily="18" charset="-34"/>
              </a:rPr>
              <a:t>    1.1 ดำรงตำแหน่งประเภทวิชาการระดับชำนาญการ</a:t>
            </a:r>
          </a:p>
          <a:p>
            <a:r>
              <a:rPr lang="th-TH" sz="2800" b="1" dirty="0">
                <a:cs typeface="Angsana New" pitchFamily="18" charset="-34"/>
              </a:rPr>
              <a:t>        </a:t>
            </a:r>
            <a:r>
              <a:rPr lang="th-TH" sz="2800" b="1" dirty="0" smtClean="0">
                <a:cs typeface="Angsana New" pitchFamily="18" charset="-34"/>
              </a:rPr>
              <a:t> หรือ</a:t>
            </a:r>
            <a:r>
              <a:rPr lang="th-TH" sz="2800" b="1" dirty="0">
                <a:cs typeface="Angsana New" pitchFamily="18" charset="-34"/>
              </a:rPr>
              <a:t>เทียบเท่ามาแล้วไม่น้อยกว่า 2 ปี  </a:t>
            </a:r>
          </a:p>
          <a:p>
            <a:r>
              <a:rPr lang="th-TH" sz="2800" b="1" dirty="0">
                <a:cs typeface="Angsana New" pitchFamily="18" charset="-34"/>
              </a:rPr>
              <a:t>    1.2 ต้องผ่านการประเมินคุณสมบัติและผลงานจากส่วนราชการ</a:t>
            </a:r>
          </a:p>
          <a:p>
            <a:r>
              <a:rPr lang="th-TH" sz="2800" b="1" dirty="0">
                <a:cs typeface="Angsana New" pitchFamily="18" charset="-34"/>
              </a:rPr>
              <a:t>        ตามหลักเกณฑ์และวิธีการที่กำหนดไว้สำหรับใช้ในการประเมิน</a:t>
            </a:r>
          </a:p>
          <a:p>
            <a:r>
              <a:rPr lang="th-TH" sz="2800" b="1" dirty="0">
                <a:cs typeface="Angsana New" pitchFamily="18" charset="-34"/>
              </a:rPr>
              <a:t>        เพื่อเลื่อนขึ้นแต่งตั้งให้ดำรงตำแหน่งระดับ 7 (วิชาชีพเฉพาะ) เดิม</a:t>
            </a:r>
          </a:p>
          <a:p>
            <a:endParaRPr lang="en-US" sz="2800" b="1" dirty="0">
              <a:cs typeface="Arial" pitchFamily="34" charset="0"/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>
          <a:xfrm>
            <a:off x="8501090" y="6245225"/>
            <a:ext cx="500066" cy="476250"/>
          </a:xfrm>
        </p:spPr>
        <p:txBody>
          <a:bodyPr/>
          <a:lstStyle/>
          <a:p>
            <a:pPr>
              <a:defRPr/>
            </a:pPr>
            <a:r>
              <a:rPr lang="th-TH" sz="1800" dirty="0" smtClean="0"/>
              <a:t>16</a:t>
            </a:r>
            <a:endParaRPr lang="en-US" sz="1800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462411" y="692696"/>
            <a:ext cx="62937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4800" b="1" dirty="0" smtClean="0"/>
              <a:t>ประเมิน</a:t>
            </a:r>
            <a:r>
              <a:rPr lang="th-TH" sz="4800" b="1" dirty="0" smtClean="0"/>
              <a:t>เพื่อขอรับเงินประจำตำแหน่ง</a:t>
            </a:r>
            <a:endParaRPr lang="en-US" sz="4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347864" y="869925"/>
            <a:ext cx="2304256" cy="86409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สำรวจข้อมูล</a:t>
            </a:r>
            <a:r>
              <a:rPr lang="en-US" sz="18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18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ผู้จะขอรับการประเมิน</a:t>
            </a:r>
            <a:endParaRPr lang="en-US" sz="1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251" y="329598"/>
            <a:ext cx="2808312" cy="5403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กระบวนการประเมินบุคคลและผลงาน</a:t>
            </a:r>
            <a:endParaRPr lang="en-US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307112" y="2131050"/>
            <a:ext cx="1224136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ทั่วไป (ว.34)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876448" y="2155796"/>
            <a:ext cx="1224136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วิชาการ (ว10)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21256" y="2098708"/>
            <a:ext cx="1751144" cy="64807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แพทย์ /ทันตแพทย์ (ชำนาญการ) (ว 6)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57908" y="2770052"/>
            <a:ext cx="1526023" cy="6116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ส่งแบบประเมินบุคคลและผลงาน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612944" y="2727292"/>
            <a:ext cx="1751144" cy="3058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ส่งเอกสารการคัดเลือกฯ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612944" y="3177135"/>
            <a:ext cx="1751144" cy="3058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ประกาศผลการคัดเลือกฯ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26" name="Straight Arrow Connector 25"/>
          <p:cNvCxnSpPr>
            <a:stCxn id="19" idx="2"/>
            <a:endCxn id="24" idx="0"/>
          </p:cNvCxnSpPr>
          <p:nvPr/>
        </p:nvCxnSpPr>
        <p:spPr>
          <a:xfrm>
            <a:off x="4488516" y="3033119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3608186" y="3663396"/>
            <a:ext cx="1755902" cy="3058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ส่งแบบประเมินบุคคล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421256" y="2898329"/>
            <a:ext cx="1751144" cy="6116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ส่งแบบประเมินบุคคลและการปฏิบัติงาน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2" name="Straight Arrow Connector 31"/>
          <p:cNvCxnSpPr>
            <a:stCxn id="24" idx="2"/>
            <a:endCxn id="27" idx="0"/>
          </p:cNvCxnSpPr>
          <p:nvPr/>
        </p:nvCxnSpPr>
        <p:spPr>
          <a:xfrm flipH="1">
            <a:off x="4486137" y="3482962"/>
            <a:ext cx="2379" cy="180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719390" y="4111270"/>
            <a:ext cx="1700482" cy="3590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คณะกรรมการพิจารณา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83931" y="2387983"/>
            <a:ext cx="916313" cy="4510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นับระยะเวลาเกื้อกูล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62" name="Straight Connector 61"/>
          <p:cNvCxnSpPr>
            <a:stCxn id="27" idx="1"/>
          </p:cNvCxnSpPr>
          <p:nvPr/>
        </p:nvCxnSpPr>
        <p:spPr>
          <a:xfrm flipH="1" flipV="1">
            <a:off x="2569631" y="3816309"/>
            <a:ext cx="1038555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18" idx="2"/>
            <a:endCxn id="36" idx="0"/>
          </p:cNvCxnSpPr>
          <p:nvPr/>
        </p:nvCxnSpPr>
        <p:spPr>
          <a:xfrm rot="16200000" flipH="1">
            <a:off x="1880493" y="3422132"/>
            <a:ext cx="729564" cy="648711"/>
          </a:xfrm>
          <a:prstGeom prst="bentConnector3">
            <a:avLst>
              <a:gd name="adj1" fmla="val 58704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3531563" y="5698950"/>
            <a:ext cx="2883053" cy="39434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ผู้มีอำนาจสั่งบรรจุแต่งตั้ง ตามมาตรา 57 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089578" y="4435330"/>
            <a:ext cx="1776504" cy="3590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รายงานมติคณะกรรมการ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605453" y="5014184"/>
            <a:ext cx="2736304" cy="5362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ตรวจสอบเอกสารประกอบเพื่อแต่งตั้ง</a:t>
            </a:r>
            <a:b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TH SarabunPSK" pitchFamily="34" charset="-34"/>
              </a:rPr>
              <a:t>( จัดทำคำสั่งแต่งตั้ง)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76" name="Elbow Connector 75"/>
          <p:cNvCxnSpPr>
            <a:stCxn id="36" idx="2"/>
            <a:endCxn id="73" idx="1"/>
          </p:cNvCxnSpPr>
          <p:nvPr/>
        </p:nvCxnSpPr>
        <p:spPr>
          <a:xfrm rot="16200000" flipH="1">
            <a:off x="3257338" y="3782617"/>
            <a:ext cx="144533" cy="151994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30" idx="2"/>
            <a:endCxn id="74" idx="3"/>
          </p:cNvCxnSpPr>
          <p:nvPr/>
        </p:nvCxnSpPr>
        <p:spPr>
          <a:xfrm rot="5400000">
            <a:off x="5933127" y="3918614"/>
            <a:ext cx="1772332" cy="95507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73" idx="2"/>
            <a:endCxn id="74" idx="0"/>
          </p:cNvCxnSpPr>
          <p:nvPr/>
        </p:nvCxnSpPr>
        <p:spPr>
          <a:xfrm flipH="1">
            <a:off x="4973605" y="4794385"/>
            <a:ext cx="4225" cy="2197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74" idx="2"/>
            <a:endCxn id="68" idx="0"/>
          </p:cNvCxnSpPr>
          <p:nvPr/>
        </p:nvCxnSpPr>
        <p:spPr>
          <a:xfrm flipH="1">
            <a:off x="4973090" y="5550445"/>
            <a:ext cx="515" cy="148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27" idx="3"/>
          </p:cNvCxnSpPr>
          <p:nvPr/>
        </p:nvCxnSpPr>
        <p:spPr>
          <a:xfrm flipV="1">
            <a:off x="5364088" y="3816309"/>
            <a:ext cx="21602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580112" y="3493143"/>
            <a:ext cx="57606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อวช.1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อวช.2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อวช.3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121" name="Straight Arrow Connector 120"/>
          <p:cNvCxnSpPr>
            <a:stCxn id="10" idx="2"/>
            <a:endCxn id="55" idx="1"/>
          </p:cNvCxnSpPr>
          <p:nvPr/>
        </p:nvCxnSpPr>
        <p:spPr>
          <a:xfrm>
            <a:off x="1919180" y="2491090"/>
            <a:ext cx="764751" cy="12243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1" idx="2"/>
            <a:endCxn id="55" idx="3"/>
          </p:cNvCxnSpPr>
          <p:nvPr/>
        </p:nvCxnSpPr>
        <p:spPr>
          <a:xfrm flipH="1">
            <a:off x="3600244" y="2515836"/>
            <a:ext cx="888272" cy="9769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10" idx="2"/>
            <a:endCxn id="18" idx="0"/>
          </p:cNvCxnSpPr>
          <p:nvPr/>
        </p:nvCxnSpPr>
        <p:spPr>
          <a:xfrm>
            <a:off x="1919180" y="2491090"/>
            <a:ext cx="1740" cy="278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1" idx="2"/>
            <a:endCxn id="19" idx="0"/>
          </p:cNvCxnSpPr>
          <p:nvPr/>
        </p:nvCxnSpPr>
        <p:spPr>
          <a:xfrm>
            <a:off x="4488516" y="2515836"/>
            <a:ext cx="0" cy="211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4" idx="2"/>
            <a:endCxn id="30" idx="0"/>
          </p:cNvCxnSpPr>
          <p:nvPr/>
        </p:nvCxnSpPr>
        <p:spPr>
          <a:xfrm>
            <a:off x="7296828" y="2746780"/>
            <a:ext cx="0" cy="151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919180" y="1916832"/>
            <a:ext cx="53776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11" idx="0"/>
          </p:cNvCxnSpPr>
          <p:nvPr/>
        </p:nvCxnSpPr>
        <p:spPr>
          <a:xfrm>
            <a:off x="4488516" y="1734021"/>
            <a:ext cx="0" cy="421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4" idx="0"/>
          </p:cNvCxnSpPr>
          <p:nvPr/>
        </p:nvCxnSpPr>
        <p:spPr>
          <a:xfrm flipH="1">
            <a:off x="7296828" y="1916832"/>
            <a:ext cx="1" cy="181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0" idx="0"/>
          </p:cNvCxnSpPr>
          <p:nvPr/>
        </p:nvCxnSpPr>
        <p:spPr>
          <a:xfrm>
            <a:off x="1919180" y="1916832"/>
            <a:ext cx="0" cy="214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89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เอกสารประกอบการคัดเลือกและประเมินเพื่อเลื่อนระดับ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771800" y="2852936"/>
            <a:ext cx="5216624" cy="1752600"/>
          </a:xfrm>
        </p:spPr>
        <p:txBody>
          <a:bodyPr>
            <a:normAutofit fontScale="70000" lnSpcReduction="20000"/>
          </a:bodyPr>
          <a:lstStyle/>
          <a:p>
            <a:pPr marL="742950" indent="-742950" algn="l">
              <a:buAutoNum type="arabicPeriod"/>
            </a:pPr>
            <a:r>
              <a:rPr lang="th-TH" sz="4000" b="1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แพทย์/ทันตแพทย์</a:t>
            </a:r>
          </a:p>
          <a:p>
            <a:pPr marL="742950" indent="-742950" algn="l">
              <a:buAutoNum type="arabicPeriod"/>
            </a:pPr>
            <a:r>
              <a:rPr lang="th-TH" sz="4000" b="1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กลุ่มประเภทวิชาการ</a:t>
            </a:r>
          </a:p>
          <a:p>
            <a:pPr marL="742950" indent="-742950" algn="l">
              <a:buFont typeface="Arial" pitchFamily="34" charset="0"/>
              <a:buAutoNum type="arabicPeriod"/>
            </a:pPr>
            <a:r>
              <a:rPr lang="th-TH" sz="4000" b="1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การขอรับเงินประจำตำแหน่ง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  <a:cs typeface="+mj-cs"/>
            </a:endParaRPr>
          </a:p>
          <a:p>
            <a:pPr marL="742950" indent="-742950" algn="l">
              <a:buAutoNum type="arabicPeriod"/>
            </a:pPr>
            <a:r>
              <a:rPr lang="th-TH" sz="4000" b="1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กลุ่มประเภททั่วไป</a:t>
            </a:r>
          </a:p>
        </p:txBody>
      </p:sp>
    </p:spTree>
    <p:extLst>
      <p:ext uri="{BB962C8B-B14F-4D97-AF65-F5344CB8AC3E}">
        <p14:creationId xmlns:p14="http://schemas.microsoft.com/office/powerpoint/2010/main" val="203467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cs typeface="+mj-cs"/>
              </a:rPr>
              <a:t>แพทย์/ทันตแพทย์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cs typeface="+mj-cs"/>
              </a:rPr>
              <a:t>แบบประเมินบุคคลและการปฏิบัติงานเพื่อพิจารณาเลื่อนข้าราชการพลเรือนสามัญขึ้นแต่งตั้งให้ดำรงตำแหน่งในระดับที่สูงขึ้น ซึ่งเป็นตำแหน่งระดับควบ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9185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38163" y="2584450"/>
            <a:ext cx="81375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9pPr>
          </a:lstStyle>
          <a:p>
            <a:pPr eaLnBrk="1" hangingPunct="1"/>
            <a:endParaRPr lang="th-TH" sz="3500">
              <a:solidFill>
                <a:srgbClr val="FFFF99"/>
              </a:solidFill>
              <a:latin typeface="Garamond" pitchFamily="18" charset="0"/>
              <a:cs typeface="Angsana New" pitchFamily="18" charset="-34"/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8072462" y="6245225"/>
            <a:ext cx="857256" cy="476250"/>
          </a:xfrm>
        </p:spPr>
        <p:txBody>
          <a:bodyPr/>
          <a:lstStyle/>
          <a:p>
            <a:pPr>
              <a:defRPr/>
            </a:pPr>
            <a:r>
              <a:rPr lang="th-TH" sz="1800" dirty="0" smtClean="0"/>
              <a:t>22</a:t>
            </a:r>
            <a:endParaRPr lang="en-US" sz="1800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083197" y="692695"/>
            <a:ext cx="32656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400" b="1" dirty="0">
                <a:solidFill>
                  <a:schemeClr val="accent2">
                    <a:lumMod val="75000"/>
                  </a:schemeClr>
                </a:solidFill>
              </a:rPr>
              <a:t>กลุ่มประเภทวิชาการ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185802" y="1772816"/>
            <a:ext cx="70567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1. เอกสาร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ประกอบการ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คัดเลือก จำนวน  2  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ชุด</a:t>
            </a:r>
          </a:p>
          <a:p>
            <a:pPr eaLnBrk="1" hangingPunct="1">
              <a:spcBef>
                <a:spcPts val="0"/>
              </a:spcBef>
            </a:pP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2. สำเนา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ประกาศคัดเลือก  จำนวน 1 ชุด</a:t>
            </a:r>
          </a:p>
          <a:p>
            <a:pPr eaLnBrk="1" hangingPunct="1"/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3. เอกสาร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ประเมิน จำนวน 6 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ชุด</a:t>
            </a:r>
            <a:endParaRPr lang="th-TH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-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 แบบประเมินผล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งาน (อวช.1)</a:t>
            </a:r>
            <a:endParaRPr lang="th-TH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 -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 ผลงานวิชาการ  จำนวน 1 </a:t>
            </a:r>
            <a:r>
              <a:rPr lang="th-TH" sz="3200" b="1" dirty="0">
                <a:solidFill>
                  <a:schemeClr val="accent1">
                    <a:lumMod val="50000"/>
                  </a:schemeClr>
                </a:solidFill>
              </a:rPr>
              <a:t>เรื่อง (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อวช.2)</a:t>
            </a:r>
            <a:endParaRPr lang="th-TH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-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 ข้อเสนอแนวคิด  จำนวน 1 </a:t>
            </a:r>
            <a:r>
              <a:rPr lang="th-TH" sz="3200" b="1" dirty="0">
                <a:solidFill>
                  <a:schemeClr val="accent1">
                    <a:lumMod val="50000"/>
                  </a:schemeClr>
                </a:solidFill>
              </a:rPr>
              <a:t>เรื่อง (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อวช.3)</a:t>
            </a:r>
            <a:endParaRPr lang="th-TH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eaLnBrk="1" hangingPunct="1"/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  <a:latin typeface="Garamond" pitchFamily="18" charset="0"/>
              </a:rPr>
              <a:t>-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 เอกสารการเผยแพร่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th-TH" sz="3200" b="1" dirty="0" smtClean="0">
                <a:solidFill>
                  <a:schemeClr val="accent1">
                    <a:lumMod val="50000"/>
                  </a:schemeClr>
                </a:solidFill>
              </a:rPr>
              <a:t>(เฉพาะระดับชำนาญการพิเศษ)</a:t>
            </a:r>
            <a:endParaRPr lang="th-TH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467544" y="980728"/>
            <a:ext cx="8352928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9pPr>
          </a:lstStyle>
          <a:p>
            <a:pPr marL="457200" indent="-457200" eaLnBrk="1" hangingPunct="1">
              <a:buFontTx/>
              <a:buChar char="-"/>
            </a:pP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เป็น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ผลงานที่ปฏิบัติขณะดำรงตำแหน่งต่ำกว่า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ระดับที่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ขอประเมิน 1 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ระดับ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Angsana New" pitchFamily="18" charset="-34"/>
              <a:sym typeface="Wingdings" pitchFamily="2" charset="2"/>
            </a:endParaRPr>
          </a:p>
          <a:p>
            <a:pPr marL="457200" indent="-457200" eaLnBrk="1" hangingPunct="1">
              <a:buFontTx/>
              <a:buChar char="-"/>
            </a:pP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ผลงาน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ที่ยังไม่เคยใช้เพื่อเลื่อนระดับที่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สูงขึ้น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Angsana New" pitchFamily="18" charset="-34"/>
              <a:sym typeface="Wingdings" pitchFamily="2" charset="2"/>
            </a:endParaRPr>
          </a:p>
          <a:p>
            <a:pPr marL="457200" indent="-457200" eaLnBrk="1" hangingPunct="1">
              <a:buFontTx/>
              <a:buChar char="-"/>
            </a:pP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ไม่ใช่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ผลงานวิจัยหรือวิทยานิพนธ์ที่เป็นส่วนหนึ่งของการ 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ศึกษาหรือ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ฝึกอบรม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Angsana New" pitchFamily="18" charset="-34"/>
              <a:sym typeface="Wingdings" pitchFamily="2" charset="2"/>
            </a:endParaRPr>
          </a:p>
          <a:p>
            <a:pPr marL="457200" indent="-457200" eaLnBrk="1" hangingPunct="1">
              <a:buFontTx/>
              <a:buChar char="-"/>
            </a:pP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หาก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มีผู้ร่วมดำเนินการหลายคน ให้ผู้ร่วมดำเนินการลง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นามรับรอง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มา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ด้วย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Angsana New" pitchFamily="18" charset="-34"/>
              <a:sym typeface="Wingdings" pitchFamily="2" charset="2"/>
            </a:endParaRPr>
          </a:p>
          <a:p>
            <a:pPr marL="457200" indent="-457200" eaLnBrk="1" hangingPunct="1">
              <a:buFontTx/>
              <a:buChar char="-"/>
            </a:pP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ข้อเสนอ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แนวคิดเพื่อพัฒนางาน ต้องเป็นแนวคิดที่จะพัฒนา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งานในตำแหน่งที่จะได้รับการ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Angsana New" pitchFamily="18" charset="-34"/>
                <a:sym typeface="Wingdings" pitchFamily="2" charset="2"/>
              </a:rPr>
              <a:t>แต่งตั้ง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Angsana New" pitchFamily="18" charset="-34"/>
              <a:sym typeface="Wingdings" pitchFamily="2" charset="2"/>
            </a:endParaRPr>
          </a:p>
          <a:p>
            <a:pPr marL="457200" indent="-457200" eaLnBrk="1" hangingPunct="1">
              <a:buFontTx/>
              <a:buChar char="-"/>
            </a:pP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+mj-cs"/>
              </a:rPr>
              <a:t>ชื่อ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+mj-cs"/>
              </a:rPr>
              <a:t>เรื่องข้อเสนอแนวคิดต้องไม่ตรงกับชื่อเรื่องผลงานวิชาการ(วิจัยหรือตำรา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+mj-cs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ชื่อ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เรื่องผลงานที่ส่งประเมินต้องเป็นเรื่องเดียวกับที่เสนอไว้ในเล่มคัดเลือก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ประกาศ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คัดเลือก  และ</a:t>
            </a:r>
            <a:r>
              <a:rPr lang="th-TH" dirty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ต้องตรงกันทุกแห่ง </a:t>
            </a:r>
            <a:r>
              <a:rPr lang="th-TH" dirty="0" smtClean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/>
            </a:r>
            <a:br>
              <a:rPr lang="th-TH" dirty="0" smtClean="0">
                <a:solidFill>
                  <a:schemeClr val="accent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( 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เล่มคัดเลือก,เอกสารประกอบการสอน,วิจัยหรือตำรา,ข้อเสนอแนวคิด,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เอกสาร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การเผยแพร่) ถ้าไม่ตรง ต้องคัดเลือก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ใหม่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marL="457200" indent="-457200">
              <a:buFontTx/>
              <a:buChar char="-"/>
            </a:pP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การ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เผยแพร่ผลงาน (เฉพาะระดับชำนาญการพิเศษ)  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marL="457200" indent="-457200">
              <a:buFontTx/>
              <a:buChar char="-"/>
            </a:pP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ตีพิมพ์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เผยแพร่วารสารโดยส่งฉบับจริง 1 ชุดและ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สำเนา 5 </a:t>
            </a:r>
            <a:r>
              <a:rPr lang="th-TH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ชุด</a:t>
            </a:r>
            <a:endParaRPr lang="th-TH" dirty="0">
              <a:solidFill>
                <a:schemeClr val="tx2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ชื่อเรื่อง 2"/>
          <p:cNvSpPr>
            <a:spLocks noGrp="1"/>
          </p:cNvSpPr>
          <p:nvPr>
            <p:ph type="title"/>
          </p:nvPr>
        </p:nvSpPr>
        <p:spPr>
          <a:xfrm>
            <a:off x="529208" y="74456"/>
            <a:ext cx="8229600" cy="1143000"/>
          </a:xfrm>
        </p:spPr>
        <p:txBody>
          <a:bodyPr/>
          <a:lstStyle/>
          <a:p>
            <a:r>
              <a:rPr lang="th-TH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th-TH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ผลงานที่ส่งประเมิน</a:t>
            </a:r>
            <a:endParaRPr lang="th-TH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7858148" y="6245225"/>
            <a:ext cx="928694" cy="476250"/>
          </a:xfrm>
        </p:spPr>
        <p:txBody>
          <a:bodyPr/>
          <a:lstStyle/>
          <a:p>
            <a:pPr>
              <a:defRPr/>
            </a:pPr>
            <a:r>
              <a:rPr lang="th-TH" sz="1800" dirty="0" smtClean="0"/>
              <a:t>24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8163" y="2584450"/>
            <a:ext cx="81375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9pPr>
          </a:lstStyle>
          <a:p>
            <a:pPr eaLnBrk="1" hangingPunct="1"/>
            <a:endParaRPr lang="th-TH" sz="3500">
              <a:solidFill>
                <a:srgbClr val="FFFF99"/>
              </a:solidFill>
              <a:latin typeface="Garamond" pitchFamily="18" charset="0"/>
              <a:cs typeface="Angsana New" pitchFamily="18" charset="-34"/>
            </a:endParaRPr>
          </a:p>
        </p:txBody>
      </p:sp>
      <p:sp>
        <p:nvSpPr>
          <p:cNvPr id="30" name="ตัวยึดท้ายกระดาษ 29"/>
          <p:cNvSpPr>
            <a:spLocks noGrp="1"/>
          </p:cNvSpPr>
          <p:nvPr>
            <p:ph type="ftr" sz="quarter" idx="11"/>
          </p:nvPr>
        </p:nvSpPr>
        <p:spPr>
          <a:xfrm>
            <a:off x="8072462" y="6215082"/>
            <a:ext cx="857256" cy="642918"/>
          </a:xfrm>
        </p:spPr>
        <p:txBody>
          <a:bodyPr/>
          <a:lstStyle/>
          <a:p>
            <a:pPr>
              <a:defRPr/>
            </a:pPr>
            <a:r>
              <a:rPr lang="th-TH" sz="1800" dirty="0" smtClean="0"/>
              <a:t>23</a:t>
            </a:r>
            <a:endParaRPr lang="en-US" sz="1800" dirty="0"/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1438573" y="1052736"/>
            <a:ext cx="63367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400" b="1" dirty="0">
                <a:solidFill>
                  <a:schemeClr val="accent2">
                    <a:lumMod val="75000"/>
                  </a:schemeClr>
                </a:solidFill>
              </a:rPr>
              <a:t>การขอรับเงินประจำตำแหน่ง</a:t>
            </a:r>
            <a:endParaRPr lang="en-US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1408026" y="1988840"/>
            <a:ext cx="68407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+mj-cs"/>
              </a:rPr>
              <a:t>เอกสารประกอบการคัดเลือก จำนวน 1 ชุด</a:t>
            </a:r>
          </a:p>
          <a:p>
            <a:pPr eaLnBrk="1" hangingPunct="1">
              <a:spcBef>
                <a:spcPts val="0"/>
              </a:spcBef>
            </a:pPr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+mj-cs"/>
              </a:rPr>
              <a:t>สำเนาประกาศคัดเลือก จำนวน 1 ชุด</a:t>
            </a:r>
          </a:p>
          <a:p>
            <a:pPr eaLnBrk="1" hangingPunct="1"/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+mj-cs"/>
              </a:rPr>
              <a:t>เอกสารประเมิน จำนวน 6 ชุด</a:t>
            </a:r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:</a:t>
            </a:r>
            <a:endParaRPr lang="th-TH" sz="3200" dirty="0" smtClean="0">
              <a:solidFill>
                <a:schemeClr val="tx2">
                  <a:lumMod val="75000"/>
                </a:schemeClr>
              </a:solidFill>
              <a:cs typeface="+mj-cs"/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+mj-cs"/>
              </a:rPr>
              <a:t>  แบบประเมินผลงาน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+mj-cs"/>
              </a:rPr>
              <a:t>  ผลงานวิชาการ </a:t>
            </a:r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 จำนวน1เรื่อง</a:t>
            </a:r>
            <a:endParaRPr lang="th-TH" sz="3200" dirty="0" smtClean="0">
              <a:solidFill>
                <a:schemeClr val="tx2">
                  <a:lumMod val="75000"/>
                </a:schemeClr>
              </a:solidFill>
              <a:latin typeface="Angsana New" pitchFamily="18" charset="-34"/>
              <a:cs typeface="+mj-cs"/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+mj-cs"/>
              </a:rPr>
              <a:t>  ข้อเสนอแนวคิด จำนวน 1 เรื่อง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/>
          </a:bodyPr>
          <a:lstStyle/>
          <a:p>
            <a:r>
              <a:rPr lang="th-TH" sz="4800" b="1" dirty="0" smtClean="0">
                <a:solidFill>
                  <a:schemeClr val="accent2">
                    <a:lumMod val="75000"/>
                  </a:schemeClr>
                </a:solidFill>
              </a:rPr>
              <a:t>กลุ่มประเภททั่วไป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18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	ส่งแบบประเมินบุคคลและผลงาน  จำนวน  5  ชุด</a:t>
            </a:r>
          </a:p>
        </p:txBody>
      </p:sp>
    </p:spTree>
    <p:extLst>
      <p:ext uri="{BB962C8B-B14F-4D97-AF65-F5344CB8AC3E}">
        <p14:creationId xmlns:p14="http://schemas.microsoft.com/office/powerpoint/2010/main" val="4031404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622422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chemeClr val="accent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ผลงานวิชาการฉบับเต็ม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Full paper </a:t>
            </a:r>
            <a:r>
              <a:rPr lang="th-TH" sz="3200" b="1" dirty="0" smtClean="0">
                <a:solidFill>
                  <a:schemeClr val="accent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sz="3200" b="1" dirty="0" err="1" smtClean="0">
                <a:solidFill>
                  <a:schemeClr val="accent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อวช.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3200" b="1" dirty="0" smtClean="0">
                <a:solidFill>
                  <a:schemeClr val="accent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th-TH" sz="3200" b="1" dirty="0">
              <a:solidFill>
                <a:schemeClr val="accent2">
                  <a:lumMod val="50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285721" y="980727"/>
          <a:ext cx="8643997" cy="56290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5387"/>
                <a:gridCol w="2776304"/>
                <a:gridCol w="2476162"/>
                <a:gridCol w="2566144"/>
              </a:tblGrid>
              <a:tr h="383782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บทที่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กรณีศึกษา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วิเคราะห์งาน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วิจัย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</a:tr>
              <a:tr h="703833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ส่วนนำ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ปก คำนำ สารบัญ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ปก คำนำ สารบัญ</a:t>
                      </a:r>
                    </a:p>
                    <a:p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ปก </a:t>
                      </a:r>
                      <a:r>
                        <a:rPr lang="en-US" sz="2000" dirty="0" smtClean="0">
                          <a:latin typeface="Angsana New" pitchFamily="18" charset="-34"/>
                          <a:cs typeface="+mj-cs"/>
                        </a:rPr>
                        <a:t>abstract </a:t>
                      </a: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บทคัดย่อ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</a:tr>
              <a:tr h="100984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gsana New" pitchFamily="18" charset="-34"/>
                          <a:cs typeface="+mj-cs"/>
                        </a:rPr>
                        <a:t>1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บทนำ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ความเป็นมาและความสำคัญของปัญหา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บทนำ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ความเป็นมาและความสำคัญของปัญหา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บทนำ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ที่มาและความสำคัญของปัญหา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</a:tr>
              <a:tr h="7038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gsana New" pitchFamily="18" charset="-34"/>
                          <a:cs typeface="+mj-cs"/>
                        </a:rPr>
                        <a:t>2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แนวคิดทฤษฎี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โรคที่ศึกษา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แนวคิดทฤษฎี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แนวคิดทฤษฎีและงานวิจัยที่เกี่ยวข้อง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</a:tr>
              <a:tr h="39781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gsana New" pitchFamily="18" charset="-34"/>
                          <a:cs typeface="+mj-cs"/>
                        </a:rPr>
                        <a:t>3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กรณีศึกษาผู้ป่วย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กรณีศึกษา/งาน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วิธีการดำเนินการวิจัย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</a:tr>
              <a:tr h="100984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gsana New" pitchFamily="18" charset="-34"/>
                          <a:cs typeface="+mj-cs"/>
                        </a:rPr>
                        <a:t>4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วิเคราะห์กรณีศึกษา โดยเปรียบเทียบให้เห็นกับบทบาทพยาบาล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วิเคราะห์สถานการณ์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ผลการวิเคราะห์ข้อมูล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</a:tr>
              <a:tr h="70383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ngsana New" pitchFamily="18" charset="-34"/>
                          <a:cs typeface="+mj-cs"/>
                        </a:rPr>
                        <a:t>5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บทสรุป และข้อเสนอแนะ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สรุป วิจารณ์ ให้ข้อเสนอแนะ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สรุปผลการวิจัย อภิปราย และข้อเสนอแนะ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</a:tr>
              <a:tr h="703833"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ส่วนท้าย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บรรณานุกรม ภาคผนวก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บรรณานุกรม ภาคผนวก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th-TH" sz="2000" dirty="0" smtClean="0">
                          <a:latin typeface="Angsana New" pitchFamily="18" charset="-34"/>
                          <a:cs typeface="+mj-cs"/>
                        </a:rPr>
                        <a:t> บรรณานุกรม ภาคผนวก</a:t>
                      </a:r>
                      <a:endParaRPr lang="th-TH" sz="2000" dirty="0">
                        <a:latin typeface="Angsana New" pitchFamily="18" charset="-34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7143776"/>
            <a:ext cx="2500330" cy="600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>
          <a:xfrm>
            <a:off x="1499048" y="2276872"/>
            <a:ext cx="70927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th-TH" sz="3200" b="1" dirty="0" smtClean="0">
                <a:latin typeface="Angsana New" pitchFamily="18" charset="-34"/>
              </a:rPr>
              <a:t>แบ่งข้าราชการพลเรือนเป็น 4 ประเภท ดังนี้</a:t>
            </a:r>
          </a:p>
          <a:p>
            <a:pPr marL="742950" indent="-742950">
              <a:buFontTx/>
              <a:buAutoNum type="arabicPeriod"/>
            </a:pPr>
            <a:r>
              <a:rPr lang="th-TH" sz="3200" b="1" dirty="0" smtClean="0">
                <a:latin typeface="Angsana New" pitchFamily="18" charset="-34"/>
              </a:rPr>
              <a:t>ตำแหน่งประเภทบริหาร</a:t>
            </a:r>
          </a:p>
          <a:p>
            <a:pPr marL="742950" indent="-742950">
              <a:buFontTx/>
              <a:buAutoNum type="arabicPeriod"/>
            </a:pPr>
            <a:r>
              <a:rPr lang="th-TH" sz="3200" b="1" dirty="0" smtClean="0">
                <a:latin typeface="Angsana New" pitchFamily="18" charset="-34"/>
              </a:rPr>
              <a:t>ตำแหน่งประเภทอำนวยการ</a:t>
            </a:r>
          </a:p>
          <a:p>
            <a:pPr marL="742950" indent="-742950">
              <a:buFontTx/>
              <a:buAutoNum type="arabicPeriod"/>
            </a:pPr>
            <a:r>
              <a:rPr lang="th-TH" sz="3200" b="1" dirty="0" smtClean="0">
                <a:latin typeface="Angsana New" pitchFamily="18" charset="-34"/>
              </a:rPr>
              <a:t>ตำแหน่งประเภทวิชาการ</a:t>
            </a:r>
          </a:p>
          <a:p>
            <a:pPr marL="742950" indent="-742950">
              <a:buFontTx/>
              <a:buAutoNum type="arabicPeriod"/>
            </a:pPr>
            <a:r>
              <a:rPr lang="th-TH" sz="3200" b="1" dirty="0" smtClean="0">
                <a:latin typeface="Angsana New" pitchFamily="18" charset="-34"/>
              </a:rPr>
              <a:t>ตำแหน่งประเภททั่วไป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15036" y="783868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 smtClean="0">
                <a:latin typeface="TH SarabunIT๙" pitchFamily="34" charset="-34"/>
              </a:rPr>
              <a:t>พระราชบัญญัติ ระเบียบข้าราชการพลเรือน พ.ศ. 25</a:t>
            </a:r>
            <a:r>
              <a:rPr lang="en-US" sz="4000" b="1" dirty="0" smtClean="0">
                <a:latin typeface="Angsana New" pitchFamily="18" charset="-34"/>
              </a:rPr>
              <a:t>51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ปัญหาที่พบบ่อยในการ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ประเมิน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1628800"/>
            <a:ext cx="8064896" cy="387781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1. ขาดคุณสมบัติในการส่งคำขอ</a:t>
            </a:r>
            <a:r>
              <a:rPr lang="th-TH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ประเมิน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2. ผิดแบบฟอร์มและส่งเอกสารไม่ครบถ้วน</a:t>
            </a:r>
            <a:r>
              <a:rPr lang="th-TH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สมบูรณ์</a:t>
            </a:r>
          </a:p>
          <a:p>
            <a:pPr marL="0" lvl="0" indent="0">
              <a:buNone/>
            </a:pPr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3. เอกสารประกอบการสอนและผลงานวิชาการ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ไม่</a:t>
            </a:r>
            <a:r>
              <a:rPr lang="th-TH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ถูกต้อง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4. การเผยแพร่ผลงานไม่ถูกต้องตามหลักเกณฑ์ที่</a:t>
            </a:r>
            <a:r>
              <a:rPr lang="th-TH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กำหนด</a:t>
            </a:r>
          </a:p>
          <a:p>
            <a:pPr marL="0" lvl="0" indent="0">
              <a:buNone/>
            </a:pPr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5. ข้อเสนอแนวคิด เขียนไม่ชัดเจน ไม่เห็นการพัฒนาอย่างเป็น</a:t>
            </a:r>
            <a:r>
              <a:rPr lang="th-TH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รูปธรรม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6. ชื่อเรื่องวิชาการและข้อเสนอแนวคิดไม่ตรงกับชื่อเรื่องที่เสนอไว้ในเล่มคัดเลือก</a:t>
            </a:r>
          </a:p>
          <a:p>
            <a:pPr marL="0" indent="0">
              <a:buNone/>
            </a:pPr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7. ส่งเอกสารประเมินหลังจากได้รับการคัดเลือกเกิน 1 </a:t>
            </a:r>
            <a:r>
              <a:rPr lang="th-TH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  <a:cs typeface="Angsana New" pitchFamily="18" charset="-34"/>
              </a:rPr>
              <a:t>ปี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endParaRPr lang="th-TH" dirty="0">
              <a:solidFill>
                <a:schemeClr val="tx1">
                  <a:lumMod val="95000"/>
                  <a:lumOff val="5000"/>
                </a:schemeClr>
              </a:solidFill>
              <a:latin typeface="Angsana New" pitchFamily="18" charset="-34"/>
              <a:cs typeface="Angsana New" pitchFamily="18" charset="-34"/>
            </a:endParaRPr>
          </a:p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215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/>
          <a:lstStyle/>
          <a:p>
            <a:r>
              <a:rPr lang="th-TH" b="1" dirty="0"/>
              <a:t>การย้ายข้าราชการ</a:t>
            </a:r>
            <a:r>
              <a:rPr lang="th-TH" b="1" dirty="0" err="1"/>
              <a:t>พลเรือน</a:t>
            </a:r>
            <a:r>
              <a:rPr lang="th-TH" b="1" dirty="0" smtClean="0"/>
              <a:t>สามัญ</a:t>
            </a:r>
            <a:br>
              <a:rPr lang="th-TH" b="1" dirty="0" smtClean="0"/>
            </a:br>
            <a:r>
              <a:rPr lang="th-TH" b="1" dirty="0" smtClean="0"/>
              <a:t>ซึ่ง</a:t>
            </a:r>
            <a:r>
              <a:rPr lang="th-TH" b="1" dirty="0"/>
              <a:t>ได้รับวุฒิ</a:t>
            </a:r>
            <a:r>
              <a:rPr lang="th-TH" b="1" dirty="0" smtClean="0"/>
              <a:t>เพิ่มขึ้น (ย้ายเปลี่ยนสายงาน)</a:t>
            </a:r>
            <a:endParaRPr lang="th-TH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67544" y="2276872"/>
            <a:ext cx="8352928" cy="377795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ขั้นตอนในการดำเนินการ</a:t>
            </a:r>
          </a:p>
          <a:p>
            <a:pPr algn="l"/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	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1. ดำเนินการตามกระบวนการลาศึกษาและฝึกอบรม (ขออนุญาต,รายงานผลการศึกษา, ยื่นคุณวุฒิ)</a:t>
            </a:r>
          </a:p>
          <a:p>
            <a:pPr algn="l"/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	2. แจ้งความประสงค์ขอย้ายเปลี่ยนสายงาน พร้อมเอกสารหลักฐานที่เกี่ยวข้อง ได้แก่ ปริญญาบัตร ใบประกอบวิชาชีพ ประกาศผลสอบแข่งขันได้ และหนังสือยินยอมรับเงินเดือนต่ำกว่าเดิม</a:t>
            </a:r>
          </a:p>
          <a:p>
            <a:pPr algn="l"/>
            <a:r>
              <a:rPr lang="th-TH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	3. </a:t>
            </a:r>
            <a:r>
              <a:rPr lang="th-TH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สสจ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.แพร่ การ</a:t>
            </a:r>
            <a:r>
              <a:rPr lang="th-TH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ดำเนินการขอปรับปรุงกำหนดตำแหน่งไปยังสำนักงานปลัดกระทรวง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สาธารณสุข ( 2 สัปดาห์)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95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4281339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4.   สำนักงาน</a:t>
            </a:r>
            <a:r>
              <a:rPr lang="th-TH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ปลัดกระทรวงสาธารณสุขอนุมัติปรับปรุง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ตำแหน่ง (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2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เดือน)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5.  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ดำเนินการ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คัดเลือกข้าราชการ ( 2 สัปดาห์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)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6.  จัดทำ</a:t>
            </a:r>
            <a:r>
              <a:rPr lang="th-TH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คำสั่งย้ายข้าราชการพลเรือนสามัญซึ่งได้รับวุฒิเพิ่มขึ้น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เสนอ</a:t>
            </a:r>
            <a:b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</a:b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      ผู้ว่า</a:t>
            </a:r>
            <a:r>
              <a:rPr lang="th-TH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ราชการจังหวัดลง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นาม ( 2 สัปดาห์)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91680" y="476672"/>
            <a:ext cx="57961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dirty="0"/>
              <a:t>การย้ายข้าราชการพลเรือนสามัญ</a:t>
            </a:r>
            <a:br>
              <a:rPr lang="th-TH" sz="3600" b="1" dirty="0"/>
            </a:br>
            <a:r>
              <a:rPr lang="th-TH" sz="3600" b="1" dirty="0"/>
              <a:t>ซึ่งได้รับวุฒิเพิ่มขึ้น (ย้ายเปลี่ยนสายงาน</a:t>
            </a:r>
            <a:r>
              <a:rPr lang="th-TH" sz="3600" b="1" dirty="0" smtClean="0"/>
              <a:t>) (ต่อ)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1316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>
            <a:normAutofit/>
          </a:bodyPr>
          <a:lstStyle/>
          <a:p>
            <a:r>
              <a:rPr lang="th-TH" b="1" dirty="0"/>
              <a:t>การให้ข้าราชการได้รับเงินเดือนตามคุณวุฒิเพื่อ</a:t>
            </a:r>
            <a:r>
              <a:rPr lang="th-TH" b="1" dirty="0" smtClean="0"/>
              <a:t>ปรับอัตราเงินเดือนให้ถึงขั้นต่ำของคุณวุฒิ</a:t>
            </a:r>
            <a:endParaRPr lang="th-TH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377795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ขั้นตอนในการดำเนินการ</a:t>
            </a:r>
          </a:p>
          <a:p>
            <a:pPr algn="l"/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	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1. ดำเนินการตามกระบวนการลาศึกษาและฝึกอบรม (ขออนุญาต,รายงานผลการศึกษา, ยื่นคุณวุฒิ)</a:t>
            </a:r>
          </a:p>
          <a:p>
            <a:pPr algn="l"/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	2. แจ้งความประสงค์ขอปรับคุณวุฒิให้สูงขึ้น โดยทำบันทึกผ่านผู้บังคับบัญชาตามลำดับชั้น</a:t>
            </a:r>
          </a:p>
          <a:p>
            <a:pPr algn="l"/>
            <a:r>
              <a:rPr lang="th-TH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	3. </a:t>
            </a:r>
            <a:r>
              <a:rPr lang="th-TH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สสจ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.แพร่ การดำเนินการ</a:t>
            </a:r>
            <a:r>
              <a:rPr lang="th-TH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จัดทำคำสั่งให้ข้าราชการได้รับเงินเดือนตามคุณวุฒิ ( 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2 สัปดาห์)</a:t>
            </a:r>
          </a:p>
          <a:p>
            <a:pPr algn="l"/>
            <a:r>
              <a:rPr lang="th-TH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	</a:t>
            </a:r>
            <a:r>
              <a:rPr lang="th-TH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cs typeface="+mj-cs"/>
              </a:rPr>
              <a:t>4. เก็บหลักฐานในแฟ้มประวัติข้าราชการ</a:t>
            </a:r>
            <a:endParaRPr lang="th-TH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203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สามารถดาวน์โหลดเอกสารและแบบฟอร์มได้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ที่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cs typeface="+mj-cs"/>
              </a:rPr>
              <a:t>&gt; </a:t>
            </a:r>
            <a:r>
              <a:rPr lang="th-TH" b="1" dirty="0" smtClean="0">
                <a:cs typeface="+mj-cs"/>
              </a:rPr>
              <a:t>เวปไซต์ สำนักงานสาธารณสุขจังหวัดแพร่</a:t>
            </a:r>
            <a:endParaRPr lang="th-TH" b="1" dirty="0" smtClean="0">
              <a:cs typeface="+mj-cs"/>
            </a:endParaRPr>
          </a:p>
          <a:p>
            <a:pPr marL="0" indent="0">
              <a:buNone/>
            </a:pPr>
            <a:r>
              <a:rPr lang="th-TH" b="1" dirty="0">
                <a:cs typeface="+mj-cs"/>
              </a:rPr>
              <a:t>	</a:t>
            </a:r>
            <a:r>
              <a:rPr lang="en-US" b="1" dirty="0" smtClean="0">
                <a:cs typeface="+mj-cs"/>
              </a:rPr>
              <a:t>	&gt; </a:t>
            </a:r>
            <a:r>
              <a:rPr lang="en-US" b="1" dirty="0" smtClean="0">
                <a:cs typeface="+mj-cs"/>
              </a:rPr>
              <a:t>Link/</a:t>
            </a:r>
            <a:r>
              <a:rPr lang="th-TH" b="1" dirty="0" smtClean="0">
                <a:cs typeface="+mj-cs"/>
              </a:rPr>
              <a:t>กลุ่มงาน</a:t>
            </a:r>
          </a:p>
          <a:p>
            <a:pPr marL="0" indent="0">
              <a:buNone/>
            </a:pPr>
            <a:r>
              <a:rPr lang="th-TH" b="1" dirty="0">
                <a:cs typeface="+mj-cs"/>
              </a:rPr>
              <a:t>	</a:t>
            </a:r>
            <a:r>
              <a:rPr lang="en-US" b="1" dirty="0" smtClean="0">
                <a:cs typeface="+mj-cs"/>
              </a:rPr>
              <a:t>	&gt; </a:t>
            </a:r>
            <a:r>
              <a:rPr lang="th-TH" b="1" dirty="0" smtClean="0">
                <a:cs typeface="+mj-cs"/>
              </a:rPr>
              <a:t>กลุ่มงานใน สสจ.แพร่</a:t>
            </a:r>
            <a:endParaRPr lang="en-US" b="1" dirty="0" smtClean="0">
              <a:cs typeface="+mj-cs"/>
            </a:endParaRPr>
          </a:p>
          <a:p>
            <a:pPr marL="0" indent="0">
              <a:buNone/>
            </a:pPr>
            <a:r>
              <a:rPr lang="en-US" b="1" dirty="0">
                <a:cs typeface="+mj-cs"/>
              </a:rPr>
              <a:t>	</a:t>
            </a:r>
            <a:r>
              <a:rPr lang="en-US" b="1" dirty="0" smtClean="0">
                <a:cs typeface="+mj-cs"/>
              </a:rPr>
              <a:t>	&gt; </a:t>
            </a:r>
            <a:r>
              <a:rPr lang="th-TH" b="1" dirty="0" smtClean="0">
                <a:cs typeface="+mj-cs"/>
              </a:rPr>
              <a:t>กลุ่มงานทรัพยากร</a:t>
            </a:r>
            <a:r>
              <a:rPr lang="th-TH" b="1" dirty="0" smtClean="0">
                <a:cs typeface="+mj-cs"/>
              </a:rPr>
              <a:t>บุคคล</a:t>
            </a:r>
          </a:p>
          <a:p>
            <a:pPr marL="0" indent="0">
              <a:buNone/>
            </a:pPr>
            <a:r>
              <a:rPr lang="en-US" dirty="0" smtClean="0">
                <a:cs typeface="+mj-cs"/>
              </a:rPr>
              <a:t>		</a:t>
            </a:r>
            <a:r>
              <a:rPr lang="en-US" b="1" dirty="0" smtClean="0">
                <a:cs typeface="+mj-cs"/>
              </a:rPr>
              <a:t>&gt;</a:t>
            </a:r>
            <a:r>
              <a:rPr lang="th-TH" b="1" dirty="0" smtClean="0">
                <a:cs typeface="+mj-cs"/>
              </a:rPr>
              <a:t>เอกสาร</a:t>
            </a:r>
            <a:r>
              <a:rPr lang="th-TH" b="1" dirty="0">
                <a:cs typeface="+mj-cs"/>
              </a:rPr>
              <a:t>เผยแพร่สำหรับบุคคลทั่วไป</a:t>
            </a:r>
            <a:endParaRPr lang="en-US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271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4E5AA-0B03-4392-A5BA-70AE3D608ECD}" type="slidenum">
              <a:rPr lang="en-US"/>
              <a:pPr/>
              <a:t>3</a:t>
            </a:fld>
            <a:endParaRPr lang="th-TH"/>
          </a:p>
        </p:txBody>
      </p:sp>
      <p:graphicFrame>
        <p:nvGraphicFramePr>
          <p:cNvPr id="10331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57676"/>
              </p:ext>
            </p:extLst>
          </p:nvPr>
        </p:nvGraphicFramePr>
        <p:xfrm>
          <a:off x="827584" y="620683"/>
          <a:ext cx="7488832" cy="5688636"/>
        </p:xfrm>
        <a:graphic>
          <a:graphicData uri="http://schemas.openxmlformats.org/drawingml/2006/table">
            <a:tbl>
              <a:tblPr/>
              <a:tblGrid>
                <a:gridCol w="3743710"/>
                <a:gridCol w="1632671"/>
                <a:gridCol w="2112451"/>
              </a:tblGrid>
              <a:tr h="58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ระดับตำแหน่งตาม พ.ร.บ.35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ระดับตำแหน่งตาม พ.ร.บ.51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 1-4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ประเภททั่วไป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ปฏิบัติงาน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(O1)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 5-6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ประเภททั่วไป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ชำนาญงาน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(O2)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 7-8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ประเภททั่วไป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อาวุโส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(O3)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 9 ขึ้นไป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ประเภททั่วไป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ทักษะพิเศษ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(O4)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 3-5 ของสายงานเริ่ม 3 หรือ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ประเภทวิชาการ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ปฏิบัติการ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(K1)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 6-7 ของสายงานเริ่ม 3 หรือ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ประเภทวิชาการ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ชำนาญการ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(K2)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 8 ของสายงานเริ่ม 3 หรือ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ประเภทวิชาการ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ชำนาญการพิเศษ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(K3)</a:t>
                      </a: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 9 ของสายงานเริ่ม 3 หรือ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ประเภทวิชาการ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เชี่ยวชาญ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(K4)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ระดับ 10-11 ของสายงานเริ่ม 3 หรือ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ประเภทวิชาการ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+mj-cs"/>
                        </a:rPr>
                        <a:t>ทรงคุณวุฒิ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(K5)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+mj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3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80920" cy="1791072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latin typeface="TH SarabunIT๙" pitchFamily="34" charset="-34"/>
              </a:rPr>
              <a:t>ตามหนังสือสำนักงานปลัดกระทรวงสาธารณสุข </a:t>
            </a:r>
            <a:br>
              <a:rPr lang="th-TH" sz="3200" b="1" dirty="0" smtClean="0">
                <a:latin typeface="TH SarabunIT๙" pitchFamily="34" charset="-34"/>
              </a:rPr>
            </a:br>
            <a:r>
              <a:rPr lang="th-TH" sz="3200" b="1" dirty="0" smtClean="0">
                <a:latin typeface="TH SarabunIT๙" pitchFamily="34" charset="-34"/>
              </a:rPr>
              <a:t>ที่ สธ 0201.039 / ว 7</a:t>
            </a:r>
            <a:br>
              <a:rPr lang="th-TH" sz="3200" b="1" dirty="0" smtClean="0">
                <a:latin typeface="TH SarabunIT๙" pitchFamily="34" charset="-34"/>
              </a:rPr>
            </a:br>
            <a:r>
              <a:rPr lang="th-TH" sz="3200" b="1" dirty="0" smtClean="0">
                <a:latin typeface="TH SarabunIT๙" pitchFamily="34" charset="-34"/>
              </a:rPr>
              <a:t> ลงวันที่  12 มกราคม 2553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348880"/>
            <a:ext cx="8229600" cy="3384376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จัดกลุ่มตำแหน่งสำหรับตำแหน่งประเภทวิชาการและตำแหน่งประเภททั่วไป ดังนี้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ตำแหน่งประเภทวิชาการแบ่งเป็น 47 กลุ่ม 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ตำแหน่งประเภททั่วไป แบ่งเป็น 5 กลุ่ม</a:t>
            </a:r>
          </a:p>
        </p:txBody>
      </p:sp>
    </p:spTree>
    <p:extLst>
      <p:ext uri="{BB962C8B-B14F-4D97-AF65-F5344CB8AC3E}">
        <p14:creationId xmlns:p14="http://schemas.microsoft.com/office/powerpoint/2010/main" val="119662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การเลื่อนระดับ</a:t>
            </a:r>
            <a:endParaRPr lang="th-TH" b="1" dirty="0"/>
          </a:p>
        </p:txBody>
      </p:sp>
      <p:sp>
        <p:nvSpPr>
          <p:cNvPr id="2" name="ตัวยึดเนื้อหา 1"/>
          <p:cNvSpPr>
            <a:spLocks noGrp="1"/>
          </p:cNvSpPr>
          <p:nvPr>
            <p:ph idx="1"/>
          </p:nvPr>
        </p:nvSpPr>
        <p:spPr>
          <a:xfrm>
            <a:off x="683568" y="1712392"/>
            <a:ext cx="7977209" cy="3877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+mj-cs"/>
              </a:rPr>
              <a:t>	การ</a:t>
            </a:r>
            <a:r>
              <a:rPr lang="th-TH" sz="2800" b="1" dirty="0" smtClean="0">
                <a:latin typeface="TH SarabunIT๙" pitchFamily="34" charset="-34"/>
                <a:cs typeface="+mj-cs"/>
              </a:rPr>
              <a:t>เลื่อน  หมายความว่า  การแต่งตั้งข้าราชการพลเรือนสามัญให้ดำรงตำแหน่งประเภทเดียวกันในระดับที่สูง</a:t>
            </a:r>
            <a:r>
              <a:rPr lang="th-TH" sz="2800" b="1" dirty="0" smtClean="0">
                <a:latin typeface="TH SarabunIT๙" pitchFamily="34" charset="-34"/>
                <a:cs typeface="+mj-cs"/>
              </a:rPr>
              <a:t>กว่าเดิม</a:t>
            </a:r>
          </a:p>
          <a:p>
            <a:pPr marL="0" indent="0">
              <a:buNone/>
            </a:pPr>
            <a:endParaRPr lang="th-TH" sz="2800" b="1" dirty="0">
              <a:latin typeface="TH SarabunIT๙" pitchFamily="34" charset="-34"/>
              <a:cs typeface="+mj-cs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H SarabunIT๙" pitchFamily="34" charset="-34"/>
                <a:cs typeface="+mj-cs"/>
              </a:rPr>
              <a:t>	</a:t>
            </a:r>
            <a:r>
              <a:rPr lang="th-TH" sz="2800" b="1" u="sng" dirty="0" smtClean="0">
                <a:latin typeface="TH SarabunIT๙" pitchFamily="34" charset="-34"/>
                <a:cs typeface="+mj-cs"/>
              </a:rPr>
              <a:t>หลักเกณฑ์เบื้องต้นในการเลื่อนระดับ</a:t>
            </a:r>
            <a:endParaRPr lang="th-TH" sz="2800" b="1" u="sng" dirty="0" smtClean="0">
              <a:latin typeface="TH SarabunIT๙" pitchFamily="34" charset="-34"/>
              <a:cs typeface="+mj-cs"/>
            </a:endParaRPr>
          </a:p>
          <a:p>
            <a:pPr marL="0" indent="0">
              <a:buNone/>
              <a:defRPr/>
            </a:pPr>
            <a:r>
              <a:rPr lang="th-TH" sz="2800" b="1" kern="0" dirty="0" smtClean="0">
                <a:latin typeface="TH SarabunIT๙" pitchFamily="34" charset="-34"/>
                <a:cs typeface="+mj-cs"/>
              </a:rPr>
              <a:t>	1. มี</a:t>
            </a:r>
            <a:r>
              <a:rPr lang="th-TH" sz="2800" b="1" kern="0" dirty="0" smtClean="0">
                <a:latin typeface="TH SarabunIT๙" pitchFamily="34" charset="-34"/>
                <a:cs typeface="+mj-cs"/>
              </a:rPr>
              <a:t>ตำแหน่งในระดับที่จะเลื่อน</a:t>
            </a:r>
          </a:p>
          <a:p>
            <a:pPr marL="0" indent="0">
              <a:buNone/>
              <a:defRPr/>
            </a:pPr>
            <a:r>
              <a:rPr lang="th-TH" sz="2800" b="1" kern="0" dirty="0" smtClean="0">
                <a:latin typeface="TH SarabunIT๙" pitchFamily="34" charset="-34"/>
                <a:cs typeface="+mj-cs"/>
              </a:rPr>
              <a:t>	2. คุณสมบัติตาม</a:t>
            </a:r>
            <a:r>
              <a:rPr lang="th-TH" sz="2800" b="1" kern="0" dirty="0" smtClean="0">
                <a:latin typeface="TH SarabunIT๙" pitchFamily="34" charset="-34"/>
                <a:cs typeface="+mj-cs"/>
              </a:rPr>
              <a:t>มาตรฐานกำหนด</a:t>
            </a:r>
            <a:r>
              <a:rPr lang="th-TH" sz="2800" b="1" kern="0" dirty="0" smtClean="0">
                <a:latin typeface="TH SarabunIT๙" pitchFamily="34" charset="-34"/>
                <a:cs typeface="+mj-cs"/>
              </a:rPr>
              <a:t>ตำแหน่ง</a:t>
            </a:r>
          </a:p>
          <a:p>
            <a:pPr marL="0" indent="0">
              <a:buNone/>
              <a:defRPr/>
            </a:pPr>
            <a:r>
              <a:rPr lang="th-TH" sz="2800" b="1" kern="0" dirty="0" smtClean="0">
                <a:latin typeface="TH SarabunIT๙" pitchFamily="34" charset="-34"/>
                <a:cs typeface="+mj-cs"/>
              </a:rPr>
              <a:t>	3. </a:t>
            </a:r>
            <a:r>
              <a:rPr lang="th-TH" sz="2800" b="1" kern="0" dirty="0" smtClean="0">
                <a:latin typeface="TH SarabunIT๙" pitchFamily="34" charset="-34"/>
                <a:cs typeface="+mj-cs"/>
              </a:rPr>
              <a:t>หลักเกณฑ์</a:t>
            </a:r>
            <a:r>
              <a:rPr lang="th-TH" sz="2800" b="1" kern="0" dirty="0" smtClean="0">
                <a:latin typeface="TH SarabunIT๙" pitchFamily="34" charset="-34"/>
                <a:cs typeface="+mj-cs"/>
              </a:rPr>
              <a:t>และวิธีการ</a:t>
            </a:r>
          </a:p>
          <a:p>
            <a:pPr>
              <a:buNone/>
            </a:pPr>
            <a:endParaRPr lang="th-TH" sz="2800" dirty="0">
              <a:cs typeface="+mj-cs"/>
            </a:endParaRPr>
          </a:p>
        </p:txBody>
      </p:sp>
      <p:pic>
        <p:nvPicPr>
          <p:cNvPr id="4" name="Picture 36" descr="man_desk_working_hg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09120"/>
            <a:ext cx="21209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4536505" y="1491233"/>
            <a:ext cx="4499991" cy="4962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67544" y="1491232"/>
            <a:ext cx="3960440" cy="496210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ชื่อเรื่อง 1"/>
          <p:cNvSpPr>
            <a:spLocks noGrp="1"/>
          </p:cNvSpPr>
          <p:nvPr>
            <p:ph type="title"/>
          </p:nvPr>
        </p:nvSpPr>
        <p:spPr>
          <a:xfrm>
            <a:off x="755576" y="445938"/>
            <a:ext cx="7756263" cy="1054250"/>
          </a:xfrm>
        </p:spPr>
        <p:txBody>
          <a:bodyPr>
            <a:normAutofit/>
          </a:bodyPr>
          <a:lstStyle/>
          <a:p>
            <a:pPr eaLnBrk="1" hangingPunct="1"/>
            <a:r>
              <a:rPr lang="th-TH" b="1" dirty="0" smtClean="0">
                <a:latin typeface="TH SarabunIT๙" pitchFamily="34" charset="-34"/>
              </a:rPr>
              <a:t>ระเบียบที่เกี่ยวข้องในการเลื่อนระดับ</a:t>
            </a:r>
            <a:endParaRPr lang="th-TH" b="1" dirty="0" smtClean="0">
              <a:latin typeface="TH SarabunIT๙" pitchFamily="34" charset="-34"/>
            </a:endParaRPr>
          </a:p>
        </p:txBody>
      </p:sp>
      <p:sp>
        <p:nvSpPr>
          <p:cNvPr id="4" name="คิวบ์ 3"/>
          <p:cNvSpPr/>
          <p:nvPr/>
        </p:nvSpPr>
        <p:spPr>
          <a:xfrm>
            <a:off x="1040185" y="4341143"/>
            <a:ext cx="1500188" cy="857250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rgbClr val="0070C0"/>
                </a:solidFill>
                <a:latin typeface="TH SarabunIT๙" pitchFamily="34" charset="-34"/>
                <a:cs typeface="+mj-cs"/>
              </a:rPr>
              <a:t>ปฏิบัติงาน</a:t>
            </a:r>
          </a:p>
        </p:txBody>
      </p:sp>
      <p:sp>
        <p:nvSpPr>
          <p:cNvPr id="5" name="คิวบ์ 4"/>
          <p:cNvSpPr/>
          <p:nvPr/>
        </p:nvSpPr>
        <p:spPr>
          <a:xfrm>
            <a:off x="1040185" y="3698206"/>
            <a:ext cx="1500188" cy="857250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600" b="1" dirty="0">
                <a:solidFill>
                  <a:srgbClr val="0070C0"/>
                </a:solidFill>
                <a:latin typeface="TH SarabunIT๙" pitchFamily="34" charset="-34"/>
                <a:cs typeface="+mj-cs"/>
              </a:rPr>
              <a:t>ชำนาญงาน</a:t>
            </a:r>
          </a:p>
        </p:txBody>
      </p:sp>
      <p:sp>
        <p:nvSpPr>
          <p:cNvPr id="6" name="คิวบ์ 5"/>
          <p:cNvSpPr/>
          <p:nvPr/>
        </p:nvSpPr>
        <p:spPr>
          <a:xfrm>
            <a:off x="1040185" y="3055268"/>
            <a:ext cx="1500188" cy="857250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rgbClr val="0070C0"/>
                </a:solidFill>
                <a:latin typeface="TH SarabunIT๙" pitchFamily="34" charset="-34"/>
                <a:cs typeface="+mj-cs"/>
              </a:rPr>
              <a:t>อาวุโส</a:t>
            </a:r>
          </a:p>
        </p:txBody>
      </p:sp>
      <p:sp>
        <p:nvSpPr>
          <p:cNvPr id="7" name="คิวบ์ 6"/>
          <p:cNvSpPr/>
          <p:nvPr/>
        </p:nvSpPr>
        <p:spPr>
          <a:xfrm>
            <a:off x="1040185" y="2412331"/>
            <a:ext cx="1500188" cy="857250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600" b="1" dirty="0">
                <a:solidFill>
                  <a:srgbClr val="0070C0"/>
                </a:solidFill>
                <a:latin typeface="TH SarabunIT๙" pitchFamily="34" charset="-34"/>
                <a:cs typeface="+mj-cs"/>
              </a:rPr>
              <a:t>ทักษะพิเศษ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648" y="1628800"/>
            <a:ext cx="10001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+mj-cs"/>
              </a:rPr>
              <a:t>ทั่วไป</a:t>
            </a:r>
          </a:p>
        </p:txBody>
      </p:sp>
      <p:sp>
        <p:nvSpPr>
          <p:cNvPr id="9" name="ลูกศรขึ้น 8"/>
          <p:cNvSpPr/>
          <p:nvPr/>
        </p:nvSpPr>
        <p:spPr>
          <a:xfrm>
            <a:off x="611560" y="4484018"/>
            <a:ext cx="285750" cy="2857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10" name="ลูกศรขึ้น 9"/>
          <p:cNvSpPr/>
          <p:nvPr/>
        </p:nvSpPr>
        <p:spPr>
          <a:xfrm>
            <a:off x="611560" y="3841081"/>
            <a:ext cx="285750" cy="2857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11" name="ลูกศรขึ้น 10"/>
          <p:cNvSpPr/>
          <p:nvPr/>
        </p:nvSpPr>
        <p:spPr>
          <a:xfrm>
            <a:off x="611560" y="3126706"/>
            <a:ext cx="285750" cy="28575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12" name="คิวบ์ 11"/>
          <p:cNvSpPr/>
          <p:nvPr/>
        </p:nvSpPr>
        <p:spPr>
          <a:xfrm>
            <a:off x="5183560" y="4555456"/>
            <a:ext cx="1500188" cy="714375"/>
          </a:xfrm>
          <a:prstGeom prst="cub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ปฏิบัติการ</a:t>
            </a:r>
          </a:p>
        </p:txBody>
      </p:sp>
      <p:sp>
        <p:nvSpPr>
          <p:cNvPr id="13" name="คิวบ์ 12"/>
          <p:cNvSpPr/>
          <p:nvPr/>
        </p:nvSpPr>
        <p:spPr>
          <a:xfrm>
            <a:off x="5183560" y="3912518"/>
            <a:ext cx="1500188" cy="714375"/>
          </a:xfrm>
          <a:prstGeom prst="cub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ชำนาญการ</a:t>
            </a:r>
          </a:p>
        </p:txBody>
      </p:sp>
      <p:sp>
        <p:nvSpPr>
          <p:cNvPr id="14" name="คิวบ์ 13"/>
          <p:cNvSpPr/>
          <p:nvPr/>
        </p:nvSpPr>
        <p:spPr>
          <a:xfrm>
            <a:off x="5183560" y="3269581"/>
            <a:ext cx="1500188" cy="714375"/>
          </a:xfrm>
          <a:prstGeom prst="cub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ชำนาญการพิเศษ</a:t>
            </a:r>
          </a:p>
        </p:txBody>
      </p:sp>
      <p:sp>
        <p:nvSpPr>
          <p:cNvPr id="15" name="คิวบ์ 14"/>
          <p:cNvSpPr/>
          <p:nvPr/>
        </p:nvSpPr>
        <p:spPr>
          <a:xfrm>
            <a:off x="5183560" y="2626643"/>
            <a:ext cx="1500188" cy="714375"/>
          </a:xfrm>
          <a:prstGeom prst="cub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เชี่ยวชาญ</a:t>
            </a:r>
          </a:p>
        </p:txBody>
      </p:sp>
      <p:sp>
        <p:nvSpPr>
          <p:cNvPr id="16" name="คิวบ์ 15"/>
          <p:cNvSpPr/>
          <p:nvPr/>
        </p:nvSpPr>
        <p:spPr>
          <a:xfrm>
            <a:off x="5183560" y="1983706"/>
            <a:ext cx="1500188" cy="714375"/>
          </a:xfrm>
          <a:prstGeom prst="cub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ทรงคุณวุฒิ</a:t>
            </a:r>
          </a:p>
        </p:txBody>
      </p:sp>
      <p:sp>
        <p:nvSpPr>
          <p:cNvPr id="17" name="ลูกศรขึ้น 16"/>
          <p:cNvSpPr/>
          <p:nvPr/>
        </p:nvSpPr>
        <p:spPr>
          <a:xfrm>
            <a:off x="4754935" y="4555456"/>
            <a:ext cx="285750" cy="2857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18" name="ลูกศรขึ้น 17"/>
          <p:cNvSpPr/>
          <p:nvPr/>
        </p:nvSpPr>
        <p:spPr>
          <a:xfrm>
            <a:off x="4754935" y="3841081"/>
            <a:ext cx="285750" cy="2857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19" name="ลูกศรขึ้น 18"/>
          <p:cNvSpPr/>
          <p:nvPr/>
        </p:nvSpPr>
        <p:spPr>
          <a:xfrm>
            <a:off x="4754935" y="3198143"/>
            <a:ext cx="285750" cy="2857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20" name="ลูกศรขึ้น 19"/>
          <p:cNvSpPr/>
          <p:nvPr/>
        </p:nvSpPr>
        <p:spPr>
          <a:xfrm>
            <a:off x="4754935" y="2555206"/>
            <a:ext cx="285750" cy="2857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92080" y="1484784"/>
            <a:ext cx="14287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+mj-cs"/>
              </a:rPr>
              <a:t>วิชาการ</a:t>
            </a:r>
          </a:p>
        </p:txBody>
      </p:sp>
      <p:sp>
        <p:nvSpPr>
          <p:cNvPr id="30" name="ลูกศรขึ้น 29"/>
          <p:cNvSpPr/>
          <p:nvPr/>
        </p:nvSpPr>
        <p:spPr>
          <a:xfrm>
            <a:off x="2468935" y="2912393"/>
            <a:ext cx="214313" cy="4286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31" name="สี่เหลี่ยมมุมมน 30"/>
          <p:cNvSpPr/>
          <p:nvPr/>
        </p:nvSpPr>
        <p:spPr>
          <a:xfrm>
            <a:off x="2754685" y="2769518"/>
            <a:ext cx="1500188" cy="6429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ว 16 / 38</a:t>
            </a:r>
          </a:p>
        </p:txBody>
      </p:sp>
      <p:sp>
        <p:nvSpPr>
          <p:cNvPr id="32" name="สี่เหลี่ยมมุมมน 31"/>
          <p:cNvSpPr/>
          <p:nvPr/>
        </p:nvSpPr>
        <p:spPr>
          <a:xfrm>
            <a:off x="2754685" y="3483893"/>
            <a:ext cx="1500188" cy="6429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ว 22 / 40</a:t>
            </a:r>
          </a:p>
        </p:txBody>
      </p:sp>
      <p:sp>
        <p:nvSpPr>
          <p:cNvPr id="33" name="สี่เหลี่ยมมุมมน 32"/>
          <p:cNvSpPr/>
          <p:nvPr/>
        </p:nvSpPr>
        <p:spPr>
          <a:xfrm>
            <a:off x="2754685" y="4198268"/>
            <a:ext cx="1500188" cy="6429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ว 34 / 47</a:t>
            </a:r>
          </a:p>
        </p:txBody>
      </p:sp>
      <p:sp>
        <p:nvSpPr>
          <p:cNvPr id="34" name="ลูกศรขึ้น 33"/>
          <p:cNvSpPr/>
          <p:nvPr/>
        </p:nvSpPr>
        <p:spPr>
          <a:xfrm>
            <a:off x="2468935" y="3555331"/>
            <a:ext cx="214313" cy="4286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35" name="ลูกศรขึ้น 34"/>
          <p:cNvSpPr/>
          <p:nvPr/>
        </p:nvSpPr>
        <p:spPr>
          <a:xfrm>
            <a:off x="2468935" y="4126831"/>
            <a:ext cx="214313" cy="4286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36" name="ลูกศรขึ้น 35"/>
          <p:cNvSpPr/>
          <p:nvPr/>
        </p:nvSpPr>
        <p:spPr>
          <a:xfrm>
            <a:off x="6755185" y="2340893"/>
            <a:ext cx="214313" cy="4286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</p:txBody>
      </p:sp>
      <p:sp>
        <p:nvSpPr>
          <p:cNvPr id="37" name="ลูกศรขึ้น 36"/>
          <p:cNvSpPr/>
          <p:nvPr/>
        </p:nvSpPr>
        <p:spPr>
          <a:xfrm>
            <a:off x="6755185" y="2983831"/>
            <a:ext cx="214313" cy="4286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</p:txBody>
      </p:sp>
      <p:sp>
        <p:nvSpPr>
          <p:cNvPr id="38" name="ลูกศรขึ้น 37"/>
          <p:cNvSpPr/>
          <p:nvPr/>
        </p:nvSpPr>
        <p:spPr>
          <a:xfrm>
            <a:off x="6755185" y="3698206"/>
            <a:ext cx="214313" cy="4286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</p:txBody>
      </p:sp>
      <p:sp>
        <p:nvSpPr>
          <p:cNvPr id="39" name="ลูกศรขึ้น 38"/>
          <p:cNvSpPr/>
          <p:nvPr/>
        </p:nvSpPr>
        <p:spPr>
          <a:xfrm>
            <a:off x="6755185" y="4341143"/>
            <a:ext cx="214313" cy="4286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</p:txBody>
      </p:sp>
      <p:sp>
        <p:nvSpPr>
          <p:cNvPr id="40" name="สี่เหลี่ยมมุมมน 39"/>
          <p:cNvSpPr/>
          <p:nvPr/>
        </p:nvSpPr>
        <p:spPr>
          <a:xfrm>
            <a:off x="7040935" y="2198018"/>
            <a:ext cx="1500188" cy="64293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ว 16 / 38</a:t>
            </a:r>
          </a:p>
        </p:txBody>
      </p:sp>
      <p:sp>
        <p:nvSpPr>
          <p:cNvPr id="41" name="สี่เหลี่ยมมุมมน 40"/>
          <p:cNvSpPr/>
          <p:nvPr/>
        </p:nvSpPr>
        <p:spPr>
          <a:xfrm>
            <a:off x="7040935" y="2912393"/>
            <a:ext cx="1500188" cy="64293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ว 16 / 38</a:t>
            </a:r>
          </a:p>
        </p:txBody>
      </p:sp>
      <p:sp>
        <p:nvSpPr>
          <p:cNvPr id="42" name="สี่เหลี่ยมมุมมน 41"/>
          <p:cNvSpPr/>
          <p:nvPr/>
        </p:nvSpPr>
        <p:spPr>
          <a:xfrm>
            <a:off x="7040935" y="3626768"/>
            <a:ext cx="1500188" cy="64293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ว 10 / 48</a:t>
            </a:r>
          </a:p>
        </p:txBody>
      </p:sp>
      <p:sp>
        <p:nvSpPr>
          <p:cNvPr id="43" name="สี่เหลี่ยมมุมมน 42"/>
          <p:cNvSpPr/>
          <p:nvPr/>
        </p:nvSpPr>
        <p:spPr>
          <a:xfrm>
            <a:off x="7040935" y="4341143"/>
            <a:ext cx="1500188" cy="64293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ว 10 / 48</a:t>
            </a:r>
          </a:p>
        </p:txBody>
      </p:sp>
      <p:sp>
        <p:nvSpPr>
          <p:cNvPr id="46" name="คำบรรยายภาพแบบลูกศรขึ้น 45"/>
          <p:cNvSpPr/>
          <p:nvPr/>
        </p:nvSpPr>
        <p:spPr>
          <a:xfrm>
            <a:off x="5326435" y="5198393"/>
            <a:ext cx="1643063" cy="1071563"/>
          </a:xfrm>
          <a:prstGeom prst="up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นพ./</a:t>
            </a:r>
            <a:r>
              <a:rPr lang="th-TH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ทพ.</a:t>
            </a:r>
            <a:r>
              <a:rPr lang="th-TH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 </a:t>
            </a:r>
          </a:p>
        </p:txBody>
      </p:sp>
      <p:sp>
        <p:nvSpPr>
          <p:cNvPr id="47" name="ลูกศรขวา 46"/>
          <p:cNvSpPr/>
          <p:nvPr/>
        </p:nvSpPr>
        <p:spPr>
          <a:xfrm>
            <a:off x="6898060" y="5769893"/>
            <a:ext cx="50006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>
              <a:cs typeface="+mj-cs"/>
            </a:endParaRPr>
          </a:p>
        </p:txBody>
      </p:sp>
      <p:sp>
        <p:nvSpPr>
          <p:cNvPr id="48" name="สี่เหลี่ยมมุมมน 47"/>
          <p:cNvSpPr/>
          <p:nvPr/>
        </p:nvSpPr>
        <p:spPr>
          <a:xfrm>
            <a:off x="7452321" y="5477297"/>
            <a:ext cx="1440160" cy="7143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  <a:cs typeface="+mj-cs"/>
              </a:rPr>
              <a:t>ว 6 / 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</a:rPr>
              <a:t>กรณี</a:t>
            </a:r>
            <a:r>
              <a:rPr lang="th-TH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</a:rPr>
              <a:t>การแต่งตั้ง</a:t>
            </a:r>
            <a:r>
              <a:rPr lang="th-TH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</a:rPr>
              <a:t>ให้ดำรง</a:t>
            </a:r>
            <a:r>
              <a:rPr lang="th-TH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</a:rPr>
              <a:t>ตำแหน่งที่สูงขึ้น ประเภท</a:t>
            </a:r>
            <a:r>
              <a:rPr lang="th-TH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H SarabunIT๙" pitchFamily="34" charset="-34"/>
              </a:rPr>
              <a:t>ทั่วไป</a:t>
            </a:r>
            <a:endParaRPr lang="th-TH" sz="4000" b="1" dirty="0"/>
          </a:p>
        </p:txBody>
      </p:sp>
      <p:sp>
        <p:nvSpPr>
          <p:cNvPr id="4" name="คิวบ์ 3"/>
          <p:cNvSpPr/>
          <p:nvPr/>
        </p:nvSpPr>
        <p:spPr>
          <a:xfrm>
            <a:off x="1036463" y="4274756"/>
            <a:ext cx="2126826" cy="954444"/>
          </a:xfrm>
          <a:prstGeom prst="cub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ปฏิบัติงาน</a:t>
            </a:r>
          </a:p>
        </p:txBody>
      </p:sp>
      <p:sp>
        <p:nvSpPr>
          <p:cNvPr id="5" name="คิวบ์ 4"/>
          <p:cNvSpPr/>
          <p:nvPr/>
        </p:nvSpPr>
        <p:spPr>
          <a:xfrm>
            <a:off x="1036463" y="3068960"/>
            <a:ext cx="2126826" cy="954444"/>
          </a:xfrm>
          <a:prstGeom prst="cub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ชำนาญงาน</a:t>
            </a:r>
          </a:p>
        </p:txBody>
      </p:sp>
      <p:sp>
        <p:nvSpPr>
          <p:cNvPr id="6" name="คิวบ์ 5"/>
          <p:cNvSpPr/>
          <p:nvPr/>
        </p:nvSpPr>
        <p:spPr>
          <a:xfrm>
            <a:off x="1036463" y="1898492"/>
            <a:ext cx="2126826" cy="954444"/>
          </a:xfrm>
          <a:prstGeom prst="cub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อาวุโส</a:t>
            </a:r>
          </a:p>
        </p:txBody>
      </p:sp>
      <p:sp>
        <p:nvSpPr>
          <p:cNvPr id="21" name="ลูกศรขึ้น 20"/>
          <p:cNvSpPr/>
          <p:nvPr/>
        </p:nvSpPr>
        <p:spPr>
          <a:xfrm>
            <a:off x="3184722" y="3892979"/>
            <a:ext cx="405110" cy="381777"/>
          </a:xfrm>
          <a:prstGeom prst="up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</p:txBody>
      </p:sp>
      <p:sp>
        <p:nvSpPr>
          <p:cNvPr id="22" name="ลูกศรขึ้น 21"/>
          <p:cNvSpPr/>
          <p:nvPr/>
        </p:nvSpPr>
        <p:spPr>
          <a:xfrm>
            <a:off x="3111330" y="2537916"/>
            <a:ext cx="405110" cy="381777"/>
          </a:xfrm>
          <a:prstGeom prst="up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13885" y="4509120"/>
            <a:ext cx="1121331" cy="1034129"/>
          </a:xfrm>
          <a:prstGeom prst="rect">
            <a:avLst/>
          </a:prstGeom>
          <a:noFill/>
          <a:ln>
            <a:solidFill>
              <a:schemeClr val="accent1">
                <a:shade val="80000"/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sz="1800" b="1" dirty="0" err="1" smtClean="0">
                <a:latin typeface="TH SarabunIT๙" pitchFamily="34" charset="-34"/>
                <a:cs typeface="+mj-cs"/>
              </a:rPr>
              <a:t>ปวช.</a:t>
            </a:r>
            <a:r>
              <a:rPr lang="th-TH" sz="1800" b="1" dirty="0" smtClean="0">
                <a:latin typeface="TH SarabunIT๙" pitchFamily="34" charset="-34"/>
                <a:cs typeface="+mj-cs"/>
              </a:rPr>
              <a:t> 6  ปี</a:t>
            </a:r>
          </a:p>
          <a:p>
            <a:pPr>
              <a:spcBef>
                <a:spcPct val="20000"/>
              </a:spcBef>
            </a:pPr>
            <a:r>
              <a:rPr lang="th-TH" sz="1800" b="1" dirty="0" err="1" smtClean="0">
                <a:latin typeface="TH SarabunIT๙" pitchFamily="34" charset="-34"/>
                <a:cs typeface="+mj-cs"/>
              </a:rPr>
              <a:t>ปวท.</a:t>
            </a:r>
            <a:r>
              <a:rPr lang="th-TH" sz="1800" b="1" dirty="0" smtClean="0">
                <a:latin typeface="TH SarabunIT๙" pitchFamily="34" charset="-34"/>
                <a:cs typeface="+mj-cs"/>
              </a:rPr>
              <a:t> 5  ปี</a:t>
            </a:r>
          </a:p>
          <a:p>
            <a:pPr>
              <a:spcBef>
                <a:spcPct val="20000"/>
              </a:spcBef>
            </a:pPr>
            <a:r>
              <a:rPr lang="th-TH" sz="1800" b="1" dirty="0" err="1" smtClean="0">
                <a:latin typeface="TH SarabunIT๙" pitchFamily="34" charset="-34"/>
                <a:cs typeface="+mj-cs"/>
              </a:rPr>
              <a:t>ปวส.</a:t>
            </a:r>
            <a:r>
              <a:rPr lang="th-TH" sz="1800" b="1" dirty="0" smtClean="0">
                <a:latin typeface="TH SarabunIT๙" pitchFamily="34" charset="-34"/>
                <a:cs typeface="+mj-cs"/>
              </a:rPr>
              <a:t> 4 </a:t>
            </a:r>
            <a:r>
              <a:rPr lang="th-TH" sz="1800" b="1" dirty="0" smtClean="0">
                <a:latin typeface="TH SarabunIT๙" pitchFamily="34" charset="-34"/>
                <a:cs typeface="+mj-cs"/>
              </a:rPr>
              <a:t>ปี</a:t>
            </a:r>
            <a:endParaRPr lang="th-TH" sz="1800" b="1" dirty="0" smtClean="0">
              <a:latin typeface="TH SarabunIT๙" pitchFamily="34" charset="-34"/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9158" y="3315348"/>
            <a:ext cx="91877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80000"/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H SarabunIT๙" pitchFamily="34" charset="-34"/>
                <a:cs typeface="+mj-cs"/>
              </a:rPr>
              <a:t>6 ปี</a:t>
            </a:r>
            <a:endParaRPr lang="th-TH" sz="2400" b="1" dirty="0">
              <a:latin typeface="TH SarabunIT๙" pitchFamily="34" charset="-34"/>
              <a:cs typeface="+mj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757191" y="4086963"/>
            <a:ext cx="1041486" cy="19088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932040" y="3982352"/>
            <a:ext cx="3744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th-TH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ส่ง</a:t>
            </a:r>
            <a:r>
              <a:rPr lang="th-TH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แบบประเมินบุคคลและ</a:t>
            </a:r>
            <a:r>
              <a:rPr lang="th-TH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ผลงาน</a:t>
            </a:r>
          </a:p>
          <a:p>
            <a:pPr marL="457200" indent="-457200">
              <a:buAutoNum type="arabicPeriod"/>
            </a:pPr>
            <a:r>
              <a:rPr lang="th-TH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ส่งแบบประเมินให้คณะกรรมการฯ พิจารณา</a:t>
            </a:r>
          </a:p>
          <a:p>
            <a:pPr marL="457200" indent="-457200">
              <a:buAutoNum type="arabicPeriod"/>
            </a:pPr>
            <a:r>
              <a:rPr lang="th-TH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gsana New" pitchFamily="18" charset="-34"/>
              </a:rPr>
              <a:t>แต่งให้ดำรงตำแหน่งที่สูงขึ้นไม่ก่อนวันที่ คณะกรรมการฯ มีมติให้ผ่านการพิจารณา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Angsana New" pitchFamily="18" charset="-34"/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3757191" y="2728804"/>
            <a:ext cx="1041486" cy="190889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02565" y="2523159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คัดเลือก โดย อกพ.สป.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ชื่อเรื่อง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th-TH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ngsana New" pitchFamily="18" charset="-34"/>
                <a:cs typeface="Angsana New" pitchFamily="18" charset="-34"/>
              </a:rPr>
              <a:t>กรณีการเลื่อนขึ้นแต่งตั้งให้ดำรงตำแหน่ง</a:t>
            </a:r>
            <a:br>
              <a:rPr lang="th-TH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ngsana New" pitchFamily="18" charset="-34"/>
                <a:cs typeface="Angsana New" pitchFamily="18" charset="-34"/>
              </a:rPr>
              <a:t>ประเภทวิชาการ</a:t>
            </a:r>
            <a:endParaRPr lang="th-TH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2" name="คิวบ์ 11"/>
          <p:cNvSpPr/>
          <p:nvPr/>
        </p:nvSpPr>
        <p:spPr>
          <a:xfrm>
            <a:off x="1844824" y="4987504"/>
            <a:ext cx="1500188" cy="714375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ปฏิบัติการ</a:t>
            </a:r>
          </a:p>
        </p:txBody>
      </p:sp>
      <p:sp>
        <p:nvSpPr>
          <p:cNvPr id="13" name="คิวบ์ 12"/>
          <p:cNvSpPr/>
          <p:nvPr/>
        </p:nvSpPr>
        <p:spPr>
          <a:xfrm>
            <a:off x="1844824" y="4344566"/>
            <a:ext cx="1500188" cy="714375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ชำนาญการ</a:t>
            </a:r>
          </a:p>
        </p:txBody>
      </p:sp>
      <p:sp>
        <p:nvSpPr>
          <p:cNvPr id="14" name="คิวบ์ 13"/>
          <p:cNvSpPr/>
          <p:nvPr/>
        </p:nvSpPr>
        <p:spPr>
          <a:xfrm>
            <a:off x="1844824" y="3701629"/>
            <a:ext cx="1500188" cy="714375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ชำนาญการพิเศษ</a:t>
            </a:r>
          </a:p>
        </p:txBody>
      </p:sp>
      <p:sp>
        <p:nvSpPr>
          <p:cNvPr id="15" name="คิวบ์ 14"/>
          <p:cNvSpPr/>
          <p:nvPr/>
        </p:nvSpPr>
        <p:spPr>
          <a:xfrm>
            <a:off x="1844824" y="3058691"/>
            <a:ext cx="1500188" cy="714375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เชี่ยวชาญ</a:t>
            </a:r>
          </a:p>
        </p:txBody>
      </p:sp>
      <p:sp>
        <p:nvSpPr>
          <p:cNvPr id="16" name="คิวบ์ 15"/>
          <p:cNvSpPr/>
          <p:nvPr/>
        </p:nvSpPr>
        <p:spPr>
          <a:xfrm>
            <a:off x="1844824" y="2415754"/>
            <a:ext cx="1500188" cy="714375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IT๙" pitchFamily="34" charset="-34"/>
                <a:cs typeface="+mj-cs"/>
              </a:rPr>
              <a:t>ทรงคุณวุฒิ</a:t>
            </a:r>
          </a:p>
        </p:txBody>
      </p:sp>
      <p:sp>
        <p:nvSpPr>
          <p:cNvPr id="17" name="ลูกศรขึ้น 16"/>
          <p:cNvSpPr/>
          <p:nvPr/>
        </p:nvSpPr>
        <p:spPr>
          <a:xfrm>
            <a:off x="1475656" y="4925194"/>
            <a:ext cx="285750" cy="2857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18" name="ลูกศรขึ้น 17"/>
          <p:cNvSpPr/>
          <p:nvPr/>
        </p:nvSpPr>
        <p:spPr>
          <a:xfrm>
            <a:off x="1475656" y="4210819"/>
            <a:ext cx="285750" cy="2857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19" name="ลูกศรขึ้น 18"/>
          <p:cNvSpPr/>
          <p:nvPr/>
        </p:nvSpPr>
        <p:spPr>
          <a:xfrm>
            <a:off x="1475656" y="3567881"/>
            <a:ext cx="285750" cy="2857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20" name="ลูกศรขึ้น 19"/>
          <p:cNvSpPr/>
          <p:nvPr/>
        </p:nvSpPr>
        <p:spPr>
          <a:xfrm>
            <a:off x="1475656" y="2924944"/>
            <a:ext cx="285750" cy="2857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87698" y="1772816"/>
            <a:ext cx="1357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itchFamily="34" charset="-34"/>
                <a:cs typeface="+mj-cs"/>
              </a:rPr>
              <a:t>วิชาการ</a:t>
            </a:r>
          </a:p>
        </p:txBody>
      </p:sp>
      <p:sp>
        <p:nvSpPr>
          <p:cNvPr id="38" name="Text Box 42"/>
          <p:cNvSpPr txBox="1">
            <a:spLocks noChangeArrowheads="1"/>
          </p:cNvSpPr>
          <p:nvPr/>
        </p:nvSpPr>
        <p:spPr bwMode="auto">
          <a:xfrm>
            <a:off x="3417020" y="1802509"/>
            <a:ext cx="1080120" cy="4613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th-TH" b="1" dirty="0" smtClean="0">
              <a:latin typeface="TH SarabunIT๙" pitchFamily="34" charset="-34"/>
              <a:cs typeface="+mj-cs"/>
            </a:endParaRPr>
          </a:p>
          <a:p>
            <a:endParaRPr lang="th-TH" b="1" dirty="0" smtClean="0">
              <a:latin typeface="TH SarabunIT๙" pitchFamily="34" charset="-34"/>
              <a:cs typeface="+mj-cs"/>
            </a:endParaRPr>
          </a:p>
          <a:p>
            <a:endParaRPr lang="th-TH" b="1" dirty="0">
              <a:latin typeface="TH SarabunIT๙" pitchFamily="34" charset="-34"/>
              <a:cs typeface="+mj-cs"/>
            </a:endParaRPr>
          </a:p>
          <a:p>
            <a:r>
              <a:rPr lang="th-TH" b="1" dirty="0">
                <a:latin typeface="TH SarabunIT๙" pitchFamily="34" charset="-34"/>
                <a:cs typeface="+mj-cs"/>
              </a:rPr>
              <a:t>2 </a:t>
            </a:r>
            <a:r>
              <a:rPr lang="th-TH" b="1" dirty="0" smtClean="0">
                <a:latin typeface="TH SarabunIT๙" pitchFamily="34" charset="-34"/>
                <a:cs typeface="+mj-cs"/>
              </a:rPr>
              <a:t>ปี</a:t>
            </a:r>
          </a:p>
          <a:p>
            <a:endParaRPr lang="th-TH" sz="1400" b="1" dirty="0">
              <a:latin typeface="TH SarabunIT๙" pitchFamily="34" charset="-34"/>
              <a:cs typeface="+mj-cs"/>
            </a:endParaRPr>
          </a:p>
          <a:p>
            <a:r>
              <a:rPr lang="th-TH" b="1" dirty="0" smtClean="0">
                <a:latin typeface="TH SarabunIT๙" pitchFamily="34" charset="-34"/>
                <a:cs typeface="+mj-cs"/>
              </a:rPr>
              <a:t>3 ปี</a:t>
            </a:r>
          </a:p>
          <a:p>
            <a:endParaRPr lang="th-TH" sz="400" b="1" dirty="0">
              <a:latin typeface="TH SarabunIT๙" pitchFamily="34" charset="-34"/>
              <a:cs typeface="+mj-cs"/>
            </a:endParaRPr>
          </a:p>
          <a:p>
            <a:r>
              <a:rPr lang="th-TH" b="1" dirty="0" smtClean="0">
                <a:latin typeface="TH SarabunIT๙" pitchFamily="34" charset="-34"/>
                <a:cs typeface="+mj-cs"/>
              </a:rPr>
              <a:t>4 ปี</a:t>
            </a:r>
            <a:endParaRPr lang="th-TH" b="1" dirty="0">
              <a:latin typeface="TH SarabunIT๙" pitchFamily="34" charset="-34"/>
              <a:cs typeface="+mj-cs"/>
            </a:endParaRPr>
          </a:p>
          <a:p>
            <a:pPr>
              <a:spcBef>
                <a:spcPct val="45000"/>
              </a:spcBef>
            </a:pPr>
            <a:r>
              <a:rPr lang="th-TH" b="1" dirty="0" smtClean="0">
                <a:latin typeface="TH SarabunIT๙" pitchFamily="34" charset="-34"/>
                <a:cs typeface="+mj-cs"/>
              </a:rPr>
              <a:t>ตรี  </a:t>
            </a:r>
            <a:r>
              <a:rPr lang="th-TH" b="1" dirty="0">
                <a:latin typeface="TH SarabunIT๙" pitchFamily="34" charset="-34"/>
                <a:cs typeface="+mj-cs"/>
              </a:rPr>
              <a:t>6  ปี</a:t>
            </a:r>
          </a:p>
          <a:p>
            <a:pPr>
              <a:spcBef>
                <a:spcPct val="20000"/>
              </a:spcBef>
            </a:pPr>
            <a:r>
              <a:rPr lang="th-TH" b="1" dirty="0">
                <a:latin typeface="TH SarabunIT๙" pitchFamily="34" charset="-34"/>
                <a:cs typeface="+mj-cs"/>
              </a:rPr>
              <a:t>โท  4  ปี</a:t>
            </a:r>
          </a:p>
          <a:p>
            <a:pPr>
              <a:spcBef>
                <a:spcPct val="20000"/>
              </a:spcBef>
            </a:pPr>
            <a:r>
              <a:rPr lang="th-TH" b="1" dirty="0">
                <a:latin typeface="TH SarabunIT๙" pitchFamily="34" charset="-34"/>
                <a:cs typeface="+mj-cs"/>
              </a:rPr>
              <a:t>เอก 2 ปี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74107" y="4210819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h-TH" sz="2400" dirty="0" smtClean="0"/>
              <a:t>คุณสมบัติตามมาตรฐานกำหนดตำแหน่ง</a:t>
            </a:r>
          </a:p>
          <a:p>
            <a:pPr marL="457200" indent="-457200">
              <a:buFontTx/>
              <a:buChar char="-"/>
            </a:pPr>
            <a:r>
              <a:rPr lang="th-TH" sz="2400" dirty="0" smtClean="0"/>
              <a:t>เอกสารประกอบการคัดเลือก</a:t>
            </a:r>
          </a:p>
          <a:p>
            <a:pPr marL="457200" indent="-457200">
              <a:buFontTx/>
              <a:buChar char="-"/>
            </a:pPr>
            <a:r>
              <a:rPr lang="th-TH" sz="2400" dirty="0" smtClean="0"/>
              <a:t>เอกสารประเมินผลงานวิชาการ (อวช.1-3)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67544" y="1902891"/>
            <a:ext cx="8286808" cy="246221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EucrosiaUPC" pitchFamily="18" charset="-34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{"/>
            </a:pPr>
            <a:r>
              <a:rPr lang="th-TH" dirty="0" smtClean="0"/>
              <a:t>ปฏิบัติการ    ชำนาญการ</a:t>
            </a:r>
            <a:r>
              <a:rPr lang="th-TH" i="1" dirty="0" smtClean="0"/>
              <a:t> </a:t>
            </a:r>
            <a:r>
              <a:rPr lang="en-US" i="1" dirty="0" smtClean="0"/>
              <a:t>:</a:t>
            </a:r>
            <a:r>
              <a:rPr lang="th-TH" b="0" dirty="0" smtClean="0">
                <a:latin typeface="AngsanaUPC" pitchFamily="18" charset="-34"/>
              </a:rPr>
              <a:t>พยาบาลวิชาชีพ,เภสัชกร,วิทยา</a:t>
            </a:r>
            <a:r>
              <a:rPr lang="th-TH" b="0" dirty="0" err="1" smtClean="0">
                <a:latin typeface="AngsanaUPC" pitchFamily="18" charset="-34"/>
              </a:rPr>
              <a:t>จารย์</a:t>
            </a:r>
            <a:r>
              <a:rPr lang="th-TH" b="0" dirty="0" smtClean="0">
                <a:latin typeface="AngsanaUPC" pitchFamily="18" charset="-34"/>
              </a:rPr>
              <a:t> และ</a:t>
            </a:r>
            <a:r>
              <a:rPr lang="th-TH" b="0" dirty="0" err="1" smtClean="0">
                <a:latin typeface="AngsanaUPC" pitchFamily="18" charset="-34"/>
              </a:rPr>
              <a:t>ทันตแพทย์</a:t>
            </a:r>
            <a:r>
              <a:rPr lang="th-TH" b="0" dirty="0" smtClean="0">
                <a:latin typeface="AngsanaUPC" pitchFamily="18" charset="-34"/>
              </a:rPr>
              <a:t>(ด้านการสอน),นักวิชาการศึกษา,นักทรัพยากรบุคคล,นักวิเคราะห์นโยบายและแผน, นักจัดการงานทั่วไป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{"/>
            </a:pPr>
            <a:r>
              <a:rPr lang="th-TH" dirty="0" smtClean="0">
                <a:latin typeface="Garamond" pitchFamily="18" charset="0"/>
              </a:rPr>
              <a:t>ชำนาญการ     ชำนาญการพิเศษ</a:t>
            </a:r>
            <a:r>
              <a:rPr lang="th-TH" i="1" dirty="0" smtClean="0">
                <a:latin typeface="Garamond" pitchFamily="18" charset="0"/>
              </a:rPr>
              <a:t> </a:t>
            </a:r>
            <a:r>
              <a:rPr lang="en-US" i="1" dirty="0" smtClean="0">
                <a:latin typeface="Garamond" pitchFamily="18" charset="0"/>
                <a:cs typeface="Angsana New" pitchFamily="18" charset="-34"/>
              </a:rPr>
              <a:t>: </a:t>
            </a:r>
            <a:r>
              <a:rPr lang="th-TH" b="0" dirty="0" smtClean="0">
                <a:latin typeface="Garamond" pitchFamily="18" charset="0"/>
              </a:rPr>
              <a:t>พยาบาล</a:t>
            </a:r>
            <a:r>
              <a:rPr lang="th-TH" b="0" dirty="0">
                <a:latin typeface="Garamond" pitchFamily="18" charset="0"/>
              </a:rPr>
              <a:t>วิชาชีพ </a:t>
            </a:r>
            <a:r>
              <a:rPr lang="th-TH" b="0" dirty="0" smtClean="0">
                <a:latin typeface="Garamond" pitchFamily="18" charset="0"/>
              </a:rPr>
              <a:t>,เภสัชกร,วิทยาจารย์             และทันตแพทย์(ด้านการสอน</a:t>
            </a:r>
            <a:r>
              <a:rPr lang="th-TH" b="0" dirty="0" smtClean="0">
                <a:latin typeface="Garamond" pitchFamily="18" charset="0"/>
              </a:rPr>
              <a:t>)</a:t>
            </a:r>
            <a:endParaRPr lang="th-TH" b="0" dirty="0">
              <a:latin typeface="Garamond" pitchFamily="18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401128" y="966787"/>
            <a:ext cx="7987296" cy="716090"/>
          </a:xfrm>
          <a:prstGeom prst="roundRect">
            <a:avLst>
              <a:gd name="adj" fmla="val 16667"/>
            </a:avLst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dirty="0" smtClean="0">
                <a:solidFill>
                  <a:srgbClr val="000066"/>
                </a:solidFill>
              </a:rPr>
              <a:t>1. ตำแหน่งที่ปรับระดับสูงขึ้นได้จากระดับเริ่มต้นของสายงาน (ตำแหน่ง</a:t>
            </a:r>
            <a:r>
              <a:rPr lang="th-TH" dirty="0">
                <a:solidFill>
                  <a:srgbClr val="000066"/>
                </a:solidFill>
              </a:rPr>
              <a:t>เลื่อน</a:t>
            </a:r>
            <a:r>
              <a:rPr lang="th-TH" dirty="0" smtClean="0">
                <a:solidFill>
                  <a:srgbClr val="000066"/>
                </a:solidFill>
              </a:rPr>
              <a:t>ไหล)</a:t>
            </a: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1938662" y="219092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2050827" y="3648499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0" y="5157192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buFont typeface="Wingdings" pitchFamily="2" charset="2"/>
              <a:buChar char="{"/>
            </a:pPr>
            <a:r>
              <a:rPr lang="th-TH" sz="2800" dirty="0" smtClean="0"/>
              <a:t>ชำนาญการ -ชำการนาญ</a:t>
            </a:r>
            <a:r>
              <a:rPr lang="th-TH" sz="2800" dirty="0"/>
              <a:t>การพิเศษ</a:t>
            </a:r>
            <a:r>
              <a:rPr lang="th-TH" sz="2800" i="1" dirty="0"/>
              <a:t> </a:t>
            </a:r>
            <a:r>
              <a:rPr lang="en-US" sz="2800" i="1" dirty="0"/>
              <a:t>: </a:t>
            </a:r>
            <a:r>
              <a:rPr lang="th-TH" sz="2800" b="0" dirty="0" smtClean="0"/>
              <a:t>นักวิชาการศึกษา ,นักทรัพยากรบุคคล  นักวิเคราะห์นโยบายและแผน</a:t>
            </a:r>
          </a:p>
        </p:txBody>
      </p:sp>
      <p:sp>
        <p:nvSpPr>
          <p:cNvPr id="110598" name="AutoShape 6"/>
          <p:cNvSpPr>
            <a:spLocks noChangeArrowheads="1"/>
          </p:cNvSpPr>
          <p:nvPr/>
        </p:nvSpPr>
        <p:spPr bwMode="auto">
          <a:xfrm>
            <a:off x="395536" y="4442811"/>
            <a:ext cx="5832475" cy="714381"/>
          </a:xfrm>
          <a:prstGeom prst="roundRect">
            <a:avLst>
              <a:gd name="adj" fmla="val 16667"/>
            </a:avLst>
          </a:prstGeom>
          <a:solidFill>
            <a:srgbClr val="E9F4A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3200" dirty="0" smtClean="0">
                <a:solidFill>
                  <a:srgbClr val="000066"/>
                </a:solidFill>
              </a:rPr>
              <a:t>2. ตำแหน่งที่ไม่ใช่ตำแหน่งตาม ข้อ 1</a:t>
            </a:r>
            <a:endParaRPr lang="en-US" sz="3200" dirty="0">
              <a:solidFill>
                <a:srgbClr val="000066"/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8643966" y="6245225"/>
            <a:ext cx="500034" cy="476250"/>
          </a:xfrm>
        </p:spPr>
        <p:txBody>
          <a:bodyPr/>
          <a:lstStyle/>
          <a:p>
            <a:pPr>
              <a:defRPr/>
            </a:pPr>
            <a:r>
              <a:rPr lang="th-TH" sz="1600" dirty="0" smtClean="0"/>
              <a:t>4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899592" y="47667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/>
              <a:t>การคัดเลือกบุคคลที่จะเข้ารับการประเมินผลงาน แบ่งเป็น 2 กรณี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3685821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110599" grpId="0"/>
      <p:bldP spid="11059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1654</TotalTime>
  <Words>1229</Words>
  <Application>Microsoft Office PowerPoint</Application>
  <PresentationFormat>On-screen Show (4:3)</PresentationFormat>
  <Paragraphs>247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การอบรมเชิงปฏิบัติการพัฒนาระบบประเมินผลงานวิชาการ เพื่อส่งเสริมความก้าวหน้าในวิชาชีพ  และการนับระยะเวลาในการปฏิบัติงานที่เกี่ยวข้องเกื้อกูล</vt:lpstr>
      <vt:lpstr>PowerPoint Presentation</vt:lpstr>
      <vt:lpstr>PowerPoint Presentation</vt:lpstr>
      <vt:lpstr>ตามหนังสือสำนักงานปลัดกระทรวงสาธารณสุข  ที่ สธ 0201.039 / ว 7  ลงวันที่  12 มกราคม 2553</vt:lpstr>
      <vt:lpstr>การเลื่อนระดับ</vt:lpstr>
      <vt:lpstr>ระเบียบที่เกี่ยวข้องในการเลื่อนระดับ</vt:lpstr>
      <vt:lpstr>กรณีการแต่งตั้งให้ดำรงตำแหน่งที่สูงขึ้น ประเภททั่วไป</vt:lpstr>
      <vt:lpstr>กรณีการเลื่อนขึ้นแต่งตั้งให้ดำรงตำแหน่ง ประเภทวิชาการ</vt:lpstr>
      <vt:lpstr>PowerPoint Presentation</vt:lpstr>
      <vt:lpstr>PowerPoint Presentation</vt:lpstr>
      <vt:lpstr>PowerPoint Presentation</vt:lpstr>
      <vt:lpstr>PowerPoint Presentation</vt:lpstr>
      <vt:lpstr>เอกสารประกอบการคัดเลือกและประเมินเพื่อเลื่อนระดับ </vt:lpstr>
      <vt:lpstr>แพทย์/ทันตแพทย์</vt:lpstr>
      <vt:lpstr>PowerPoint Presentation</vt:lpstr>
      <vt:lpstr> ผลงานที่ส่งประเมิน</vt:lpstr>
      <vt:lpstr>PowerPoint Presentation</vt:lpstr>
      <vt:lpstr>กลุ่มประเภททั่วไป</vt:lpstr>
      <vt:lpstr>ผลงานวิชาการฉบับเต็ม Full paper (อวช.2)</vt:lpstr>
      <vt:lpstr>ปัญหาที่พบบ่อยในการประเมิน</vt:lpstr>
      <vt:lpstr>การย้ายข้าราชการพลเรือนสามัญ ซึ่งได้รับวุฒิเพิ่มขึ้น (ย้ายเปลี่ยนสายงาน)</vt:lpstr>
      <vt:lpstr>PowerPoint Presentation</vt:lpstr>
      <vt:lpstr>การให้ข้าราชการได้รับเงินเดือนตามคุณวุฒิเพื่อปรับอัตราเงินเดือนให้ถึงขั้นต่ำของคุณวุฒิ</vt:lpstr>
      <vt:lpstr>สามารถดาวน์โหลดเอกสารและแบบฟอร์มได้ที่</vt:lpstr>
    </vt:vector>
  </TitlesOfParts>
  <Company>KKD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การเลื่อนระดับ</dc:title>
  <dc:creator>KKD 2011 V.2</dc:creator>
  <cp:lastModifiedBy>YAI</cp:lastModifiedBy>
  <cp:revision>143</cp:revision>
  <cp:lastPrinted>2016-03-02T13:21:22Z</cp:lastPrinted>
  <dcterms:created xsi:type="dcterms:W3CDTF">2012-10-04T07:23:31Z</dcterms:created>
  <dcterms:modified xsi:type="dcterms:W3CDTF">2016-03-02T13:33:36Z</dcterms:modified>
</cp:coreProperties>
</file>