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8" r:id="rId3"/>
    <p:sldId id="257" r:id="rId4"/>
    <p:sldId id="256" r:id="rId5"/>
    <p:sldId id="261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C373C-9D50-4E8F-8806-88A4319B0C52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2F99B-474F-472C-905A-8B90E63911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320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F99B-474F-472C-905A-8B90E6391176}" type="slidenum">
              <a:rPr lang="th-TH" smtClean="0"/>
              <a:t>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ECB2-F42D-4A59-944F-65D479B3F839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3164B-8A64-4D76-8235-1C8524AD86EF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&#3648;&#3594;&#3639;&#3656;&#3629;&#3617;/&#3616;&#3634;&#3614;&#3614;&#3633;&#3602;&#3609;&#3634;&#3591;&#3634;&#3609;.pptx" TargetMode="External"/><Relationship Id="rId13" Type="http://schemas.openxmlformats.org/officeDocument/2006/relationships/hyperlink" Target="&#3648;&#3594;&#3639;&#3656;&#3629;&#3617;/&#3612;&#3633;&#3591;%20&#3666;%20&#3623;&#3591;&#3648;&#3619;&#3637;&#3618;&#3609;&#3619;&#3641;&#3657;.pptx" TargetMode="External"/><Relationship Id="rId3" Type="http://schemas.openxmlformats.org/officeDocument/2006/relationships/hyperlink" Target="&#3648;&#3594;&#3639;&#3656;&#3629;&#3617;/&#3648;&#3588;&#3619;&#3639;&#3656;&#3629;&#3591;&#3617;&#3639;&#3629;&#3611;&#3619;&#3632;&#3648;&#3617;&#3636;&#3609;&#3619;&#3633;&#3610;&#3619;&#3641;&#3657;%20&#3666;-&#3670;%20&#3611;&#3637;.pptx" TargetMode="External"/><Relationship Id="rId7" Type="http://schemas.openxmlformats.org/officeDocument/2006/relationships/hyperlink" Target="&#3648;&#3594;&#3639;&#3656;&#3629;&#3617;/3%20&#3629;&#3634;&#3627;&#3634;&#3619;.pptx" TargetMode="External"/><Relationship Id="rId12" Type="http://schemas.openxmlformats.org/officeDocument/2006/relationships/hyperlink" Target="&#3648;&#3594;&#3639;&#3656;&#3629;&#3617;/&#3586;&#3657;&#3629;&#3626;&#3633;&#3591;&#3648;&#3585;&#3605;&#3629;&#3634;&#3585;&#3634;&#3619;&#3648;&#3626;&#3637;&#3656;&#3618;&#3591;&#3623;&#3633;&#3618;&#3605;&#3656;&#3634;&#3591;&#3654;.pptx" TargetMode="External"/><Relationship Id="rId2" Type="http://schemas.openxmlformats.org/officeDocument/2006/relationships/hyperlink" Target="&#3648;&#3594;&#3639;&#3656;&#3629;&#3617;/&#3614;&#3633;&#3602;&#3609;&#3634;&#3585;&#3634;&#3619;&#3585;&#3634;&#3619;&#3648;&#3619;&#3637;&#3618;&#3609;&#3619;&#3641;&#3657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648;&#3594;&#3639;&#3656;&#3629;&#3617;/SID.ppt" TargetMode="External"/><Relationship Id="rId11" Type="http://schemas.openxmlformats.org/officeDocument/2006/relationships/hyperlink" Target="&#3648;&#3594;&#3639;&#3656;&#3629;&#3617;/ICD%2010%20&#3586;&#3629;&#3591;LD%20&#3594;&#3656;&#3623;&#3618;&#3649;&#3605;&#3656;&#3591;.ppt" TargetMode="External"/><Relationship Id="rId5" Type="http://schemas.openxmlformats.org/officeDocument/2006/relationships/hyperlink" Target="../../../New%20Folder_D/&#3648;&#3629;&#3621;&#3604;&#3637;/&#3650;&#3588;&#3619;&#3591;&#3585;&#3634;&#3619;%20LD/&#3591;&#3634;&#3609;&#3650;&#3588;&#3619;&#3591;&#3585;&#3634;&#3619;%20LD/&#3648;&#3613;&#3657;&#3634;&#3619;&#3632;&#3623;&#3633;&#3591;%20LD%201-5%20&#3611;&#3637;.doc" TargetMode="External"/><Relationship Id="rId10" Type="http://schemas.openxmlformats.org/officeDocument/2006/relationships/hyperlink" Target="&#3648;&#3594;&#3639;&#3656;&#3629;&#3617;/&#3649;&#3609;&#3623;&#3607;&#3634;&#3591;&#3585;&#3634;&#3619;&#3611;&#3619;&#3632;&#3648;&#3617;&#3636;&#3609;.ppt" TargetMode="External"/><Relationship Id="rId4" Type="http://schemas.openxmlformats.org/officeDocument/2006/relationships/hyperlink" Target="&#3648;&#3594;&#3639;&#3656;&#3629;&#3617;/&#3616;&#3634;&#3614;%20&#3623;&#3637;&#3604;&#3637;&#3650;&#3629;%20&#3617;&#3627;&#3633;&#3624;&#3592;&#3619;&#3619;&#3618;&#3660;&#3614;&#3618;&#3633;&#3597;&#3594;&#3609;&#3632;&#3652;&#3607;&#3618;/&#3616;&#3634;&#3614;&#3617;&#3627;&#3633;&#3624;&#3592;&#3619;&#3619;&#3610;&#3660;&#3614;&#3618;&#3633;&#3597;&#3594;&#3609;&#3632;&#3652;&#3607;&#3618;.pptx" TargetMode="External"/><Relationship Id="rId9" Type="http://schemas.openxmlformats.org/officeDocument/2006/relationships/hyperlink" Target="../../../New%20Folder_D/&#3648;&#3629;&#3621;&#3604;&#3637;/&#3610;&#3619;&#3619;&#3618;&#3634;&#3618;%20&#3649;&#3629;&#3621;&#3604;&#3637;/&#3611;&#3619;&#3632;&#3617;&#3623;&#3621;&#3616;&#3634;&#3614;&#3610;&#3619;&#3636;&#3585;&#3634;&#3619;%20&#3619;&#3603;&#3619;&#3591;&#3588;&#3660;%20LD.ppt" TargetMode="External"/><Relationship Id="rId14" Type="http://schemas.openxmlformats.org/officeDocument/2006/relationships/hyperlink" Target="&#3648;&#3594;&#3639;&#3656;&#3629;&#3617;/&#3648;&#3585;&#3603;&#3601;&#3660;&#3585;&#3634;&#3619;&#3614;&#3636;&#3592;&#3634;&#3619;&#3603;&#3634;&#3629;&#3629;&#3585;&#3648;&#3629;&#3585;&#3626;&#3634;&#3619;&#3619;&#3633;&#3619;&#3629;&#3591;&#3588;&#3623;&#3634;&#3617;&#3614;&#3636;&#3585;&#3634;&#3619;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3607;&#3633;&#3585;&#3625;&#3632;&#3585;&#3634;&#3619;&#3604;&#3635;&#3648;&#3609;&#3636;&#3609;&#3594;&#3637;&#3623;&#3636;&#3605;.pptx" TargetMode="External"/><Relationship Id="rId5" Type="http://schemas.openxmlformats.org/officeDocument/2006/relationships/hyperlink" Target="&#3585;&#3634;&#3619;&#3619;&#3633;&#3610;&#3619;&#3641;&#3657;.pptx" TargetMode="External"/><Relationship Id="rId4" Type="http://schemas.openxmlformats.org/officeDocument/2006/relationships/hyperlink" Target="&#3648;&#3594;&#3639;&#3656;&#3629;&#3617;/&#3608;&#3619;&#3619;&#3617;&#3594;&#3634;&#3605;&#3636;&#3585;&#3634;&#3619;&#3607;&#3635;&#3591;&#3634;&#3609;&#3586;&#3629;&#3591;&#3626;&#3617;&#3629;&#3591;.pp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234"/>
            <a:ext cx="8689754" cy="6597352"/>
          </a:xfrm>
        </p:spPr>
        <p:txBody>
          <a:bodyPr>
            <a:normAutofit fontScale="90000"/>
          </a:bodyPr>
          <a:lstStyle/>
          <a:p>
            <a:r>
              <a:rPr lang="th-TH" sz="1300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 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200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3100" b="1" dirty="0" smtClean="0">
                <a:solidFill>
                  <a:srgbClr val="CC00FF"/>
                </a:solidFill>
              </a:rPr>
              <a:t>บกพร่อง</a:t>
            </a:r>
            <a:r>
              <a:rPr lang="th-TH" sz="2700" b="1" dirty="0" smtClean="0">
                <a:solidFill>
                  <a:srgbClr val="CC00FF"/>
                </a:solidFill>
              </a:rPr>
              <a:t> </a:t>
            </a:r>
            <a:r>
              <a:rPr lang="th-TH" sz="3100" b="1" dirty="0" smtClean="0">
                <a:solidFill>
                  <a:srgbClr val="CC00FF"/>
                </a:solidFill>
                <a:hlinkClick r:id="rId2" action="ppaction://hlinkpres?slideindex=1&amp;slidetitle="/>
              </a:rPr>
              <a:t>พัฒนาการการเรียนรู้ </a:t>
            </a:r>
            <a:r>
              <a:rPr lang="en-US" sz="2700" b="1" dirty="0" smtClean="0">
                <a:solidFill>
                  <a:srgbClr val="CC00FF"/>
                </a:solidFill>
                <a:hlinkClick r:id="rId2" action="ppaction://hlinkpres?slideindex=1&amp;slidetitle="/>
              </a:rPr>
              <a:t>4</a:t>
            </a:r>
            <a:r>
              <a:rPr lang="th-TH" sz="3100" b="1" dirty="0" smtClean="0">
                <a:solidFill>
                  <a:srgbClr val="CC00FF"/>
                </a:solidFill>
                <a:hlinkClick r:id="rId2" action="ppaction://hlinkpres?slideindex=1&amp;slidetitle="/>
              </a:rPr>
              <a:t> ด้าน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th-TH" sz="3100" b="1" dirty="0" smtClean="0">
                <a:solidFill>
                  <a:srgbClr val="002060"/>
                </a:solidFill>
              </a:rPr>
              <a:t>1.</a:t>
            </a:r>
            <a:r>
              <a:rPr lang="th-TH" sz="3100" dirty="0" smtClean="0">
                <a:solidFill>
                  <a:srgbClr val="002060"/>
                </a:solidFill>
              </a:rPr>
              <a:t> </a:t>
            </a:r>
            <a:r>
              <a:rPr lang="th-TH" sz="3100" b="1" dirty="0" smtClean="0">
                <a:solidFill>
                  <a:srgbClr val="002060"/>
                </a:solidFill>
              </a:rPr>
              <a:t>ด้านควบคุมการเคลื่อนไหวการใช้งานของร่างกาย อวัยวะ</a:t>
            </a:r>
            <a:r>
              <a:rPr lang="en-US" sz="3100" b="1" dirty="0" smtClean="0">
                <a:solidFill>
                  <a:srgbClr val="002060"/>
                </a:solidFill>
              </a:rPr>
              <a:t/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th-TH" sz="3100" b="1" dirty="0" smtClean="0">
                <a:solidFill>
                  <a:srgbClr val="002060"/>
                </a:solidFill>
              </a:rPr>
              <a:t>2. ด้านความคิด  ความเข้าใจ  ความรู้</a:t>
            </a:r>
            <a:r>
              <a:rPr lang="en-US" sz="3100" b="1" dirty="0" smtClean="0">
                <a:solidFill>
                  <a:srgbClr val="002060"/>
                </a:solidFill>
              </a:rPr>
              <a:t/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th-TH" sz="3100" b="1" dirty="0" smtClean="0">
                <a:solidFill>
                  <a:srgbClr val="002060"/>
                </a:solidFill>
              </a:rPr>
              <a:t>3. ด้านสื่อสาร (พูด ถาม ตอบ บอกเล่า แสดงออกทางสีหน้า อารมณ์ ท่าทางพฤติกรรม)</a:t>
            </a:r>
            <a:r>
              <a:rPr lang="en-US" sz="3100" b="1" dirty="0" smtClean="0">
                <a:solidFill>
                  <a:srgbClr val="002060"/>
                </a:solidFill>
              </a:rPr>
              <a:t/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th-TH" sz="3100" b="1" dirty="0" smtClean="0">
                <a:solidFill>
                  <a:srgbClr val="002060"/>
                </a:solidFill>
              </a:rPr>
              <a:t>4. ด้านจิตสังคม (คุณสมบัติของจิต พฤติกรรม ที่ใช้อยู่ร่วมกับผู้อื่น)</a:t>
            </a:r>
            <a:r>
              <a:rPr lang="en-US" sz="3100" b="1" dirty="0" smtClean="0">
                <a:solidFill>
                  <a:srgbClr val="002060"/>
                </a:solidFill>
              </a:rPr>
              <a:t> </a:t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en-US" sz="800" b="1" dirty="0" smtClean="0">
                <a:solidFill>
                  <a:srgbClr val="002060"/>
                </a:solidFill>
              </a:rPr>
              <a:t>.</a:t>
            </a:r>
            <a:r>
              <a:rPr lang="en-US" sz="2700" b="1" dirty="0" smtClean="0">
                <a:solidFill>
                  <a:srgbClr val="002060"/>
                </a:solidFill>
              </a:rPr>
              <a:t/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th-TH" sz="3100" b="1" i="1" dirty="0" smtClean="0">
                <a:solidFill>
                  <a:srgbClr val="FF0000"/>
                </a:solidFill>
                <a:hlinkClick r:id="rId3" action="ppaction://hlinkpres?slideindex=1&amp;slidetitle="/>
              </a:rPr>
              <a:t>บกพร่อง</a:t>
            </a:r>
            <a:r>
              <a:rPr lang="th-TH" sz="3100" b="1" i="1" dirty="0" smtClean="0">
                <a:solidFill>
                  <a:srgbClr val="C00000"/>
                </a:solidFill>
                <a:hlinkClick r:id="rId3" action="ppaction://hlinkpres?slideindex=1&amp;slidetitle="/>
              </a:rPr>
              <a:t>  </a:t>
            </a:r>
            <a:r>
              <a:rPr lang="th-TH" sz="3100" b="1" dirty="0" smtClean="0">
                <a:solidFill>
                  <a:srgbClr val="CC00FF"/>
                </a:solidFill>
                <a:hlinkClick r:id="rId3" action="ppaction://hlinkpres?slideindex=1&amp;slidetitle="/>
              </a:rPr>
              <a:t>การรับรู้ </a:t>
            </a:r>
            <a:r>
              <a:rPr lang="th-TH" sz="3100" b="1" dirty="0" smtClean="0">
                <a:solidFill>
                  <a:srgbClr val="CC00FF"/>
                </a:solidFill>
              </a:rPr>
              <a:t>/</a:t>
            </a:r>
            <a:r>
              <a:rPr lang="th-TH" sz="3100" b="1" dirty="0" smtClean="0">
                <a:solidFill>
                  <a:srgbClr val="CC00FF"/>
                </a:solidFill>
                <a:hlinkClick r:id="rId4" action="ppaction://hlinkpres?slideindex=1&amp;slidetitle="/>
              </a:rPr>
              <a:t>คิดรู้</a:t>
            </a:r>
            <a:r>
              <a:rPr lang="en-US" sz="3100" b="1" dirty="0" smtClean="0">
                <a:solidFill>
                  <a:srgbClr val="CC00FF"/>
                </a:solidFill>
                <a:hlinkClick r:id="rId4" action="ppaction://hlinkpres?slideindex=1&amp;slidetitle="/>
              </a:rPr>
              <a:t> </a:t>
            </a:r>
            <a:r>
              <a:rPr lang="th-TH" sz="3100" b="1" dirty="0" smtClean="0">
                <a:solidFill>
                  <a:srgbClr val="CC00FF"/>
                </a:solidFill>
                <a:hlinkClick r:id="rId4" action="ppaction://hlinkpres?slideindex=1&amp;slidetitle="/>
              </a:rPr>
              <a:t/>
            </a:r>
            <a:br>
              <a:rPr lang="th-TH" sz="3100" b="1" dirty="0" smtClean="0">
                <a:solidFill>
                  <a:srgbClr val="CC00FF"/>
                </a:solidFill>
                <a:hlinkClick r:id="rId4" action="ppaction://hlinkpres?slideindex=1&amp;slidetitle="/>
              </a:rPr>
            </a:br>
            <a:r>
              <a:rPr lang="th-TH" sz="3100" dirty="0" smtClean="0">
                <a:solidFill>
                  <a:srgbClr val="CC00FF"/>
                </a:solidFill>
                <a:hlinkClick r:id="rId4" action="ppaction://hlinkpres?slideindex=1&amp;slidetitle="/>
              </a:rPr>
              <a:t>(รับทราบและเข้าใจข้อมูลที่ได้รับ นำเอาออกมาใช้งานได้)</a:t>
            </a:r>
            <a:r>
              <a:rPr lang="en-US" sz="3100" dirty="0" smtClean="0">
                <a:solidFill>
                  <a:srgbClr val="CC00FF"/>
                </a:solidFill>
                <a:hlinkClick r:id="rId4" action="ppaction://hlinkpres?slideindex=1&amp;slidetitle="/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1100" dirty="0" smtClean="0">
                <a:solidFill>
                  <a:srgbClr val="0070C0"/>
                </a:solidFill>
              </a:rPr>
              <a:t>       </a:t>
            </a:r>
            <a:r>
              <a:rPr lang="th-TH" sz="1100" dirty="0" smtClean="0">
                <a:solidFill>
                  <a:srgbClr val="0070C0"/>
                </a:solidFill>
              </a:rPr>
              <a:t> </a:t>
            </a:r>
            <a:r>
              <a:rPr lang="en-US" sz="2200" dirty="0" smtClean="0">
                <a:solidFill>
                  <a:srgbClr val="0070C0"/>
                </a:solidFill>
              </a:rPr>
              <a:t/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th-TH" sz="2700" dirty="0" smtClean="0">
                <a:solidFill>
                  <a:srgbClr val="0070C0"/>
                </a:solidFill>
              </a:rPr>
              <a:t>๑. </a:t>
            </a:r>
            <a:r>
              <a:rPr lang="th-TH" sz="3100" dirty="0" smtClean="0">
                <a:solidFill>
                  <a:srgbClr val="0070C0"/>
                </a:solidFill>
              </a:rPr>
              <a:t>พันธุกรรม</a:t>
            </a:r>
            <a:r>
              <a:rPr lang="en-US" sz="2700" dirty="0" smtClean="0">
                <a:solidFill>
                  <a:srgbClr val="0070C0"/>
                </a:solidFill>
              </a:rPr>
              <a:t>: </a:t>
            </a:r>
            <a:r>
              <a:rPr lang="th-TH" sz="2700" dirty="0" smtClean="0">
                <a:solidFill>
                  <a:srgbClr val="0070C0"/>
                </a:solidFill>
              </a:rPr>
              <a:t>สมอง</a:t>
            </a:r>
            <a:r>
              <a:rPr lang="en-US" sz="2700" dirty="0" smtClean="0">
                <a:solidFill>
                  <a:srgbClr val="0070C0"/>
                </a:solidFill>
              </a:rPr>
              <a:t>: </a:t>
            </a:r>
            <a:r>
              <a:rPr lang="th-TH" sz="2700" i="1" dirty="0" smtClean="0">
                <a:solidFill>
                  <a:srgbClr val="C00000"/>
                </a:solidFill>
                <a:hlinkClick r:id="rId5" action="ppaction://hlinkfile"/>
              </a:rPr>
              <a:t>บกพร่อง</a:t>
            </a:r>
            <a:r>
              <a:rPr lang="th-TH" sz="2700" i="1" dirty="0" smtClean="0">
                <a:solidFill>
                  <a:srgbClr val="0070C0"/>
                </a:solidFill>
                <a:hlinkClick r:id="rId5" action="ppaction://hlinkfile"/>
              </a:rPr>
              <a:t>การทำงาน </a:t>
            </a:r>
            <a:r>
              <a:rPr lang="th-TH" sz="2700" dirty="0" smtClean="0">
                <a:solidFill>
                  <a:srgbClr val="0070C0"/>
                </a:solidFill>
                <a:hlinkClick r:id="rId5" action="ppaction://hlinkfile"/>
              </a:rPr>
              <a:t>ระบบประสาทรับรู้ความรู้สึก </a:t>
            </a:r>
            <a:r>
              <a:rPr lang="en-US" sz="2700" dirty="0" smtClean="0">
                <a:solidFill>
                  <a:srgbClr val="0070C0"/>
                </a:solidFill>
                <a:hlinkClick r:id="rId6" action="ppaction://hlinkpres?slideindex=1&amp;slidetitle="/>
              </a:rPr>
              <a:t>(SID)</a:t>
            </a: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Not</a:t>
            </a:r>
            <a:r>
              <a:rPr lang="en-US" sz="2200" dirty="0" smtClean="0">
                <a:solidFill>
                  <a:srgbClr val="0070C0"/>
                </a:solidFill>
              </a:rPr>
              <a:t> Normal Pattern Development , </a:t>
            </a:r>
            <a:r>
              <a:rPr lang="en-US" sz="2200" dirty="0" smtClean="0">
                <a:solidFill>
                  <a:srgbClr val="C00000"/>
                </a:solidFill>
              </a:rPr>
              <a:t>Delay</a:t>
            </a:r>
            <a:r>
              <a:rPr lang="en-US" sz="2200" dirty="0" smtClean="0">
                <a:solidFill>
                  <a:srgbClr val="0070C0"/>
                </a:solidFill>
              </a:rPr>
              <a:t> Development , </a:t>
            </a:r>
            <a:r>
              <a:rPr lang="en-US" sz="2200" dirty="0" smtClean="0">
                <a:solidFill>
                  <a:srgbClr val="C00000"/>
                </a:solidFill>
              </a:rPr>
              <a:t>Abnormal /Negative </a:t>
            </a:r>
            <a:r>
              <a:rPr lang="en-US" sz="2200" dirty="0" smtClean="0">
                <a:solidFill>
                  <a:srgbClr val="0070C0"/>
                </a:solidFill>
              </a:rPr>
              <a:t>Reflex , </a:t>
            </a:r>
            <a:r>
              <a:rPr lang="en-US" sz="2200" dirty="0" smtClean="0">
                <a:solidFill>
                  <a:srgbClr val="C00000"/>
                </a:solidFill>
              </a:rPr>
              <a:t>Hyper/ Hypo </a:t>
            </a:r>
            <a:r>
              <a:rPr lang="en-US" sz="2200" dirty="0" smtClean="0">
                <a:solidFill>
                  <a:srgbClr val="0070C0"/>
                </a:solidFill>
              </a:rPr>
              <a:t>Muscle Tone , </a:t>
            </a:r>
            <a:r>
              <a:rPr lang="en-US" sz="2200" dirty="0" err="1" smtClean="0">
                <a:solidFill>
                  <a:srgbClr val="C00000"/>
                </a:solidFill>
              </a:rPr>
              <a:t>Lacity</a:t>
            </a:r>
            <a:r>
              <a:rPr lang="en-US" sz="2200" dirty="0" smtClean="0">
                <a:solidFill>
                  <a:srgbClr val="C00000"/>
                </a:solidFill>
              </a:rPr>
              <a:t> o</a:t>
            </a:r>
            <a:r>
              <a:rPr lang="en-US" sz="2200" dirty="0" smtClean="0">
                <a:solidFill>
                  <a:srgbClr val="0070C0"/>
                </a:solidFill>
              </a:rPr>
              <a:t>f joint, Foot </a:t>
            </a:r>
            <a:r>
              <a:rPr lang="en-US" sz="2200" dirty="0" smtClean="0">
                <a:solidFill>
                  <a:srgbClr val="C00000"/>
                </a:solidFill>
              </a:rPr>
              <a:t>Flat</a:t>
            </a: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th-TH" sz="2700" dirty="0" smtClean="0">
                <a:solidFill>
                  <a:srgbClr val="002060"/>
                </a:solidFill>
              </a:rPr>
              <a:t>๒. </a:t>
            </a:r>
            <a:r>
              <a:rPr lang="th-TH" sz="3100" i="1" dirty="0" smtClean="0">
                <a:solidFill>
                  <a:srgbClr val="C00000"/>
                </a:solidFill>
                <a:hlinkClick r:id="rId7" action="ppaction://hlinkpres?slideindex=1&amp;slidetitle="/>
              </a:rPr>
              <a:t>บกพร่อง </a:t>
            </a:r>
            <a:r>
              <a:rPr lang="th-TH" sz="3100" i="1" dirty="0" smtClean="0">
                <a:solidFill>
                  <a:srgbClr val="002060"/>
                </a:solidFill>
                <a:hlinkClick r:id="rId7" action="ppaction://hlinkpres?slideindex=1&amp;slidetitle="/>
              </a:rPr>
              <a:t>การ</a:t>
            </a:r>
            <a:r>
              <a:rPr lang="th-TH" sz="3100" dirty="0" smtClean="0">
                <a:solidFill>
                  <a:srgbClr val="002060"/>
                </a:solidFill>
                <a:hlinkClick r:id="rId7" action="ppaction://hlinkpres?slideindex=1&amp;slidetitle="/>
              </a:rPr>
              <a:t>เลี้ยงดู อาหารกาย อาหารใจ อาหารสมอง</a:t>
            </a:r>
            <a:r>
              <a:rPr lang="en-US" sz="3100" dirty="0" smtClean="0">
                <a:solidFill>
                  <a:srgbClr val="0070C0"/>
                </a:solidFill>
              </a:rPr>
              <a:t/>
            </a:r>
            <a:br>
              <a:rPr lang="en-US" sz="3100" dirty="0" smtClean="0">
                <a:solidFill>
                  <a:srgbClr val="0070C0"/>
                </a:solidFill>
              </a:rPr>
            </a:br>
            <a:r>
              <a:rPr lang="th-TH" sz="3100" dirty="0" smtClean="0">
                <a:hlinkClick r:id="rId8" action="ppaction://hlinkpres?slideindex=1&amp;slidetitle="/>
              </a:rPr>
              <a:t>๓.</a:t>
            </a:r>
            <a:r>
              <a:rPr lang="th-TH" sz="3100" dirty="0" smtClean="0">
                <a:solidFill>
                  <a:srgbClr val="C00000"/>
                </a:solidFill>
                <a:hlinkClick r:id="rId8" action="ppaction://hlinkpres?slideindex=1&amp;slidetitle="/>
              </a:rPr>
              <a:t> </a:t>
            </a:r>
            <a:r>
              <a:rPr lang="th-TH" sz="3100" i="1" dirty="0" smtClean="0">
                <a:solidFill>
                  <a:srgbClr val="C00000"/>
                </a:solidFill>
                <a:hlinkClick r:id="rId8" action="ppaction://hlinkpres?slideindex=1&amp;slidetitle="/>
              </a:rPr>
              <a:t>บกพร่อง </a:t>
            </a:r>
            <a:r>
              <a:rPr lang="th-TH" sz="3100" dirty="0" smtClean="0">
                <a:solidFill>
                  <a:srgbClr val="0000FF"/>
                </a:solidFill>
                <a:hlinkClick r:id="rId8" action="ppaction://hlinkpres?slideindex=1&amp;slidetitle="/>
              </a:rPr>
              <a:t>โอกาสจากสังคม</a:t>
            </a:r>
            <a:r>
              <a:rPr lang="th-TH" sz="3100" dirty="0" smtClean="0"/>
              <a:t>/ </a:t>
            </a:r>
            <a:r>
              <a:rPr lang="th-TH" sz="3100" dirty="0" smtClean="0">
                <a:hlinkClick r:id="rId9" action="ppaction://hlinkpres?slideindex=1&amp;slidetitle="/>
              </a:rPr>
              <a:t>สภาพแวดล้อม</a:t>
            </a:r>
            <a:r>
              <a:rPr lang="en-US" sz="2700" dirty="0" smtClean="0">
                <a:solidFill>
                  <a:srgbClr val="7030A0"/>
                </a:solidFill>
              </a:rPr>
              <a:t/>
            </a:r>
            <a:br>
              <a:rPr lang="en-US" sz="2700" dirty="0" smtClean="0">
                <a:solidFill>
                  <a:srgbClr val="7030A0"/>
                </a:solidFill>
              </a:rPr>
            </a:br>
            <a:r>
              <a:rPr lang="en-US" sz="2700" dirty="0" smtClean="0">
                <a:solidFill>
                  <a:srgbClr val="7030A0"/>
                </a:solidFill>
              </a:rPr>
              <a:t> </a:t>
            </a:r>
            <a:r>
              <a:rPr lang="en-US" sz="2200" dirty="0" smtClean="0">
                <a:solidFill>
                  <a:srgbClr val="7030A0"/>
                </a:solidFill>
              </a:rPr>
              <a:t/>
            </a:r>
            <a:br>
              <a:rPr lang="en-US" sz="2200" dirty="0" smtClean="0">
                <a:solidFill>
                  <a:srgbClr val="7030A0"/>
                </a:solidFill>
              </a:rPr>
            </a:br>
            <a:r>
              <a:rPr lang="th-TH" dirty="0" smtClean="0">
                <a:solidFill>
                  <a:srgbClr val="7030A0"/>
                </a:solidFill>
              </a:rPr>
              <a:t> 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14876" y="701085"/>
            <a:ext cx="1285884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200" b="1" dirty="0" smtClean="0">
                <a:solidFill>
                  <a:srgbClr val="CC00FF"/>
                </a:solidFill>
                <a:latin typeface="FreesiaUPC" pitchFamily="34" charset="-34"/>
                <a:cs typeface="FreesiaUPC" pitchFamily="34" charset="-34"/>
                <a:hlinkClick r:id="rId10" action="ppaction://hlinkpres?slideindex=1&amp;slidetitle="/>
              </a:rPr>
              <a:t>การ</a:t>
            </a:r>
            <a:r>
              <a:rPr lang="th-TH" sz="3200" b="1" dirty="0" smtClean="0">
                <a:solidFill>
                  <a:srgbClr val="CC00FF"/>
                </a:solidFill>
                <a:latin typeface="FreesiaUPC" pitchFamily="34" charset="-34"/>
                <a:cs typeface="FreesiaUPC" pitchFamily="34" charset="-34"/>
              </a:rPr>
              <a:t>เรียน </a:t>
            </a:r>
            <a:endParaRPr lang="th-TH" sz="3200" b="1" dirty="0">
              <a:solidFill>
                <a:srgbClr val="CC00FF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86050" y="772523"/>
            <a:ext cx="1857388" cy="584775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200" b="1" dirty="0">
                <a:latin typeface="FreesiaUPC" pitchFamily="34" charset="-34"/>
                <a:cs typeface="FreesiaUPC" pitchFamily="34" charset="-34"/>
                <a:hlinkClick r:id="rId11" action="ppaction://hlinkpres?slideindex=1&amp;slidetitle="/>
              </a:rPr>
              <a:t>อยู่ร่วมคนอื่น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772523"/>
            <a:ext cx="2286016" cy="646331"/>
          </a:xfrm>
          <a:prstGeom prst="rect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 smtClean="0"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3600" b="1" dirty="0" smtClean="0">
                <a:latin typeface="FreesiaUPC" pitchFamily="34" charset="-34"/>
                <a:cs typeface="FreesiaUPC" pitchFamily="34" charset="-34"/>
                <a:hlinkClick r:id="rId12" action="ppaction://hlinkpres?slideindex=1&amp;slidetitle="/>
              </a:rPr>
              <a:t>ดูแล</a:t>
            </a:r>
            <a:r>
              <a:rPr lang="th-TH" sz="3600" b="1" dirty="0">
                <a:latin typeface="FreesiaUPC" pitchFamily="34" charset="-34"/>
                <a:cs typeface="FreesiaUPC" pitchFamily="34" charset="-34"/>
              </a:rPr>
              <a:t>ตนเอง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072198" y="701085"/>
            <a:ext cx="1857388" cy="646331"/>
          </a:xfrm>
          <a:prstGeom prst="rect">
            <a:avLst/>
          </a:prstGeom>
          <a:solidFill>
            <a:srgbClr val="FF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การทำงาน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785918" y="0"/>
            <a:ext cx="54292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iaUPC" pitchFamily="34" charset="-34"/>
                <a:cs typeface="FreesiaUPC" pitchFamily="34" charset="-34"/>
                <a:hlinkClick r:id="rId13" action="ppaction://hlinkpres?slideindex=1&amp;slidetitle="/>
              </a:rPr>
              <a:t>บกพร่อง</a:t>
            </a:r>
            <a:r>
              <a:rPr lang="th-TH" sz="44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iaUPC" pitchFamily="34" charset="-34"/>
                <a:cs typeface="FreesiaUPC" pitchFamily="34" charset="-34"/>
                <a:hlinkClick r:id="rId13" action="ppaction://hlinkpres?slideindex=1&amp;slidetitle="/>
              </a:rPr>
              <a:t>ทักษะ</a:t>
            </a:r>
            <a:r>
              <a:rPr lang="th-TH" sz="44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iaUPC" pitchFamily="34" charset="-34"/>
                <a:cs typeface="FreesiaUPC" pitchFamily="34" charset="-34"/>
                <a:hlinkClick r:id="rId14" action="ppaction://hlinkpres?slideindex=1&amp;slidetitle="/>
              </a:rPr>
              <a:t>การดำเนินชีวิต</a:t>
            </a:r>
            <a:endParaRPr lang="th-TH" sz="4400" b="1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61522" y="6488668"/>
            <a:ext cx="251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Chomyoung</a:t>
            </a:r>
            <a:r>
              <a:rPr lang="en-US" sz="1400" b="1" dirty="0" smtClean="0"/>
              <a:t>  Phrae Model 2005</a:t>
            </a:r>
            <a:endParaRPr lang="th-TH" sz="1400" dirty="0"/>
          </a:p>
        </p:txBody>
      </p:sp>
      <p:sp>
        <p:nvSpPr>
          <p:cNvPr id="12" name="ลูกศรลง 11"/>
          <p:cNvSpPr/>
          <p:nvPr/>
        </p:nvSpPr>
        <p:spPr>
          <a:xfrm flipV="1">
            <a:off x="8001024" y="357166"/>
            <a:ext cx="1428760" cy="60722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 rot="16200000">
            <a:off x="5942420" y="3227814"/>
            <a:ext cx="5572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dirty="0" smtClean="0">
                <a:solidFill>
                  <a:schemeClr val="accent5"/>
                </a:solidFill>
                <a:uFill>
                  <a:solidFill>
                    <a:schemeClr val="bg1"/>
                  </a:solidFill>
                </a:uFill>
                <a:cs typeface="FreesiaUPC" pitchFamily="34" charset="-34"/>
              </a:rPr>
              <a:t>กระบวนการเรียนรู้ของคน</a:t>
            </a:r>
            <a:endParaRPr lang="th-TH" sz="4800" b="1" dirty="0">
              <a:solidFill>
                <a:schemeClr val="accent5"/>
              </a:solidFill>
              <a:uFill>
                <a:solidFill>
                  <a:schemeClr val="bg1"/>
                </a:solidFill>
              </a:uFill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สมอง.jpg"/>
          <p:cNvPicPr>
            <a:picLocks noChangeAspect="1"/>
          </p:cNvPicPr>
          <p:nvPr/>
        </p:nvPicPr>
        <p:blipFill>
          <a:blip r:embed="rId2" cstate="print"/>
          <a:srcRect l="2885" t="5328" r="4808" b="399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857288" y="5643578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</a:t>
            </a:r>
            <a:r>
              <a:rPr lang="th-TH" sz="4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มองทำงานบกพร่องเป็นอย่างไร</a:t>
            </a:r>
            <a:endParaRPr lang="th-TH" sz="40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29320" y="5715016"/>
            <a:ext cx="2928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h-TH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จะเกิดอะไรขึ้น?</a:t>
            </a:r>
            <a:endParaRPr lang="th-TH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rae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3125"/>
          <a:stretch>
            <a:fillRect/>
          </a:stretch>
        </p:blipFill>
        <p:spPr bwMode="auto">
          <a:xfrm>
            <a:off x="1000100" y="-24"/>
            <a:ext cx="8180413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857224" y="71414"/>
            <a:ext cx="8286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 dirty="0" smtClean="0">
                <a:latin typeface="FreesiaUPC" pitchFamily="34" charset="-34"/>
                <a:cs typeface="FreesiaUPC" pitchFamily="34" charset="-34"/>
                <a:hlinkClick r:id="rId5" action="ppaction://hlinkpres?slideindex=1&amp;slidetitle="/>
              </a:rPr>
              <a:t>เข้าใจธรรมชาติ</a:t>
            </a:r>
            <a:r>
              <a:rPr lang="th-TH" sz="4400" b="1" dirty="0" smtClean="0">
                <a:latin typeface="FreesiaUPC" pitchFamily="34" charset="-34"/>
                <a:cs typeface="FreesiaUPC" pitchFamily="34" charset="-34"/>
              </a:rPr>
              <a:t>การทำงานสมอง</a:t>
            </a: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แบ่ง</a:t>
            </a:r>
            <a:r>
              <a:rPr lang="th-TH" sz="4400" b="1" dirty="0" smtClean="0">
                <a:latin typeface="FreesiaUPC" pitchFamily="34" charset="-34"/>
                <a:cs typeface="FreesiaUPC" pitchFamily="34" charset="-34"/>
                <a:hlinkClick r:id="rId6" action="ppaction://hlinkpres?slideindex=1&amp;slidetitle="/>
              </a:rPr>
              <a:t>หน้าที่</a:t>
            </a:r>
            <a:endParaRPr lang="th-TH" sz="4400" b="1" dirty="0">
              <a:latin typeface="FreesiaUPC" pitchFamily="34" charset="-34"/>
              <a:cs typeface="FreesiaUPC" pitchFamily="34" charset="-34"/>
            </a:endParaRPr>
          </a:p>
        </p:txBody>
      </p:sp>
      <p:grpSp>
        <p:nvGrpSpPr>
          <p:cNvPr id="2" name="กลุ่ม 4"/>
          <p:cNvGrpSpPr/>
          <p:nvPr/>
        </p:nvGrpSpPr>
        <p:grpSpPr>
          <a:xfrm>
            <a:off x="-71470" y="0"/>
            <a:ext cx="1083824" cy="5786454"/>
            <a:chOff x="-71470" y="0"/>
            <a:chExt cx="1083824" cy="5786454"/>
          </a:xfrm>
        </p:grpSpPr>
        <p:sp>
          <p:nvSpPr>
            <p:cNvPr id="6" name="สามเหลี่ยมหน้าจั่ว 5"/>
            <p:cNvSpPr/>
            <p:nvPr/>
          </p:nvSpPr>
          <p:spPr>
            <a:xfrm rot="5400000">
              <a:off x="-250033" y="250001"/>
              <a:ext cx="1214422" cy="7144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-31" y="0"/>
              <a:ext cx="1000132" cy="5786454"/>
            </a:xfrm>
            <a:prstGeom prst="rect">
              <a:avLst/>
            </a:prstGeom>
            <a:gradFill rotWithShape="0">
              <a:gsLst>
                <a:gs pos="0">
                  <a:srgbClr val="470000"/>
                </a:gs>
                <a:gs pos="100000">
                  <a:srgbClr val="99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 dirty="0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-31" y="835966"/>
              <a:ext cx="1000132" cy="378456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th-TH" dirty="0"/>
            </a:p>
          </p:txBody>
        </p:sp>
        <p:pic>
          <p:nvPicPr>
            <p:cNvPr id="9" name="Picture 6" descr="phrae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1470" y="44450"/>
              <a:ext cx="1079501" cy="105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16200000">
              <a:off x="-1583394" y="3015943"/>
              <a:ext cx="42418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cs typeface="FreesiaUPC" pitchFamily="34" charset="-34"/>
                </a:rPr>
                <a:t>CCUPATIONAL 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cs typeface="FreesiaUPC" pitchFamily="34" charset="-34"/>
                </a:rPr>
                <a:t>THERAPY</a:t>
              </a:r>
              <a:endParaRPr lang="th-TH" sz="3200" b="1" dirty="0">
                <a:solidFill>
                  <a:schemeClr val="accent6">
                    <a:lumMod val="75000"/>
                  </a:schemeClr>
                </a:solidFill>
                <a:cs typeface="FreesiaUPC" pitchFamily="34" charset="-34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 rot="16200000">
              <a:off x="268317" y="5167053"/>
              <a:ext cx="5309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cs typeface="FreesiaUPC" pitchFamily="34" charset="-34"/>
                </a:rPr>
                <a:t>O</a:t>
              </a:r>
              <a:endParaRPr lang="th-TH" sz="4000" b="1" dirty="0">
                <a:solidFill>
                  <a:schemeClr val="accent6">
                    <a:lumMod val="75000"/>
                  </a:schemeClr>
                </a:solidFill>
                <a:cs typeface="FreesiaUPC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9919" y="911824"/>
              <a:ext cx="1042273" cy="26161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6">
                      <a:lumMod val="75000"/>
                    </a:schemeClr>
                  </a:solidFill>
                </a:rPr>
                <a:t>Phrae Hospital</a:t>
              </a:r>
              <a:endParaRPr lang="th-TH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3117114" y="3167390"/>
            <a:ext cx="290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/>
              <a:t>โฉมยงค์ บุตรราช  </a:t>
            </a:r>
            <a:r>
              <a:rPr lang="en-US" b="1" dirty="0" smtClean="0"/>
              <a:t>2005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71472" y="-214338"/>
            <a:ext cx="7772400" cy="1470025"/>
          </a:xfrm>
        </p:spPr>
        <p:txBody>
          <a:bodyPr>
            <a:normAutofit/>
          </a:bodyPr>
          <a:lstStyle/>
          <a:p>
            <a:r>
              <a:rPr lang="th-TH" sz="5400" b="1" dirty="0" smtClean="0"/>
              <a:t>ธรรมชาติการทำหน้าที่ของสมอง</a:t>
            </a:r>
            <a:endParaRPr lang="th-TH" sz="54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57290" y="1071546"/>
            <a:ext cx="7143800" cy="5572164"/>
          </a:xfrm>
        </p:spPr>
        <p:txBody>
          <a:bodyPr>
            <a:normAutofit/>
          </a:bodyPr>
          <a:lstStyle/>
          <a:p>
            <a:pPr marL="514350" indent="-514350" algn="l">
              <a:buAutoNum type="thaiNumPeriod"/>
            </a:pPr>
            <a:r>
              <a:rPr lang="th-TH" b="1" dirty="0" smtClean="0"/>
              <a:t>จัดแบ่งพื้นที่</a:t>
            </a:r>
          </a:p>
          <a:p>
            <a:pPr marL="514350" lvl="0" indent="-514350" algn="l">
              <a:buFont typeface="Arial" pitchFamily="34" charset="0"/>
              <a:buAutoNum type="thaiNumPeriod"/>
            </a:pPr>
            <a:r>
              <a:rPr lang="th-TH" b="1" dirty="0"/>
              <a:t>การทำงานที่เกื้อกูลกัน</a:t>
            </a:r>
            <a:endParaRPr lang="en-US" b="1" dirty="0"/>
          </a:p>
          <a:p>
            <a:pPr marL="514350" lvl="0" indent="-514350" algn="l">
              <a:buFont typeface="Arial" pitchFamily="34" charset="0"/>
              <a:buAutoNum type="thaiNumPeriod"/>
            </a:pPr>
            <a:r>
              <a:rPr lang="th-TH" b="1" dirty="0"/>
              <a:t>การทำหน้าที่ที่ยึดหยุ่นและทดแทน</a:t>
            </a:r>
            <a:r>
              <a:rPr lang="th-TH" b="1" dirty="0" smtClean="0"/>
              <a:t>กัน</a:t>
            </a:r>
          </a:p>
          <a:p>
            <a:pPr marL="514350" indent="-514350" algn="l">
              <a:buFont typeface="Arial" pitchFamily="34" charset="0"/>
              <a:buAutoNum type="thaiNumPeriod"/>
            </a:pPr>
            <a:r>
              <a:rPr lang="th-TH" b="1" dirty="0"/>
              <a:t>มีข้อจำกัด</a:t>
            </a:r>
            <a:endParaRPr lang="en-US" b="1" dirty="0"/>
          </a:p>
          <a:p>
            <a:pPr marL="514350" indent="-514350" algn="l">
              <a:buFont typeface="Arial" pitchFamily="34" charset="0"/>
              <a:buAutoNum type="thaiNumPeriod"/>
            </a:pPr>
            <a:r>
              <a:rPr lang="th-TH" b="1" dirty="0"/>
              <a:t>ตามช่วงวัย </a:t>
            </a:r>
            <a:endParaRPr lang="en-US" b="1" dirty="0"/>
          </a:p>
          <a:p>
            <a:pPr marL="514350" lvl="0" indent="-514350" algn="l">
              <a:buFont typeface="Arial" pitchFamily="34" charset="0"/>
              <a:buAutoNum type="thaiNumPeriod"/>
            </a:pPr>
            <a:r>
              <a:rPr lang="th-TH" b="1" dirty="0"/>
              <a:t>ความพร้อม ความสมบูรณ์ตามองค์ประกอบที่</a:t>
            </a:r>
            <a:r>
              <a:rPr lang="th-TH" b="1" dirty="0" smtClean="0"/>
              <a:t>สำคัญ </a:t>
            </a:r>
          </a:p>
          <a:p>
            <a:pPr marL="514350" lvl="0" indent="-514350" algn="l">
              <a:buFont typeface="Wingdings" pitchFamily="2" charset="2"/>
              <a:buChar char="§"/>
            </a:pPr>
            <a:r>
              <a:rPr lang="th-TH" dirty="0"/>
              <a:t> </a:t>
            </a:r>
            <a:r>
              <a:rPr lang="th-TH" b="1" i="1" dirty="0" smtClean="0"/>
              <a:t>ด้าน</a:t>
            </a:r>
            <a:r>
              <a:rPr lang="th-TH" b="1" i="1" dirty="0"/>
              <a:t>โครงสร้าง ของร่างกาย </a:t>
            </a:r>
            <a:r>
              <a:rPr lang="th-TH" b="1" i="1" dirty="0" smtClean="0"/>
              <a:t>อวัยวะ</a:t>
            </a:r>
          </a:p>
          <a:p>
            <a:pPr marL="514350" lvl="0" indent="-514350" algn="l">
              <a:buFont typeface="Wingdings" pitchFamily="2" charset="2"/>
              <a:buChar char="§"/>
            </a:pPr>
            <a:r>
              <a:rPr lang="th-TH" b="1" i="1" dirty="0" smtClean="0"/>
              <a:t>ประสิทธิภาพ</a:t>
            </a:r>
            <a:r>
              <a:rPr lang="th-TH" b="1" i="1" dirty="0"/>
              <a:t>การทำหน้าที่ของร่างกาย อวัยวะ </a:t>
            </a:r>
            <a:endParaRPr lang="th-TH" b="1" i="1" dirty="0" smtClean="0"/>
          </a:p>
          <a:p>
            <a:pPr marL="514350" lvl="0" indent="-514350" algn="l">
              <a:buFont typeface="Wingdings" pitchFamily="2" charset="2"/>
              <a:buChar char="§"/>
            </a:pPr>
            <a:r>
              <a:rPr lang="th-TH" b="1" i="1" dirty="0" smtClean="0"/>
              <a:t>แรงจูงใจ</a:t>
            </a:r>
            <a:r>
              <a:rPr lang="th-TH" b="1" i="1" dirty="0"/>
              <a:t>ในการทำหน้าที่ หรือพลังชีวิตในการดำรงชีพ </a:t>
            </a:r>
            <a:endParaRPr lang="en-US" b="1" i="1" dirty="0"/>
          </a:p>
          <a:p>
            <a:pPr marL="514350" indent="-514350" algn="l">
              <a:buAutoNum type="thaiNumPeriod"/>
            </a:pP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rae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กลุ่ม 4"/>
          <p:cNvGrpSpPr/>
          <p:nvPr/>
        </p:nvGrpSpPr>
        <p:grpSpPr>
          <a:xfrm>
            <a:off x="-71470" y="0"/>
            <a:ext cx="1083824" cy="5786454"/>
            <a:chOff x="-71470" y="0"/>
            <a:chExt cx="1083824" cy="5786454"/>
          </a:xfrm>
        </p:grpSpPr>
        <p:sp>
          <p:nvSpPr>
            <p:cNvPr id="6" name="สามเหลี่ยมหน้าจั่ว 5"/>
            <p:cNvSpPr/>
            <p:nvPr/>
          </p:nvSpPr>
          <p:spPr>
            <a:xfrm rot="5400000">
              <a:off x="-250033" y="250001"/>
              <a:ext cx="1214422" cy="7144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-31" y="0"/>
              <a:ext cx="1000132" cy="5786454"/>
            </a:xfrm>
            <a:prstGeom prst="rect">
              <a:avLst/>
            </a:prstGeom>
            <a:gradFill rotWithShape="0">
              <a:gsLst>
                <a:gs pos="0">
                  <a:srgbClr val="470000"/>
                </a:gs>
                <a:gs pos="100000">
                  <a:srgbClr val="99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 dirty="0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-31" y="835966"/>
              <a:ext cx="1000132" cy="378456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th-TH" dirty="0"/>
            </a:p>
          </p:txBody>
        </p:sp>
        <p:pic>
          <p:nvPicPr>
            <p:cNvPr id="9" name="Picture 6" descr="phrae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1470" y="44450"/>
              <a:ext cx="1079501" cy="105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16200000">
              <a:off x="-1583394" y="3015943"/>
              <a:ext cx="42418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cs typeface="FreesiaUPC" pitchFamily="34" charset="-34"/>
                </a:rPr>
                <a:t>CCUPATIONAL 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cs typeface="FreesiaUPC" pitchFamily="34" charset="-34"/>
                </a:rPr>
                <a:t>THERAPY</a:t>
              </a:r>
              <a:endParaRPr lang="th-TH" sz="3200" b="1" dirty="0">
                <a:solidFill>
                  <a:schemeClr val="accent6">
                    <a:lumMod val="75000"/>
                  </a:schemeClr>
                </a:solidFill>
                <a:cs typeface="FreesiaUPC" pitchFamily="34" charset="-34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 rot="16200000">
              <a:off x="268317" y="5167053"/>
              <a:ext cx="5309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cs typeface="FreesiaUPC" pitchFamily="34" charset="-34"/>
                </a:rPr>
                <a:t>O</a:t>
              </a:r>
              <a:endParaRPr lang="th-TH" sz="4000" b="1" dirty="0">
                <a:solidFill>
                  <a:schemeClr val="accent6">
                    <a:lumMod val="75000"/>
                  </a:schemeClr>
                </a:solidFill>
                <a:cs typeface="FreesiaUPC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9919" y="911824"/>
              <a:ext cx="1042273" cy="26161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6">
                      <a:lumMod val="75000"/>
                    </a:schemeClr>
                  </a:solidFill>
                </a:rPr>
                <a:t>Phrae Hospital</a:t>
              </a:r>
              <a:endParaRPr lang="th-TH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6234229" y="6072206"/>
            <a:ext cx="290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CC00FF"/>
                </a:solidFill>
              </a:rPr>
              <a:t>โฉมยงค์ บุตรราช  </a:t>
            </a:r>
            <a:r>
              <a:rPr lang="en-US" b="1" dirty="0" smtClean="0">
                <a:solidFill>
                  <a:srgbClr val="CC00FF"/>
                </a:solidFill>
              </a:rPr>
              <a:t>2005</a:t>
            </a:r>
            <a:endParaRPr lang="th-TH" dirty="0">
              <a:solidFill>
                <a:srgbClr val="CC00FF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571604" y="1500174"/>
            <a:ext cx="68580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70C0"/>
                </a:solidFill>
              </a:rPr>
              <a:t>ศาสตร์และศิลป์ของใครไม่สำคัญ</a:t>
            </a:r>
            <a:br>
              <a:rPr lang="th-TH" sz="4800" b="1" dirty="0" smtClean="0">
                <a:solidFill>
                  <a:srgbClr val="0070C0"/>
                </a:solidFill>
              </a:rPr>
            </a:br>
            <a:r>
              <a:rPr lang="th-TH" sz="4800" b="1" dirty="0" smtClean="0">
                <a:solidFill>
                  <a:srgbClr val="0070C0"/>
                </a:solidFill>
              </a:rPr>
              <a:t>เท่ากับฉันมีสิทธิ์ตามหน้าที่</a:t>
            </a:r>
            <a:br>
              <a:rPr lang="th-TH" sz="4800" b="1" dirty="0" smtClean="0">
                <a:solidFill>
                  <a:srgbClr val="0070C0"/>
                </a:solidFill>
              </a:rPr>
            </a:br>
            <a:r>
              <a:rPr lang="th-TH" sz="4800" b="1" dirty="0" smtClean="0">
                <a:solidFill>
                  <a:srgbClr val="0070C0"/>
                </a:solidFill>
              </a:rPr>
              <a:t>ร่างกายจิตใจจะสุขภาพดี</a:t>
            </a:r>
            <a:br>
              <a:rPr lang="th-TH" sz="4800" b="1" dirty="0" smtClean="0">
                <a:solidFill>
                  <a:srgbClr val="0070C0"/>
                </a:solidFill>
              </a:rPr>
            </a:br>
            <a:r>
              <a:rPr lang="th-TH" sz="4800" b="1" dirty="0" smtClean="0">
                <a:solidFill>
                  <a:srgbClr val="0070C0"/>
                </a:solidFill>
              </a:rPr>
              <a:t>ต้องความรู้มีปฏิบัติชอบคำตอบใช่</a:t>
            </a: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b="1" dirty="0" smtClean="0"/>
              <a:t>   </a:t>
            </a:r>
            <a:br>
              <a:rPr lang="th-TH" b="1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129</Words>
  <Application>Microsoft Office PowerPoint</Application>
  <PresentationFormat>นำเสนอทางหน้าจอ (4:3)</PresentationFormat>
  <Paragraphs>31</Paragraphs>
  <Slides>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        บกพร่อง พัฒนาการการเรียนรู้ 4 ด้าน 1. ด้านควบคุมการเคลื่อนไหวการใช้งานของร่างกาย อวัยวะ 2. ด้านความคิด  ความเข้าใจ  ความรู้ 3. ด้านสื่อสาร (พูด ถาม ตอบ บอกเล่า แสดงออกทางสีหน้า อารมณ์ ท่าทางพฤติกรรม) 4. ด้านจิตสังคม (คุณสมบัติของจิต พฤติกรรม ที่ใช้อยู่ร่วมกับผู้อื่น)  . บกพร่อง  การรับรู้ /คิดรู้  (รับทราบและเข้าใจข้อมูลที่ได้รับ นำเอาออกมาใช้งานได้)           ๑. พันธุกรรม: สมอง: บกพร่องการทำงาน ระบบประสาทรับรู้ความรู้สึก (SID) Not Normal Pattern Development , Delay Development , Abnormal /Negative Reflex , Hyper/ Hypo Muscle Tone , Lacity of joint, Foot Flat ๒. บกพร่อง การเลี้ยงดู อาหารกาย อาหารใจ อาหารสมอง ๓. บกพร่อง โอกาสจากสังคม/ สภาพแวดล้อม    </vt:lpstr>
      <vt:lpstr>งานนำเสนอ PowerPoint</vt:lpstr>
      <vt:lpstr>งานนำเสนอ PowerPoint</vt:lpstr>
      <vt:lpstr>ธรรมชาติการทำหน้าที่ของสมอง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User</cp:lastModifiedBy>
  <cp:revision>4</cp:revision>
  <dcterms:created xsi:type="dcterms:W3CDTF">2017-05-31T02:56:05Z</dcterms:created>
  <dcterms:modified xsi:type="dcterms:W3CDTF">2017-06-08T02:03:13Z</dcterms:modified>
</cp:coreProperties>
</file>