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63" r:id="rId5"/>
    <p:sldId id="264" r:id="rId6"/>
    <p:sldId id="265" r:id="rId7"/>
  </p:sldIdLst>
  <p:sldSz cx="10691813" cy="7559675"/>
  <p:notesSz cx="6797675" cy="9926638"/>
  <p:defaultTextStyle>
    <a:defPPr>
      <a:defRPr lang="th-TH"/>
    </a:defPPr>
    <a:lvl1pPr marL="0" algn="l" defTabSz="995507" rtl="0" eaLnBrk="1" latinLnBrk="0" hangingPunct="1">
      <a:defRPr sz="3048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3048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3048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3048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3048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3048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3048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3048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304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99CCFF"/>
    <a:srgbClr val="FFFF99"/>
    <a:srgbClr val="FF9999"/>
    <a:srgbClr val="FF99FF"/>
    <a:srgbClr val="CCFFCC"/>
    <a:srgbClr val="9999FF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1278" y="90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CD2C-FFA2-478E-8D14-B3699033A543}" type="datetimeFigureOut">
              <a:rPr lang="th-TH" smtClean="0"/>
              <a:t>15/01/62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5C370-8DD4-42A5-A433-FC22C66B0B8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40764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CD2C-FFA2-478E-8D14-B3699033A543}" type="datetimeFigureOut">
              <a:rPr lang="th-TH" smtClean="0"/>
              <a:t>15/01/62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5C370-8DD4-42A5-A433-FC22C66B0B8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37946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CD2C-FFA2-478E-8D14-B3699033A543}" type="datetimeFigureOut">
              <a:rPr lang="th-TH" smtClean="0"/>
              <a:t>15/01/62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5C370-8DD4-42A5-A433-FC22C66B0B8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51634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CD2C-FFA2-478E-8D14-B3699033A543}" type="datetimeFigureOut">
              <a:rPr lang="th-TH" smtClean="0"/>
              <a:t>15/01/62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5C370-8DD4-42A5-A433-FC22C66B0B8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42077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CD2C-FFA2-478E-8D14-B3699033A543}" type="datetimeFigureOut">
              <a:rPr lang="th-TH" smtClean="0"/>
              <a:t>15/01/62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5C370-8DD4-42A5-A433-FC22C66B0B8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28656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CD2C-FFA2-478E-8D14-B3699033A543}" type="datetimeFigureOut">
              <a:rPr lang="th-TH" smtClean="0"/>
              <a:t>15/01/62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5C370-8DD4-42A5-A433-FC22C66B0B8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8910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CD2C-FFA2-478E-8D14-B3699033A543}" type="datetimeFigureOut">
              <a:rPr lang="th-TH" smtClean="0"/>
              <a:t>15/01/62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5C370-8DD4-42A5-A433-FC22C66B0B8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15916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CD2C-FFA2-478E-8D14-B3699033A543}" type="datetimeFigureOut">
              <a:rPr lang="th-TH" smtClean="0"/>
              <a:t>15/01/62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5C370-8DD4-42A5-A433-FC22C66B0B8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27534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CD2C-FFA2-478E-8D14-B3699033A543}" type="datetimeFigureOut">
              <a:rPr lang="th-TH" smtClean="0"/>
              <a:t>15/01/62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5C370-8DD4-42A5-A433-FC22C66B0B8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7116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CD2C-FFA2-478E-8D14-B3699033A543}" type="datetimeFigureOut">
              <a:rPr lang="th-TH" smtClean="0"/>
              <a:t>15/01/62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5C370-8DD4-42A5-A433-FC22C66B0B8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3970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CD2C-FFA2-478E-8D14-B3699033A543}" type="datetimeFigureOut">
              <a:rPr lang="th-TH" smtClean="0"/>
              <a:t>15/01/62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5C370-8DD4-42A5-A433-FC22C66B0B8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36839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DCD2C-FFA2-478E-8D14-B3699033A543}" type="datetimeFigureOut">
              <a:rPr lang="th-TH" smtClean="0"/>
              <a:t>15/01/62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5C370-8DD4-42A5-A433-FC22C66B0B8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04028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046" y="17359"/>
            <a:ext cx="15776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เป้าหมายการพัฒนา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11000" y="190690"/>
            <a:ext cx="7031092" cy="62388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3000">
                <a:srgbClr val="FFEC33"/>
              </a:gs>
              <a:gs pos="42000">
                <a:srgbClr val="FFFF99"/>
              </a:gs>
              <a:gs pos="100000">
                <a:srgbClr val="FFC000"/>
              </a:gs>
            </a:gsLst>
            <a:lin ang="5400000" scaled="1"/>
          </a:gradFill>
        </p:spPr>
        <p:txBody>
          <a:bodyPr wrap="none" rtlCol="0">
            <a:spAutoFit/>
          </a:bodyPr>
          <a:lstStyle/>
          <a:p>
            <a:r>
              <a:rPr lang="th-TH" sz="3454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เมืองต้นแบบสุขภาวะผู้สูงวัย </a:t>
            </a:r>
            <a:r>
              <a:rPr lang="en-US" sz="3454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Health Aging Smart City</a:t>
            </a:r>
            <a:endParaRPr lang="th-TH" sz="3454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6804" y="687621"/>
            <a:ext cx="10102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เป้าประสงค์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0047" y="1775214"/>
            <a:ext cx="9685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ยุทธศาสตร์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5255" y="3013429"/>
            <a:ext cx="6944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ตัวชี้วัด</a:t>
            </a:r>
          </a:p>
        </p:txBody>
      </p:sp>
      <p:sp>
        <p:nvSpPr>
          <p:cNvPr id="13" name="Round Diagonal Corner Rectangle 12"/>
          <p:cNvSpPr/>
          <p:nvPr/>
        </p:nvSpPr>
        <p:spPr>
          <a:xfrm>
            <a:off x="120046" y="1143296"/>
            <a:ext cx="1826491" cy="582837"/>
          </a:xfrm>
          <a:prstGeom prst="round2DiagRect">
            <a:avLst/>
          </a:prstGeom>
          <a:solidFill>
            <a:srgbClr val="9999FF">
              <a:alpha val="75000"/>
            </a:srgb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8694" tIns="49347" rIns="98694" bIns="4934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h-TH" sz="18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เมืองใสสะอาด ปลอดภัย</a:t>
            </a:r>
          </a:p>
        </p:txBody>
      </p:sp>
      <p:sp>
        <p:nvSpPr>
          <p:cNvPr id="14" name="Round Diagonal Corner Rectangle 13"/>
          <p:cNvSpPr/>
          <p:nvPr/>
        </p:nvSpPr>
        <p:spPr>
          <a:xfrm>
            <a:off x="2103310" y="1162261"/>
            <a:ext cx="2304000" cy="582837"/>
          </a:xfrm>
          <a:prstGeom prst="round2DiagRect">
            <a:avLst/>
          </a:prstGeom>
          <a:solidFill>
            <a:srgbClr val="FF999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8694" tIns="49347" rIns="98694" bIns="4934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h-TH" sz="18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เมืองสุขภาวะที่ดี</a:t>
            </a:r>
          </a:p>
        </p:txBody>
      </p:sp>
      <p:sp>
        <p:nvSpPr>
          <p:cNvPr id="15" name="Round Diagonal Corner Rectangle 14"/>
          <p:cNvSpPr/>
          <p:nvPr/>
        </p:nvSpPr>
        <p:spPr>
          <a:xfrm>
            <a:off x="4564082" y="1156608"/>
            <a:ext cx="1799999" cy="582837"/>
          </a:xfrm>
          <a:prstGeom prst="round2DiagRect">
            <a:avLst/>
          </a:prstGeom>
          <a:solidFill>
            <a:srgbClr val="FFFF9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8694" tIns="49347" rIns="98694" bIns="4934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h-TH" sz="18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เมืองอาหารสุขภาพปลอดภัย</a:t>
            </a:r>
          </a:p>
        </p:txBody>
      </p:sp>
      <p:sp>
        <p:nvSpPr>
          <p:cNvPr id="16" name="Round Diagonal Corner Rectangle 15"/>
          <p:cNvSpPr/>
          <p:nvPr/>
        </p:nvSpPr>
        <p:spPr>
          <a:xfrm>
            <a:off x="6520851" y="1156608"/>
            <a:ext cx="2137731" cy="582837"/>
          </a:xfrm>
          <a:prstGeom prst="round2DiagRect">
            <a:avLst/>
          </a:prstGeom>
          <a:solidFill>
            <a:srgbClr val="99CC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8694" tIns="49347" rIns="98694" bIns="4934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h-TH" sz="18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เมืองเป็นมิตรกับสิ่งแวดล้อม</a:t>
            </a:r>
          </a:p>
        </p:txBody>
      </p:sp>
      <p:sp>
        <p:nvSpPr>
          <p:cNvPr id="17" name="Round Diagonal Corner Rectangle 16"/>
          <p:cNvSpPr/>
          <p:nvPr/>
        </p:nvSpPr>
        <p:spPr>
          <a:xfrm>
            <a:off x="8793086" y="1156608"/>
            <a:ext cx="1737463" cy="582837"/>
          </a:xfrm>
          <a:prstGeom prst="round2DiagRect">
            <a:avLst/>
          </a:prstGeom>
          <a:solidFill>
            <a:srgbClr val="66FF9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8694" tIns="49347" rIns="98694" bIns="4934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h-TH" sz="18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เมืองนิเวศน์สีเขียว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20047" y="2215829"/>
            <a:ext cx="1826491" cy="772502"/>
          </a:xfrm>
          <a:prstGeom prst="rect">
            <a:avLst/>
          </a:prstGeom>
          <a:solidFill>
            <a:srgbClr val="9999FF">
              <a:alpha val="75000"/>
            </a:srgb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6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การพัฒนารองรับกลไกการ</a:t>
            </a:r>
            <a:r>
              <a:rPr lang="th-TH" sz="1600" b="1" spc="-90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ขับเคลื่อนรองรับสำหรับผู้สูงวัย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564082" y="2214331"/>
            <a:ext cx="1799999" cy="774000"/>
          </a:xfrm>
          <a:prstGeom prst="rect">
            <a:avLst/>
          </a:prstGeom>
          <a:solidFill>
            <a:srgbClr val="FFFF9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6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การพัฒนาสังคมเกษตรอุตสาหกรรมสีเขียว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520851" y="2224915"/>
            <a:ext cx="2137731" cy="774000"/>
          </a:xfrm>
          <a:prstGeom prst="rect">
            <a:avLst/>
          </a:prstGeom>
          <a:solidFill>
            <a:srgbClr val="99CC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6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การพัฒนาการท่องเที่ยวอย่างมีคุณภาพและยั่งยืน</a:t>
            </a:r>
          </a:p>
        </p:txBody>
      </p:sp>
      <p:sp>
        <p:nvSpPr>
          <p:cNvPr id="23" name="Rectangle 22"/>
          <p:cNvSpPr/>
          <p:nvPr/>
        </p:nvSpPr>
        <p:spPr>
          <a:xfrm>
            <a:off x="8793086" y="2175048"/>
            <a:ext cx="1737463" cy="774000"/>
          </a:xfrm>
          <a:prstGeom prst="rect">
            <a:avLst/>
          </a:prstGeom>
          <a:solidFill>
            <a:srgbClr val="66FF9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6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การอนุรักษ์พัฒนาทรัพยากรธรรมชาติและสิ่งแวดล้อม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103310" y="2224915"/>
            <a:ext cx="2304000" cy="774000"/>
          </a:xfrm>
          <a:prstGeom prst="rect">
            <a:avLst/>
          </a:prstGeom>
          <a:solidFill>
            <a:srgbClr val="FF999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6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การพัฒนาสุขภาวะที่ดีทุกช่วงวัย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20047" y="3430413"/>
            <a:ext cx="1826491" cy="540000"/>
          </a:xfrm>
          <a:prstGeom prst="rect">
            <a:avLst/>
          </a:prstGeom>
          <a:solidFill>
            <a:srgbClr val="9999FF">
              <a:alpha val="75000"/>
            </a:srgb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sz="2000" b="1" dirty="0">
              <a:solidFill>
                <a:schemeClr val="tx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103310" y="3413539"/>
            <a:ext cx="2304000" cy="540000"/>
          </a:xfrm>
          <a:prstGeom prst="rect">
            <a:avLst/>
          </a:prstGeom>
          <a:solidFill>
            <a:srgbClr val="FF999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sz="2000" b="1" dirty="0">
              <a:solidFill>
                <a:schemeClr val="tx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564082" y="3426658"/>
            <a:ext cx="1799999" cy="540000"/>
          </a:xfrm>
          <a:prstGeom prst="rect">
            <a:avLst/>
          </a:prstGeom>
          <a:solidFill>
            <a:srgbClr val="FFFF9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sz="2000" b="1" dirty="0">
              <a:solidFill>
                <a:schemeClr val="tx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520852" y="3426658"/>
            <a:ext cx="2137731" cy="540000"/>
          </a:xfrm>
          <a:prstGeom prst="rect">
            <a:avLst/>
          </a:prstGeom>
          <a:solidFill>
            <a:srgbClr val="99CC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sz="2000" b="1" dirty="0">
              <a:solidFill>
                <a:schemeClr val="tx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793086" y="3426658"/>
            <a:ext cx="1768731" cy="540000"/>
          </a:xfrm>
          <a:prstGeom prst="rect">
            <a:avLst/>
          </a:prstGeom>
          <a:solidFill>
            <a:srgbClr val="66FF9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sz="2000" b="1" dirty="0">
              <a:solidFill>
                <a:schemeClr val="tx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96804" y="4425115"/>
            <a:ext cx="1800000" cy="2142790"/>
          </a:xfrm>
          <a:prstGeom prst="rect">
            <a:avLst/>
          </a:prstGeom>
          <a:solidFill>
            <a:srgbClr val="9999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6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การพัฒนาผังเมืองและ</a:t>
            </a:r>
            <a:r>
              <a:rPr lang="th-TH" sz="1600" b="1" dirty="0" err="1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อารยสถาปัตย์</a:t>
            </a:r>
            <a:endParaRPr lang="th-TH" sz="1600" b="1" dirty="0">
              <a:solidFill>
                <a:schemeClr val="tx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algn="thaiDist"/>
            <a:r>
              <a:rPr lang="th-TH" sz="16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การพัฒนาเมืองอัจฉริยะ</a:t>
            </a:r>
          </a:p>
          <a:p>
            <a:pPr algn="thaiDist"/>
            <a:r>
              <a:rPr lang="th-TH" sz="1600" b="1" spc="-30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การพัฒนาโครงสร้างพื้นฐาน</a:t>
            </a:r>
          </a:p>
          <a:p>
            <a:pPr algn="thaiDist"/>
            <a:r>
              <a:rPr lang="th-TH" sz="16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การพัฒนาระบบคมนาคม</a:t>
            </a:r>
          </a:p>
          <a:p>
            <a:pPr algn="thaiDist"/>
            <a:r>
              <a:rPr lang="th-TH" sz="1600" b="1" spc="-20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การรักษาความสงบเรียบร้อย</a:t>
            </a:r>
          </a:p>
          <a:p>
            <a:pPr algn="thaiDist"/>
            <a:r>
              <a:rPr lang="th-TH" sz="16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การวิจัยและพัฒนาการรองรับสังคมผู้สูงวัย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103310" y="4428160"/>
            <a:ext cx="2304000" cy="3002581"/>
          </a:xfrm>
          <a:prstGeom prst="rect">
            <a:avLst/>
          </a:prstGeom>
          <a:solidFill>
            <a:srgbClr val="FF999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6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การพัฒนาสุขภาพและโภชนาการ</a:t>
            </a:r>
          </a:p>
          <a:p>
            <a:r>
              <a:rPr lang="th-TH" sz="16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การพัฒนาสังคมแห่งการเรียนรู้บนพื้นฐานหลักปรัชญาของเศรษฐกิจพอเพียง</a:t>
            </a:r>
          </a:p>
          <a:p>
            <a:r>
              <a:rPr lang="th-TH" sz="16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การพัฒนาการกีฬา</a:t>
            </a:r>
          </a:p>
          <a:p>
            <a:r>
              <a:rPr lang="th-TH" sz="1600" b="1" spc="-30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การพัฒนาระบบการดูแลสังคมผู้สูงวัย</a:t>
            </a:r>
          </a:p>
          <a:p>
            <a:r>
              <a:rPr lang="th-TH" sz="16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   +ศูนย์การแพทย์/รพ.สต.</a:t>
            </a:r>
            <a:br>
              <a:rPr lang="th-TH" sz="16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</a:br>
            <a:r>
              <a:rPr lang="th-TH" sz="16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   +ศูนย์ดูแลผู้สูงวัย</a:t>
            </a:r>
          </a:p>
          <a:p>
            <a:pPr algn="thaiDist"/>
            <a:r>
              <a:rPr lang="th-TH" sz="16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   +ศูนย์แพทย์ทางเลือกสมุนไพร</a:t>
            </a:r>
          </a:p>
          <a:p>
            <a:r>
              <a:rPr lang="th-TH" sz="16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   +เครือข่ายผู้ดูแลผู้สูงอายุ</a:t>
            </a:r>
            <a:br>
              <a:rPr lang="th-TH" sz="16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</a:br>
            <a:r>
              <a:rPr lang="th-TH" sz="16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การเสริมสร้างศักยภาพและลดความเลื่อมล้ำทางสังคม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564082" y="4410244"/>
            <a:ext cx="1800000" cy="2172532"/>
          </a:xfrm>
          <a:prstGeom prst="rect">
            <a:avLst/>
          </a:prstGeom>
          <a:solidFill>
            <a:srgbClr val="FFFF9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6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การพัฒนาเกษตรอินทรีย์</a:t>
            </a:r>
          </a:p>
          <a:p>
            <a:r>
              <a:rPr lang="th-TH" sz="16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การพัฒนาระบบเกษตรปลอดภัย</a:t>
            </a:r>
          </a:p>
          <a:p>
            <a:r>
              <a:rPr lang="th-TH" sz="16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การพัฒนาเกษตร</a:t>
            </a:r>
            <a:r>
              <a:rPr lang="th-TH" sz="1600" b="1" spc="-70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อุตสาหกรรมรองรับสังคมผู้สูงวัย</a:t>
            </a:r>
          </a:p>
          <a:p>
            <a:r>
              <a:rPr lang="th-TH" sz="16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การพัฒนาอาชีพและรายได้</a:t>
            </a:r>
          </a:p>
          <a:p>
            <a:r>
              <a:rPr lang="th-TH" sz="16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การพัฒนาผลิตภาพแรงงานรองรับสังคมผู้สูงวัย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498584" y="4410243"/>
            <a:ext cx="2160000" cy="2571127"/>
          </a:xfrm>
          <a:prstGeom prst="rect">
            <a:avLst/>
          </a:prstGeom>
          <a:solidFill>
            <a:srgbClr val="99CC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6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การพัฒนาการท่องเที่ยวเชิงนิเวศน์</a:t>
            </a:r>
          </a:p>
          <a:p>
            <a:r>
              <a:rPr lang="th-TH" sz="16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การพัฒนาการท่องเที่ยวเชิงศิลปวัฒนธรรม</a:t>
            </a:r>
          </a:p>
          <a:p>
            <a:r>
              <a:rPr lang="th-TH" sz="16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การพัฒนาการท่องเที่ยวเพื่อสุขภาพ</a:t>
            </a:r>
          </a:p>
          <a:p>
            <a:r>
              <a:rPr lang="th-TH" sz="16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การพัฒนาการท่องเที่ยวการกีฬา</a:t>
            </a:r>
          </a:p>
          <a:p>
            <a:r>
              <a:rPr lang="th-TH" sz="16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การพัฒนาหมู่บ้าน</a:t>
            </a:r>
            <a:r>
              <a:rPr lang="en-US" sz="16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OTOP</a:t>
            </a:r>
            <a:r>
              <a:rPr lang="th-TH" sz="1600" b="1" dirty="0" err="1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นวัต</a:t>
            </a:r>
            <a:r>
              <a:rPr lang="th-TH" sz="16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วิถี</a:t>
            </a:r>
          </a:p>
          <a:p>
            <a:r>
              <a:rPr lang="th-TH" sz="16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การพัฒนาการบริการรองรับสังคมผู้สูงวัย</a:t>
            </a:r>
          </a:p>
        </p:txBody>
      </p:sp>
      <p:sp>
        <p:nvSpPr>
          <p:cNvPr id="34" name="Rectangle 33"/>
          <p:cNvSpPr/>
          <p:nvPr/>
        </p:nvSpPr>
        <p:spPr>
          <a:xfrm>
            <a:off x="8793086" y="4410244"/>
            <a:ext cx="1800000" cy="1845413"/>
          </a:xfrm>
          <a:prstGeom prst="rect">
            <a:avLst/>
          </a:prstGeom>
          <a:solidFill>
            <a:srgbClr val="66FF9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6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การอนุรักษ์การพัฒนา ดิน น้ำ ป่าไม้สิ่งแวดล้อม</a:t>
            </a:r>
          </a:p>
          <a:p>
            <a:r>
              <a:rPr lang="th-TH" sz="16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การพัฒนาลุ่มน้ำ</a:t>
            </a:r>
          </a:p>
          <a:p>
            <a:r>
              <a:rPr lang="th-TH" sz="16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การบริหารจัดการและส่งเสริมคุณภาพสิ่งแวดล้อม</a:t>
            </a:r>
            <a:br>
              <a:rPr lang="th-TH" sz="16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</a:br>
            <a:r>
              <a:rPr lang="th-TH" sz="16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การพัฒนาโครงการตามแนวพระราชดำริ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34280" y="4001969"/>
            <a:ext cx="6912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กลยุทธ์</a:t>
            </a:r>
          </a:p>
        </p:txBody>
      </p:sp>
    </p:spTree>
    <p:extLst>
      <p:ext uri="{BB962C8B-B14F-4D97-AF65-F5344CB8AC3E}">
        <p14:creationId xmlns:p14="http://schemas.microsoft.com/office/powerpoint/2010/main" val="219324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20649" y="275632"/>
            <a:ext cx="7122463" cy="63094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3000">
                <a:srgbClr val="FFEC33"/>
              </a:gs>
              <a:gs pos="42000">
                <a:srgbClr val="FFFF99"/>
              </a:gs>
              <a:gs pos="100000">
                <a:srgbClr val="FFC000"/>
              </a:gs>
            </a:gsLst>
            <a:lin ang="5400000" scaled="1"/>
          </a:gradFill>
        </p:spPr>
        <p:txBody>
          <a:bodyPr wrap="none" rtlCol="0">
            <a:spAutoFit/>
          </a:bodyPr>
          <a:lstStyle/>
          <a:p>
            <a:r>
              <a:rPr lang="th-TH" sz="35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เมืองต้นแบบสุขภาวะผู้สูงวัย </a:t>
            </a:r>
            <a:r>
              <a:rPr lang="en-US" sz="35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Health Aging Smart City</a:t>
            </a:r>
            <a:endParaRPr lang="th-TH" sz="35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5784" y="866341"/>
            <a:ext cx="122020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5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เป้าประสงค์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5784" y="2036837"/>
            <a:ext cx="116570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5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ยุทธศาสตร์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2578" y="3292829"/>
            <a:ext cx="82105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5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ตัวชี้วัด</a:t>
            </a:r>
          </a:p>
        </p:txBody>
      </p:sp>
      <p:sp>
        <p:nvSpPr>
          <p:cNvPr id="8" name="Round Diagonal Corner Rectangle 7"/>
          <p:cNvSpPr/>
          <p:nvPr/>
        </p:nvSpPr>
        <p:spPr>
          <a:xfrm>
            <a:off x="1414073" y="1430904"/>
            <a:ext cx="2813153" cy="582837"/>
          </a:xfrm>
          <a:prstGeom prst="round2DiagRect">
            <a:avLst/>
          </a:prstGeom>
          <a:solidFill>
            <a:srgbClr val="9999FF">
              <a:alpha val="75000"/>
            </a:srgb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8694" tIns="49347" rIns="98694" bIns="4934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h-TH" sz="25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เมืองใสสะอาด ปลอดภัย</a:t>
            </a:r>
          </a:p>
        </p:txBody>
      </p:sp>
      <p:sp>
        <p:nvSpPr>
          <p:cNvPr id="9" name="Rectangle 8"/>
          <p:cNvSpPr/>
          <p:nvPr/>
        </p:nvSpPr>
        <p:spPr>
          <a:xfrm>
            <a:off x="1414072" y="2608589"/>
            <a:ext cx="5166610" cy="598744"/>
          </a:xfrm>
          <a:prstGeom prst="rect">
            <a:avLst/>
          </a:prstGeom>
          <a:solidFill>
            <a:srgbClr val="9999FF">
              <a:alpha val="75000"/>
            </a:srgb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5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การพัฒนารองรับกลไกการ</a:t>
            </a:r>
            <a:r>
              <a:rPr lang="th-TH" sz="2500" b="1" spc="-90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ขับเคลื่อนรองรับสำหรับผู้สูงวัย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94245" y="3784873"/>
            <a:ext cx="3932627" cy="732016"/>
          </a:xfrm>
          <a:prstGeom prst="rect">
            <a:avLst/>
          </a:prstGeom>
          <a:solidFill>
            <a:srgbClr val="9999FF">
              <a:alpha val="75000"/>
            </a:srgb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sz="2500" b="1" dirty="0">
              <a:solidFill>
                <a:schemeClr val="tx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394245" y="4886935"/>
            <a:ext cx="5125370" cy="2488122"/>
          </a:xfrm>
          <a:prstGeom prst="rect">
            <a:avLst/>
          </a:prstGeom>
          <a:solidFill>
            <a:srgbClr val="9999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5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การพัฒนาผังเมืองและ</a:t>
            </a:r>
            <a:r>
              <a:rPr lang="th-TH" sz="2500" b="1" dirty="0" err="1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อารยสถาปัตย์</a:t>
            </a:r>
            <a:endParaRPr lang="th-TH" sz="2500" b="1" dirty="0">
              <a:solidFill>
                <a:schemeClr val="tx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algn="thaiDist"/>
            <a:r>
              <a:rPr lang="th-TH" sz="25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การพัฒนาเมืองอัจฉริยะ</a:t>
            </a:r>
          </a:p>
          <a:p>
            <a:pPr algn="thaiDist"/>
            <a:r>
              <a:rPr lang="th-TH" sz="2500" b="1" spc="-30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การพัฒนาโครงสร้างพื้นฐาน</a:t>
            </a:r>
          </a:p>
          <a:p>
            <a:pPr algn="thaiDist"/>
            <a:r>
              <a:rPr lang="th-TH" sz="25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การพัฒนาระบบคมนาคม</a:t>
            </a:r>
          </a:p>
          <a:p>
            <a:pPr algn="thaiDist"/>
            <a:r>
              <a:rPr lang="th-TH" sz="2500" b="1" spc="-20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การรักษาความสงบเรียบร้อย</a:t>
            </a:r>
          </a:p>
          <a:p>
            <a:pPr algn="thaiDist"/>
            <a:r>
              <a:rPr lang="th-TH" sz="25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การวิจัยและพัฒนาการรองรับสังคมผู้สูงวัย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5784" y="4409881"/>
            <a:ext cx="81785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5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กลยุทธ์</a:t>
            </a:r>
          </a:p>
        </p:txBody>
      </p:sp>
    </p:spTree>
    <p:extLst>
      <p:ext uri="{BB962C8B-B14F-4D97-AF65-F5344CB8AC3E}">
        <p14:creationId xmlns:p14="http://schemas.microsoft.com/office/powerpoint/2010/main" val="825803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20649" y="65772"/>
            <a:ext cx="7122463" cy="63094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3000">
                <a:srgbClr val="FFEC33"/>
              </a:gs>
              <a:gs pos="42000">
                <a:srgbClr val="FFFF99"/>
              </a:gs>
              <a:gs pos="100000">
                <a:srgbClr val="FFC000"/>
              </a:gs>
            </a:gsLst>
            <a:lin ang="5400000" scaled="1"/>
          </a:gradFill>
        </p:spPr>
        <p:txBody>
          <a:bodyPr wrap="none" rtlCol="0">
            <a:spAutoFit/>
          </a:bodyPr>
          <a:lstStyle/>
          <a:p>
            <a:r>
              <a:rPr lang="th-TH" sz="35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เมืองต้นแบบสุขภาวะผู้สูงวัย </a:t>
            </a:r>
            <a:r>
              <a:rPr lang="en-US" sz="35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Health Aging Smart City</a:t>
            </a:r>
            <a:endParaRPr lang="th-TH" sz="35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2578" y="523895"/>
            <a:ext cx="122020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5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เป้าประสงค์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2578" y="1582662"/>
            <a:ext cx="116570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5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ยุทธศาสตร์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2578" y="2647643"/>
            <a:ext cx="82105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5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ตัวชี้วัด</a:t>
            </a:r>
          </a:p>
        </p:txBody>
      </p:sp>
      <p:sp>
        <p:nvSpPr>
          <p:cNvPr id="8" name="Round Diagonal Corner Rectangle 7"/>
          <p:cNvSpPr/>
          <p:nvPr/>
        </p:nvSpPr>
        <p:spPr>
          <a:xfrm>
            <a:off x="1414072" y="995652"/>
            <a:ext cx="2813153" cy="582837"/>
          </a:xfrm>
          <a:prstGeom prst="round2DiagRect">
            <a:avLst/>
          </a:prstGeom>
          <a:solidFill>
            <a:srgbClr val="FF999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8694" tIns="49347" rIns="98694" bIns="4934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h-TH" sz="28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เมืองสุขภาวะที่ดี</a:t>
            </a:r>
          </a:p>
        </p:txBody>
      </p:sp>
      <p:sp>
        <p:nvSpPr>
          <p:cNvPr id="9" name="Rectangle 8"/>
          <p:cNvSpPr/>
          <p:nvPr/>
        </p:nvSpPr>
        <p:spPr>
          <a:xfrm>
            <a:off x="1373625" y="2033909"/>
            <a:ext cx="5166610" cy="598744"/>
          </a:xfrm>
          <a:prstGeom prst="rect">
            <a:avLst/>
          </a:prstGeom>
          <a:solidFill>
            <a:srgbClr val="FF999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8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การพัฒนาสุขภาวะที่ดีทุกช่วงวัย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73625" y="3099040"/>
            <a:ext cx="3932627" cy="732016"/>
          </a:xfrm>
          <a:prstGeom prst="rect">
            <a:avLst/>
          </a:prstGeom>
          <a:solidFill>
            <a:srgbClr val="FF999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sz="2500" b="1" dirty="0">
              <a:solidFill>
                <a:schemeClr val="tx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394245" y="4239668"/>
            <a:ext cx="5125370" cy="3125137"/>
          </a:xfrm>
          <a:prstGeom prst="rect">
            <a:avLst/>
          </a:prstGeom>
          <a:solidFill>
            <a:srgbClr val="FF999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0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การพัฒนาสุขภาพและโภชนาการ</a:t>
            </a:r>
          </a:p>
          <a:p>
            <a:r>
              <a:rPr lang="th-TH" sz="20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การพัฒนาสังคมแห่งการเรียนรู้บนพื้นฐานหลักปรัชญาของเศรษฐกิจพอเพียง</a:t>
            </a:r>
          </a:p>
          <a:p>
            <a:r>
              <a:rPr lang="th-TH" sz="20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การพัฒนาการกีฬา</a:t>
            </a:r>
          </a:p>
          <a:p>
            <a:r>
              <a:rPr lang="th-TH" sz="2000" b="1" spc="-30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การพัฒนาระบบการดูแลสังคมผู้สูงวัย</a:t>
            </a:r>
          </a:p>
          <a:p>
            <a:r>
              <a:rPr lang="th-TH" sz="20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   +ศูนย์การแพทย์/รพ.สต.</a:t>
            </a:r>
            <a:br>
              <a:rPr lang="th-TH" sz="20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</a:br>
            <a:r>
              <a:rPr lang="th-TH" sz="20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   +ศูนย์ดูแลผู้สูงวัย</a:t>
            </a:r>
          </a:p>
          <a:p>
            <a:pPr algn="thaiDist"/>
            <a:r>
              <a:rPr lang="th-TH" sz="20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   +ศูนย์แพทย์ทางเลือกสมุนไพร</a:t>
            </a:r>
          </a:p>
          <a:p>
            <a:r>
              <a:rPr lang="th-TH" sz="20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   +เครือข่ายผู้ดูแลผู้สูงอายุ</a:t>
            </a:r>
            <a:br>
              <a:rPr lang="th-TH" sz="20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</a:br>
            <a:r>
              <a:rPr lang="th-TH" sz="20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การเสริมสร้างศักยภาพและลดความเลื่อมล้ำทางสังคม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5784" y="3756106"/>
            <a:ext cx="81785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5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กลยุทธ์</a:t>
            </a:r>
          </a:p>
        </p:txBody>
      </p:sp>
    </p:spTree>
    <p:extLst>
      <p:ext uri="{BB962C8B-B14F-4D97-AF65-F5344CB8AC3E}">
        <p14:creationId xmlns:p14="http://schemas.microsoft.com/office/powerpoint/2010/main" val="3303494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20649" y="275632"/>
            <a:ext cx="7122463" cy="63094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3000">
                <a:srgbClr val="FFEC33"/>
              </a:gs>
              <a:gs pos="42000">
                <a:srgbClr val="FFFF99"/>
              </a:gs>
              <a:gs pos="100000">
                <a:srgbClr val="FFC000"/>
              </a:gs>
            </a:gsLst>
            <a:lin ang="5400000" scaled="1"/>
          </a:gradFill>
        </p:spPr>
        <p:txBody>
          <a:bodyPr wrap="none" rtlCol="0">
            <a:spAutoFit/>
          </a:bodyPr>
          <a:lstStyle/>
          <a:p>
            <a:r>
              <a:rPr lang="th-TH" sz="35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เมืองต้นแบบสุขภาวะผู้สูงวัย </a:t>
            </a:r>
            <a:r>
              <a:rPr lang="en-US" sz="35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Health Aging Smart City</a:t>
            </a:r>
            <a:endParaRPr lang="th-TH" sz="35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5784" y="866341"/>
            <a:ext cx="122020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5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เป้าประสงค์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5784" y="2036837"/>
            <a:ext cx="116570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5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ยุทธศาสตร์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2578" y="3292829"/>
            <a:ext cx="82105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5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ตัวชี้วัด</a:t>
            </a:r>
          </a:p>
        </p:txBody>
      </p:sp>
      <p:sp>
        <p:nvSpPr>
          <p:cNvPr id="8" name="Round Diagonal Corner Rectangle 7"/>
          <p:cNvSpPr/>
          <p:nvPr/>
        </p:nvSpPr>
        <p:spPr>
          <a:xfrm>
            <a:off x="1414073" y="1430904"/>
            <a:ext cx="3367789" cy="582837"/>
          </a:xfrm>
          <a:prstGeom prst="round2DiagRect">
            <a:avLst/>
          </a:prstGeom>
          <a:solidFill>
            <a:srgbClr val="FFFF9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8694" tIns="49347" rIns="98694" bIns="4934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h-TH" sz="28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เมืองอาหารสุขภาพปลอดภัย</a:t>
            </a:r>
          </a:p>
        </p:txBody>
      </p:sp>
      <p:sp>
        <p:nvSpPr>
          <p:cNvPr id="9" name="Rectangle 8"/>
          <p:cNvSpPr/>
          <p:nvPr/>
        </p:nvSpPr>
        <p:spPr>
          <a:xfrm>
            <a:off x="1414072" y="2608589"/>
            <a:ext cx="5166610" cy="598744"/>
          </a:xfrm>
          <a:prstGeom prst="rect">
            <a:avLst/>
          </a:prstGeom>
          <a:solidFill>
            <a:srgbClr val="FFFF9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8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การพัฒนาสังคมเกษตรอุตสาหกรรมสีเขียว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94245" y="3784873"/>
            <a:ext cx="3932627" cy="732016"/>
          </a:xfrm>
          <a:prstGeom prst="rect">
            <a:avLst/>
          </a:prstGeom>
          <a:solidFill>
            <a:srgbClr val="FFFF9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sz="2500" b="1" dirty="0">
              <a:solidFill>
                <a:schemeClr val="tx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394245" y="4886935"/>
            <a:ext cx="5125370" cy="2308344"/>
          </a:xfrm>
          <a:prstGeom prst="rect">
            <a:avLst/>
          </a:prstGeom>
          <a:solidFill>
            <a:srgbClr val="FFFF9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8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การพัฒนาเกษตรอินทรีย์</a:t>
            </a:r>
          </a:p>
          <a:p>
            <a:r>
              <a:rPr lang="th-TH" sz="28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การพัฒนาระบบเกษตรปลอดภัย</a:t>
            </a:r>
          </a:p>
          <a:p>
            <a:r>
              <a:rPr lang="th-TH" sz="28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การพัฒนาเกษตร</a:t>
            </a:r>
            <a:r>
              <a:rPr lang="th-TH" sz="2800" b="1" spc="-70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อุตสาหกรรมรองรับสังคมผู้สูงวัย</a:t>
            </a:r>
          </a:p>
          <a:p>
            <a:r>
              <a:rPr lang="th-TH" sz="28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การพัฒนาอาชีพและรายได้</a:t>
            </a:r>
          </a:p>
          <a:p>
            <a:r>
              <a:rPr lang="th-TH" sz="28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การพัฒนาผลิตภาพแรงงานรองรับสังคมผู้สูงวัย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5784" y="4409881"/>
            <a:ext cx="81785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5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กลยุทธ์</a:t>
            </a:r>
          </a:p>
        </p:txBody>
      </p:sp>
    </p:spTree>
    <p:extLst>
      <p:ext uri="{BB962C8B-B14F-4D97-AF65-F5344CB8AC3E}">
        <p14:creationId xmlns:p14="http://schemas.microsoft.com/office/powerpoint/2010/main" val="3407133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20649" y="275632"/>
            <a:ext cx="7122463" cy="63094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3000">
                <a:srgbClr val="FFEC33"/>
              </a:gs>
              <a:gs pos="42000">
                <a:srgbClr val="FFFF99"/>
              </a:gs>
              <a:gs pos="100000">
                <a:srgbClr val="FFC000"/>
              </a:gs>
            </a:gsLst>
            <a:lin ang="5400000" scaled="1"/>
          </a:gradFill>
        </p:spPr>
        <p:txBody>
          <a:bodyPr wrap="none" rtlCol="0">
            <a:spAutoFit/>
          </a:bodyPr>
          <a:lstStyle/>
          <a:p>
            <a:r>
              <a:rPr lang="th-TH" sz="35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เมืองต้นแบบสุขภาวะผู้สูงวัย </a:t>
            </a:r>
            <a:r>
              <a:rPr lang="en-US" sz="35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Health Aging Smart City</a:t>
            </a:r>
            <a:endParaRPr lang="th-TH" sz="35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5784" y="866341"/>
            <a:ext cx="122020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5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เป้าประสงค์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5784" y="2006857"/>
            <a:ext cx="116570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5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ยุทธศาสตร์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2578" y="3202889"/>
            <a:ext cx="82105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5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ตัวชี้วัด</a:t>
            </a:r>
          </a:p>
        </p:txBody>
      </p:sp>
      <p:sp>
        <p:nvSpPr>
          <p:cNvPr id="8" name="Round Diagonal Corner Rectangle 7"/>
          <p:cNvSpPr/>
          <p:nvPr/>
        </p:nvSpPr>
        <p:spPr>
          <a:xfrm>
            <a:off x="1414073" y="1400924"/>
            <a:ext cx="3307829" cy="582837"/>
          </a:xfrm>
          <a:prstGeom prst="round2DiagRect">
            <a:avLst/>
          </a:prstGeom>
          <a:solidFill>
            <a:srgbClr val="99CC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8694" tIns="49347" rIns="98694" bIns="4934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h-TH" sz="28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เมืองเป็นมิตรกับสิ่งแวดล้อม</a:t>
            </a:r>
          </a:p>
        </p:txBody>
      </p:sp>
      <p:sp>
        <p:nvSpPr>
          <p:cNvPr id="9" name="Rectangle 8"/>
          <p:cNvSpPr/>
          <p:nvPr/>
        </p:nvSpPr>
        <p:spPr>
          <a:xfrm>
            <a:off x="1414072" y="2533639"/>
            <a:ext cx="5166610" cy="598744"/>
          </a:xfrm>
          <a:prstGeom prst="rect">
            <a:avLst/>
          </a:prstGeom>
          <a:solidFill>
            <a:srgbClr val="99CC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8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การพัฒนาการท่องเที่ยวอย่างมีคุณภาพและยั่งยืน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94245" y="3649963"/>
            <a:ext cx="3932627" cy="732016"/>
          </a:xfrm>
          <a:prstGeom prst="rect">
            <a:avLst/>
          </a:prstGeom>
          <a:solidFill>
            <a:srgbClr val="99CC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sz="2500" b="1" dirty="0">
              <a:solidFill>
                <a:schemeClr val="tx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394245" y="4826975"/>
            <a:ext cx="5125370" cy="2488122"/>
          </a:xfrm>
          <a:prstGeom prst="rect">
            <a:avLst/>
          </a:prstGeom>
          <a:solidFill>
            <a:srgbClr val="99CC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5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การพัฒนาการท่องเที่ยวเชิงนิเวศน์</a:t>
            </a:r>
          </a:p>
          <a:p>
            <a:r>
              <a:rPr lang="th-TH" sz="25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การพัฒนาการท่องเที่ยวเชิงศิลปวัฒนธรรม</a:t>
            </a:r>
          </a:p>
          <a:p>
            <a:r>
              <a:rPr lang="th-TH" sz="25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การพัฒนาการท่องเที่ยวเพื่อสุขภาพ</a:t>
            </a:r>
          </a:p>
          <a:p>
            <a:r>
              <a:rPr lang="th-TH" sz="25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การพัฒนาการท่องเที่ยวการกีฬา</a:t>
            </a:r>
          </a:p>
          <a:p>
            <a:r>
              <a:rPr lang="th-TH" sz="25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การพัฒนาหมู่บ้าน</a:t>
            </a:r>
            <a:r>
              <a:rPr lang="en-US" sz="25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OTOP</a:t>
            </a:r>
            <a:r>
              <a:rPr lang="th-TH" sz="25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2500" b="1" dirty="0" err="1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นวัต</a:t>
            </a:r>
            <a:r>
              <a:rPr lang="th-TH" sz="25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วิถี</a:t>
            </a:r>
          </a:p>
          <a:p>
            <a:r>
              <a:rPr lang="th-TH" sz="25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การพัฒนาการบริการรองรับสังคมผู้สูงวัย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5784" y="4364911"/>
            <a:ext cx="81785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5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กลยุทธ์</a:t>
            </a:r>
          </a:p>
        </p:txBody>
      </p:sp>
    </p:spTree>
    <p:extLst>
      <p:ext uri="{BB962C8B-B14F-4D97-AF65-F5344CB8AC3E}">
        <p14:creationId xmlns:p14="http://schemas.microsoft.com/office/powerpoint/2010/main" val="708865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20649" y="275632"/>
            <a:ext cx="7122463" cy="63094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3000">
                <a:srgbClr val="FFEC33"/>
              </a:gs>
              <a:gs pos="42000">
                <a:srgbClr val="FFFF99"/>
              </a:gs>
              <a:gs pos="100000">
                <a:srgbClr val="FFC000"/>
              </a:gs>
            </a:gsLst>
            <a:lin ang="5400000" scaled="1"/>
          </a:gradFill>
        </p:spPr>
        <p:txBody>
          <a:bodyPr wrap="none" rtlCol="0">
            <a:spAutoFit/>
          </a:bodyPr>
          <a:lstStyle/>
          <a:p>
            <a:r>
              <a:rPr lang="th-TH" sz="35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เมืองต้นแบบสุขภาวะผู้สูงวัย </a:t>
            </a:r>
            <a:r>
              <a:rPr lang="en-US" sz="35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Health Aging Smart City</a:t>
            </a:r>
            <a:endParaRPr lang="th-TH" sz="35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5784" y="866341"/>
            <a:ext cx="122020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5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เป้าประสงค์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5784" y="2036837"/>
            <a:ext cx="116570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5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ยุทธศาสตร์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2578" y="3292829"/>
            <a:ext cx="82105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5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ตัวชี้วัด</a:t>
            </a:r>
          </a:p>
        </p:txBody>
      </p:sp>
      <p:sp>
        <p:nvSpPr>
          <p:cNvPr id="8" name="Round Diagonal Corner Rectangle 7"/>
          <p:cNvSpPr/>
          <p:nvPr/>
        </p:nvSpPr>
        <p:spPr>
          <a:xfrm>
            <a:off x="1414073" y="1430904"/>
            <a:ext cx="2813153" cy="582837"/>
          </a:xfrm>
          <a:prstGeom prst="round2DiagRect">
            <a:avLst/>
          </a:prstGeom>
          <a:solidFill>
            <a:srgbClr val="66FF9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8694" tIns="49347" rIns="98694" bIns="4934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h-TH" sz="28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เมืองนิเวศน์สีเขียว</a:t>
            </a:r>
          </a:p>
        </p:txBody>
      </p:sp>
      <p:sp>
        <p:nvSpPr>
          <p:cNvPr id="9" name="Rectangle 8"/>
          <p:cNvSpPr/>
          <p:nvPr/>
        </p:nvSpPr>
        <p:spPr>
          <a:xfrm>
            <a:off x="1414072" y="2608589"/>
            <a:ext cx="5496394" cy="598744"/>
          </a:xfrm>
          <a:prstGeom prst="rect">
            <a:avLst/>
          </a:prstGeom>
          <a:solidFill>
            <a:srgbClr val="66FF9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8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การอนุรักษ์พัฒนาทรัพยากรธรรมชาติและสิ่งแวดล้อม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94245" y="3784873"/>
            <a:ext cx="3932627" cy="732016"/>
          </a:xfrm>
          <a:prstGeom prst="rect">
            <a:avLst/>
          </a:prstGeom>
          <a:solidFill>
            <a:srgbClr val="66FF9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sz="2500" b="1" dirty="0">
              <a:solidFill>
                <a:schemeClr val="tx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394245" y="4886935"/>
            <a:ext cx="5125370" cy="1918599"/>
          </a:xfrm>
          <a:prstGeom prst="rect">
            <a:avLst/>
          </a:prstGeom>
          <a:solidFill>
            <a:srgbClr val="66FF9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8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การอนุรักษ์การพัฒนา ดิน น้ำ ป่าไม้สิ่งแวดล้อม</a:t>
            </a:r>
          </a:p>
          <a:p>
            <a:r>
              <a:rPr lang="th-TH" sz="28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การพัฒนาลุ่มน้ำ</a:t>
            </a:r>
          </a:p>
          <a:p>
            <a:r>
              <a:rPr lang="th-TH" sz="28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การบริหารจัดการและส่งเสริมคุณภาพสิ่งแวดล้อม</a:t>
            </a:r>
            <a:br>
              <a:rPr lang="th-TH" sz="28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</a:br>
            <a:r>
              <a:rPr lang="th-TH" sz="2800" b="1" dirty="0">
                <a:solidFill>
                  <a:schemeClr val="tx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- การพัฒนาโครงการตามแนวพระราชดำริ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5784" y="4409881"/>
            <a:ext cx="81785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5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กลยุทธ์</a:t>
            </a:r>
          </a:p>
        </p:txBody>
      </p:sp>
    </p:spTree>
    <p:extLst>
      <p:ext uri="{BB962C8B-B14F-4D97-AF65-F5344CB8AC3E}">
        <p14:creationId xmlns:p14="http://schemas.microsoft.com/office/powerpoint/2010/main" val="4033884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430</TotalTime>
  <Words>585</Words>
  <Application>Microsoft Office PowerPoint</Application>
  <PresentationFormat>Custom</PresentationFormat>
  <Paragraphs>105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TH Sarabun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Moveup Coporation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Ozome Moveup</dc:creator>
  <cp:lastModifiedBy>a j</cp:lastModifiedBy>
  <cp:revision>23</cp:revision>
  <cp:lastPrinted>2018-12-27T05:41:30Z</cp:lastPrinted>
  <dcterms:created xsi:type="dcterms:W3CDTF">2018-12-27T02:15:27Z</dcterms:created>
  <dcterms:modified xsi:type="dcterms:W3CDTF">2019-01-15T06:12:58Z</dcterms:modified>
</cp:coreProperties>
</file>