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10691813" cy="7559675"/>
  <p:notesSz cx="6797675" cy="9926638"/>
  <p:defaultTextStyle>
    <a:defPPr>
      <a:defRPr lang="th-TH"/>
    </a:defPPr>
    <a:lvl1pPr marL="0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CCFF"/>
    <a:srgbClr val="FFFF99"/>
    <a:srgbClr val="FF9999"/>
    <a:srgbClr val="FF99FF"/>
    <a:srgbClr val="CCFFCC"/>
    <a:srgbClr val="9999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278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076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794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163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207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865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910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91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753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71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970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683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CD2C-FFA2-478E-8D14-B3699033A54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C370-8DD4-42A5-A433-FC22C66B0B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402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046" y="17359"/>
            <a:ext cx="1577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เป้าหมายการพัฒนา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000" y="190690"/>
            <a:ext cx="7031092" cy="62388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3000">
                <a:srgbClr val="FFEC33"/>
              </a:gs>
              <a:gs pos="42000">
                <a:srgbClr val="FFFF99"/>
              </a:gs>
              <a:gs pos="100000">
                <a:srgbClr val="FFC000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th-TH" sz="3454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เมืองต้นแบบสุขภาวะผู้สูงวัย </a:t>
            </a:r>
            <a:r>
              <a:rPr lang="en-US" sz="3454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Health Aging Smart City</a:t>
            </a:r>
            <a:endParaRPr lang="th-TH" sz="3454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804" y="687621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047" y="1775214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255" y="3013429"/>
            <a:ext cx="694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ตัวชี้วัด</a:t>
            </a:r>
          </a:p>
        </p:txBody>
      </p:sp>
      <p:sp>
        <p:nvSpPr>
          <p:cNvPr id="13" name="Round Diagonal Corner Rectangle 12"/>
          <p:cNvSpPr/>
          <p:nvPr/>
        </p:nvSpPr>
        <p:spPr>
          <a:xfrm>
            <a:off x="120046" y="1143296"/>
            <a:ext cx="1826491" cy="582837"/>
          </a:xfrm>
          <a:prstGeom prst="round2DiagRect">
            <a:avLst/>
          </a:prstGeom>
          <a:solidFill>
            <a:srgbClr val="9999FF">
              <a:alpha val="7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เมืองใสสะอาด ปลอดภัย</a:t>
            </a:r>
          </a:p>
        </p:txBody>
      </p:sp>
      <p:sp>
        <p:nvSpPr>
          <p:cNvPr id="14" name="Round Diagonal Corner Rectangle 13"/>
          <p:cNvSpPr/>
          <p:nvPr/>
        </p:nvSpPr>
        <p:spPr>
          <a:xfrm>
            <a:off x="2103310" y="1162261"/>
            <a:ext cx="2304000" cy="582837"/>
          </a:xfrm>
          <a:prstGeom prst="round2DiagRect">
            <a:avLst/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เมืองสุขภาวะที่ดี</a:t>
            </a:r>
          </a:p>
        </p:txBody>
      </p:sp>
      <p:sp>
        <p:nvSpPr>
          <p:cNvPr id="15" name="Round Diagonal Corner Rectangle 14"/>
          <p:cNvSpPr/>
          <p:nvPr/>
        </p:nvSpPr>
        <p:spPr>
          <a:xfrm>
            <a:off x="4564082" y="1156608"/>
            <a:ext cx="1799999" cy="582837"/>
          </a:xfrm>
          <a:prstGeom prst="round2DiagRect">
            <a:avLst/>
          </a:prstGeom>
          <a:solidFill>
            <a:srgbClr val="FF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เมืองอาหารสุขภาพปลอดภัย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6520851" y="1156608"/>
            <a:ext cx="2137731" cy="582837"/>
          </a:xfrm>
          <a:prstGeom prst="round2DiagRect">
            <a:avLst/>
          </a:prstGeom>
          <a:solidFill>
            <a:srgbClr val="99CC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เมืองเป็นมิตรกับสิ่งแวดล้อม</a:t>
            </a:r>
          </a:p>
        </p:txBody>
      </p:sp>
      <p:sp>
        <p:nvSpPr>
          <p:cNvPr id="17" name="Round Diagonal Corner Rectangle 16"/>
          <p:cNvSpPr/>
          <p:nvPr/>
        </p:nvSpPr>
        <p:spPr>
          <a:xfrm>
            <a:off x="8793086" y="1156608"/>
            <a:ext cx="1737463" cy="582837"/>
          </a:xfrm>
          <a:prstGeom prst="round2DiagRect">
            <a:avLst/>
          </a:prstGeom>
          <a:solidFill>
            <a:srgbClr val="66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เมืองนิเวศน์สีเขียว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047" y="2215829"/>
            <a:ext cx="1826491" cy="772502"/>
          </a:xfrm>
          <a:prstGeom prst="rect">
            <a:avLst/>
          </a:prstGeom>
          <a:solidFill>
            <a:srgbClr val="9999FF">
              <a:alpha val="7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การพัฒนารองรับกลไกการ</a:t>
            </a:r>
            <a:r>
              <a:rPr lang="th-TH" sz="1600" b="1" spc="-9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ขับเคลื่อนรองรับสำหรับผู้สูงวัย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64082" y="2214331"/>
            <a:ext cx="1799999" cy="774000"/>
          </a:xfrm>
          <a:prstGeom prst="rect">
            <a:avLst/>
          </a:prstGeom>
          <a:solidFill>
            <a:srgbClr val="FF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การพัฒนาสังคมเกษตรอุตสาหกรรมสีเขียว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20851" y="2224915"/>
            <a:ext cx="2137731" cy="774000"/>
          </a:xfrm>
          <a:prstGeom prst="rect">
            <a:avLst/>
          </a:prstGeom>
          <a:solidFill>
            <a:srgbClr val="99CC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การพัฒนาการท่องเที่ยวอย่างมีคุณภาพและยั่งยืน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793086" y="2175048"/>
            <a:ext cx="1737463" cy="774000"/>
          </a:xfrm>
          <a:prstGeom prst="rect">
            <a:avLst/>
          </a:prstGeom>
          <a:solidFill>
            <a:srgbClr val="66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การอนุรักษ์พัฒนาทรัพยากรธรรมชาติและสิ่งแวดล้อม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103310" y="2224915"/>
            <a:ext cx="2304000" cy="774000"/>
          </a:xfrm>
          <a:prstGeom prst="rect">
            <a:avLst/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การพัฒนาสุขภาวะที่ดีทุกช่วงวัย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0047" y="3430413"/>
            <a:ext cx="1826491" cy="540000"/>
          </a:xfrm>
          <a:prstGeom prst="rect">
            <a:avLst/>
          </a:prstGeom>
          <a:solidFill>
            <a:srgbClr val="9999FF">
              <a:alpha val="7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03310" y="3413539"/>
            <a:ext cx="2304000" cy="540000"/>
          </a:xfrm>
          <a:prstGeom prst="rect">
            <a:avLst/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64082" y="3426658"/>
            <a:ext cx="1799999" cy="540000"/>
          </a:xfrm>
          <a:prstGeom prst="rect">
            <a:avLst/>
          </a:prstGeom>
          <a:solidFill>
            <a:srgbClr val="FF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20852" y="3426658"/>
            <a:ext cx="2137731" cy="540000"/>
          </a:xfrm>
          <a:prstGeom prst="rect">
            <a:avLst/>
          </a:prstGeom>
          <a:solidFill>
            <a:srgbClr val="99CC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93086" y="3426658"/>
            <a:ext cx="1768731" cy="540000"/>
          </a:xfrm>
          <a:prstGeom prst="rect">
            <a:avLst/>
          </a:prstGeom>
          <a:solidFill>
            <a:srgbClr val="66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0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6804" y="4425115"/>
            <a:ext cx="1800000" cy="2142790"/>
          </a:xfrm>
          <a:prstGeom prst="rect">
            <a:avLst/>
          </a:prstGeom>
          <a:solidFill>
            <a:srgbClr val="99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การพัฒนาผังเมืองและ</a:t>
            </a:r>
            <a:r>
              <a:rPr lang="th-TH" sz="1600" b="1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อารยสถาปัตย์</a:t>
            </a:r>
            <a:endParaRPr lang="th-TH" sz="16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การพัฒนาเมืองอัจฉริยะ</a:t>
            </a:r>
          </a:p>
          <a:p>
            <a:pPr algn="thaiDist"/>
            <a:r>
              <a:rPr lang="th-TH" sz="1600" b="1" spc="-3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การพัฒนาโครงสร้างพื้นฐาน</a:t>
            </a:r>
          </a:p>
          <a:p>
            <a:pPr algn="thaiDist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การพัฒนาระบบคมนาคม</a:t>
            </a:r>
          </a:p>
          <a:p>
            <a:pPr algn="thaiDist"/>
            <a:r>
              <a:rPr lang="th-TH" sz="1600" b="1" spc="-2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การรักษาความสงบเรียบร้อย</a:t>
            </a:r>
          </a:p>
          <a:p>
            <a:pPr algn="thaiDist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การวิจัยและพัฒนาการรองรับสังคมผู้สูงวัย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03310" y="4428160"/>
            <a:ext cx="2304000" cy="3002581"/>
          </a:xfrm>
          <a:prstGeom prst="rect">
            <a:avLst/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การพัฒนาสุขภาพและโภชนาการ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การพัฒนาสังคมแห่งการเรียนรู้บนพื้นฐานหลักปรัชญาของเศรษฐกิจพอเพียง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การพัฒนาการกีฬา</a:t>
            </a:r>
          </a:p>
          <a:p>
            <a:r>
              <a:rPr lang="th-TH" sz="1600" b="1" spc="-3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การพัฒนาระบบการดูแลสังคมผู้สูงวัย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+ศูนย์การแพทย์/รพ.สต.</a:t>
            </a:r>
            <a:b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+ศูนย์ดูแลผู้สูงวัย</a:t>
            </a:r>
          </a:p>
          <a:p>
            <a:pPr algn="thaiDist"/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+ศูนย์แพทย์ทางเลือกสมุนไพร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+เครือข่ายผู้ดูแลผู้สูงอายุ</a:t>
            </a:r>
            <a:b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การเสริมสร้างศักยภาพและลดความเลื่อมล้ำทางสังคม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64082" y="4410244"/>
            <a:ext cx="1800000" cy="2172532"/>
          </a:xfrm>
          <a:prstGeom prst="rect">
            <a:avLst/>
          </a:prstGeom>
          <a:solidFill>
            <a:srgbClr val="FF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การพัฒนาเกษตรอินทรีย์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การพัฒนาระบบเกษตรปลอดภัย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การพัฒนาเกษตร</a:t>
            </a:r>
            <a:r>
              <a:rPr lang="th-TH" sz="1600" b="1" spc="-7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อุตสาหกรรมรองรับสังคมผู้สูงวัย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การพัฒนาอาชีพและรายได้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การพัฒนาผลิตภาพแรงงานรองรับสังคมผู้สูงวัย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98584" y="4410243"/>
            <a:ext cx="2160000" cy="2571127"/>
          </a:xfrm>
          <a:prstGeom prst="rect">
            <a:avLst/>
          </a:prstGeom>
          <a:solidFill>
            <a:srgbClr val="99CC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การพัฒนาการท่องเที่ยวเชิงนิเวศน์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การพัฒนาการท่องเที่ยวเชิงศิลปวัฒนธรรม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การพัฒนาการท่องเที่ยวเพื่อสุขภาพ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การพัฒนาการท่องเที่ยวการกีฬา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การพัฒนาหมู่บ้าน</a:t>
            </a:r>
            <a:r>
              <a:rPr lang="en-US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OTOP</a:t>
            </a:r>
            <a:r>
              <a:rPr lang="th-TH" sz="1600" b="1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นวัต</a:t>
            </a:r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วิถี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การพัฒนาการบริการรองรับสังคมผู้สูงวัย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793086" y="4410244"/>
            <a:ext cx="1800000" cy="1845413"/>
          </a:xfrm>
          <a:prstGeom prst="rect">
            <a:avLst/>
          </a:prstGeom>
          <a:solidFill>
            <a:srgbClr val="66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การอนุรักษ์การพัฒนา ดิน น้ำ ป่าไม้สิ่งแวดล้อม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การพัฒนาลุ่มน้ำ</a:t>
            </a:r>
          </a:p>
          <a:p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การบริหารจัดการและส่งเสริมคุณภาพสิ่งแวดล้อม</a:t>
            </a:r>
            <a:b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16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การพัฒนาโครงการตามแนวพระราชดำริ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4280" y="4001969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กลยุทธ์</a:t>
            </a:r>
          </a:p>
        </p:txBody>
      </p:sp>
    </p:spTree>
    <p:extLst>
      <p:ext uri="{BB962C8B-B14F-4D97-AF65-F5344CB8AC3E}">
        <p14:creationId xmlns:p14="http://schemas.microsoft.com/office/powerpoint/2010/main" val="21932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0649" y="275632"/>
            <a:ext cx="7122463" cy="6309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3000">
                <a:srgbClr val="FFEC33"/>
              </a:gs>
              <a:gs pos="42000">
                <a:srgbClr val="FFFF99"/>
              </a:gs>
              <a:gs pos="100000">
                <a:srgbClr val="FFC000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th-TH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เมืองต้นแบบสุขภาวะผู้สูงวัย </a:t>
            </a:r>
            <a:r>
              <a:rPr lang="en-US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Health Aging Smart City</a:t>
            </a:r>
            <a:endParaRPr lang="th-TH" sz="35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4" y="866341"/>
            <a:ext cx="12202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84" y="2036837"/>
            <a:ext cx="1165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578" y="3292829"/>
            <a:ext cx="8210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ตัวชี้วัด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414073" y="1430904"/>
            <a:ext cx="2813153" cy="582837"/>
          </a:xfrm>
          <a:prstGeom prst="round2DiagRect">
            <a:avLst/>
          </a:prstGeom>
          <a:solidFill>
            <a:srgbClr val="9999FF">
              <a:alpha val="7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เมืองใสสะอาด ปลอดภัย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4072" y="2608589"/>
            <a:ext cx="5166610" cy="598744"/>
          </a:xfrm>
          <a:prstGeom prst="rect">
            <a:avLst/>
          </a:prstGeom>
          <a:solidFill>
            <a:srgbClr val="9999FF">
              <a:alpha val="7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การพัฒนารองรับกลไกการ</a:t>
            </a:r>
            <a:r>
              <a:rPr lang="th-TH" sz="2500" b="1" spc="-9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ขับเคลื่อนรองรับสำหรับผู้สูงวัย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94245" y="3784873"/>
            <a:ext cx="3932627" cy="732016"/>
          </a:xfrm>
          <a:prstGeom prst="rect">
            <a:avLst/>
          </a:prstGeom>
          <a:solidFill>
            <a:srgbClr val="9999FF">
              <a:alpha val="75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5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4245" y="4886935"/>
            <a:ext cx="5125370" cy="2488122"/>
          </a:xfrm>
          <a:prstGeom prst="rect">
            <a:avLst/>
          </a:prstGeom>
          <a:solidFill>
            <a:srgbClr val="9999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การพัฒนาผังเมืองและ</a:t>
            </a:r>
            <a:r>
              <a:rPr lang="th-TH" sz="2500" b="1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อารยสถาปัตย์</a:t>
            </a:r>
            <a:endParaRPr lang="th-TH" sz="25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การพัฒนาเมืองอัจฉริยะ</a:t>
            </a:r>
          </a:p>
          <a:p>
            <a:pPr algn="thaiDist"/>
            <a:r>
              <a:rPr lang="th-TH" sz="2500" b="1" spc="-3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การพัฒนาโครงสร้างพื้นฐาน</a:t>
            </a:r>
          </a:p>
          <a:p>
            <a:pPr algn="thaiDist"/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การพัฒนาระบบคมนาคม</a:t>
            </a:r>
          </a:p>
          <a:p>
            <a:pPr algn="thaiDist"/>
            <a:r>
              <a:rPr lang="th-TH" sz="2500" b="1" spc="-2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การรักษาความสงบเรียบร้อย</a:t>
            </a:r>
          </a:p>
          <a:p>
            <a:pPr algn="thaiDist"/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การวิจัยและพัฒนาการรองรับสังคมผู้สูงวัย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84" y="4409881"/>
            <a:ext cx="81785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กลยุทธ์</a:t>
            </a:r>
          </a:p>
        </p:txBody>
      </p:sp>
    </p:spTree>
    <p:extLst>
      <p:ext uri="{BB962C8B-B14F-4D97-AF65-F5344CB8AC3E}">
        <p14:creationId xmlns:p14="http://schemas.microsoft.com/office/powerpoint/2010/main" val="82580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0649" y="65772"/>
            <a:ext cx="7122463" cy="6309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3000">
                <a:srgbClr val="FFEC33"/>
              </a:gs>
              <a:gs pos="42000">
                <a:srgbClr val="FFFF99"/>
              </a:gs>
              <a:gs pos="100000">
                <a:srgbClr val="FFC000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th-TH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เมืองต้นแบบสุขภาวะผู้สูงวัย </a:t>
            </a:r>
            <a:r>
              <a:rPr lang="en-US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Health Aging Smart City</a:t>
            </a:r>
            <a:endParaRPr lang="th-TH" sz="35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578" y="523895"/>
            <a:ext cx="12202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578" y="1582662"/>
            <a:ext cx="1165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578" y="2647643"/>
            <a:ext cx="8210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ตัวชี้วัด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414072" y="995652"/>
            <a:ext cx="2813153" cy="582837"/>
          </a:xfrm>
          <a:prstGeom prst="round2DiagRect">
            <a:avLst/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เมืองสุขภาวะที่ดี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3625" y="2033909"/>
            <a:ext cx="5166610" cy="598744"/>
          </a:xfrm>
          <a:prstGeom prst="rect">
            <a:avLst/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การพัฒนาสุขภาวะที่ดีทุกช่วงวัย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3625" y="3099040"/>
            <a:ext cx="3932627" cy="732016"/>
          </a:xfrm>
          <a:prstGeom prst="rect">
            <a:avLst/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5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4245" y="4239668"/>
            <a:ext cx="5125370" cy="3125137"/>
          </a:xfrm>
          <a:prstGeom prst="rect">
            <a:avLst/>
          </a:prstGeom>
          <a:solidFill>
            <a:srgbClr val="FF99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การพัฒนาสุขภาพและโภชนาการ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การพัฒนาสังคมแห่งการเรียนรู้บนพื้นฐานหลักปรัชญาของเศรษฐกิจพอเพียง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การพัฒนาการกีฬา</a:t>
            </a:r>
          </a:p>
          <a:p>
            <a:r>
              <a:rPr lang="th-TH" sz="2000" b="1" spc="-3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การพัฒนาระบบการดูแลสังคมผู้สูงวัย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+ศูนย์การแพทย์/รพ.สต.</a:t>
            </a:r>
            <a:b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+ศูนย์ดูแลผู้สูงวัย</a:t>
            </a:r>
          </a:p>
          <a:p>
            <a:pPr algn="thaiDist"/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+ศูนย์แพทย์ทางเลือกสมุนไพร</a:t>
            </a:r>
          </a:p>
          <a:p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+เครือข่ายผู้ดูแลผู้สูงอายุ</a:t>
            </a:r>
            <a:b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การเสริมสร้างศักยภาพและลดความเลื่อมล้ำทางสังคม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84" y="3756106"/>
            <a:ext cx="81785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กลยุทธ์</a:t>
            </a:r>
          </a:p>
        </p:txBody>
      </p:sp>
    </p:spTree>
    <p:extLst>
      <p:ext uri="{BB962C8B-B14F-4D97-AF65-F5344CB8AC3E}">
        <p14:creationId xmlns:p14="http://schemas.microsoft.com/office/powerpoint/2010/main" val="330349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0649" y="275632"/>
            <a:ext cx="7122463" cy="6309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3000">
                <a:srgbClr val="FFEC33"/>
              </a:gs>
              <a:gs pos="42000">
                <a:srgbClr val="FFFF99"/>
              </a:gs>
              <a:gs pos="100000">
                <a:srgbClr val="FFC000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th-TH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เมืองต้นแบบสุขภาวะผู้สูงวัย </a:t>
            </a:r>
            <a:r>
              <a:rPr lang="en-US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Health Aging Smart City</a:t>
            </a:r>
            <a:endParaRPr lang="th-TH" sz="35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4" y="866341"/>
            <a:ext cx="12202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84" y="2036837"/>
            <a:ext cx="1165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578" y="3292829"/>
            <a:ext cx="8210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ตัวชี้วัด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414073" y="1430904"/>
            <a:ext cx="3367789" cy="582837"/>
          </a:xfrm>
          <a:prstGeom prst="round2DiagRect">
            <a:avLst/>
          </a:prstGeom>
          <a:solidFill>
            <a:srgbClr val="FF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เมืองอาหารสุขภาพปลอดภัย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4072" y="2608589"/>
            <a:ext cx="5166610" cy="598744"/>
          </a:xfrm>
          <a:prstGeom prst="rect">
            <a:avLst/>
          </a:prstGeom>
          <a:solidFill>
            <a:srgbClr val="FF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การพัฒนาสังคมเกษตรอุตสาหกรรมสีเขียว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94245" y="3784873"/>
            <a:ext cx="3932627" cy="732016"/>
          </a:xfrm>
          <a:prstGeom prst="rect">
            <a:avLst/>
          </a:prstGeom>
          <a:solidFill>
            <a:srgbClr val="FF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5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4245" y="4886935"/>
            <a:ext cx="5125370" cy="2308344"/>
          </a:xfrm>
          <a:prstGeom prst="rect">
            <a:avLst/>
          </a:prstGeom>
          <a:solidFill>
            <a:srgbClr val="FF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การพัฒนาเกษตรอินทรีย์</a:t>
            </a:r>
          </a:p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การพัฒนาระบบเกษตรปลอดภัย</a:t>
            </a:r>
          </a:p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การพัฒนาเกษตร</a:t>
            </a:r>
            <a:r>
              <a:rPr lang="th-TH" sz="2800" b="1" spc="-7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อุตสาหกรรมรองรับสังคมผู้สูงวัย</a:t>
            </a:r>
          </a:p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การพัฒนาอาชีพและรายได้</a:t>
            </a:r>
          </a:p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การพัฒนาผลิตภาพแรงงานรองรับสังคมผู้สูงวัย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84" y="4409881"/>
            <a:ext cx="81785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กลยุทธ์</a:t>
            </a:r>
          </a:p>
        </p:txBody>
      </p:sp>
    </p:spTree>
    <p:extLst>
      <p:ext uri="{BB962C8B-B14F-4D97-AF65-F5344CB8AC3E}">
        <p14:creationId xmlns:p14="http://schemas.microsoft.com/office/powerpoint/2010/main" val="340713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0649" y="275632"/>
            <a:ext cx="7122463" cy="6309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3000">
                <a:srgbClr val="FFEC33"/>
              </a:gs>
              <a:gs pos="42000">
                <a:srgbClr val="FFFF99"/>
              </a:gs>
              <a:gs pos="100000">
                <a:srgbClr val="FFC000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th-TH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เมืองต้นแบบสุขภาวะผู้สูงวัย </a:t>
            </a:r>
            <a:r>
              <a:rPr lang="en-US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Health Aging Smart City</a:t>
            </a:r>
            <a:endParaRPr lang="th-TH" sz="35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4" y="866341"/>
            <a:ext cx="12202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84" y="2006857"/>
            <a:ext cx="1165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578" y="3202889"/>
            <a:ext cx="8210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ตัวชี้วัด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414073" y="1400924"/>
            <a:ext cx="3307829" cy="582837"/>
          </a:xfrm>
          <a:prstGeom prst="round2DiagRect">
            <a:avLst/>
          </a:prstGeom>
          <a:solidFill>
            <a:srgbClr val="99CC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เมืองเป็นมิตรกับสิ่งแวดล้อม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4072" y="2533639"/>
            <a:ext cx="5166610" cy="598744"/>
          </a:xfrm>
          <a:prstGeom prst="rect">
            <a:avLst/>
          </a:prstGeom>
          <a:solidFill>
            <a:srgbClr val="99CC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การพัฒนาการท่องเที่ยวอย่างมีคุณภาพและยั่งยืน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94245" y="3649963"/>
            <a:ext cx="3932627" cy="732016"/>
          </a:xfrm>
          <a:prstGeom prst="rect">
            <a:avLst/>
          </a:prstGeom>
          <a:solidFill>
            <a:srgbClr val="99CC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5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4245" y="4826975"/>
            <a:ext cx="5125370" cy="2488122"/>
          </a:xfrm>
          <a:prstGeom prst="rect">
            <a:avLst/>
          </a:prstGeom>
          <a:solidFill>
            <a:srgbClr val="99CC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การพัฒนาการท่องเที่ยวเชิงนิเวศน์</a:t>
            </a:r>
          </a:p>
          <a:p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การพัฒนาการท่องเที่ยวเชิงศิลปวัฒนธรรม</a:t>
            </a:r>
          </a:p>
          <a:p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การพัฒนาการท่องเที่ยวเพื่อสุขภาพ</a:t>
            </a:r>
          </a:p>
          <a:p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การพัฒนาการท่องเที่ยวการกีฬา</a:t>
            </a:r>
          </a:p>
          <a:p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การพัฒนาหมู่บ้าน</a:t>
            </a:r>
            <a:r>
              <a:rPr lang="en-US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OTOP</a:t>
            </a:r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2500" b="1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นวัต</a:t>
            </a:r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วิถี</a:t>
            </a:r>
          </a:p>
          <a:p>
            <a:r>
              <a:rPr lang="th-TH" sz="25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การพัฒนาการบริการรองรับสังคมผู้สูงวัย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84" y="4364911"/>
            <a:ext cx="81785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กลยุทธ์</a:t>
            </a:r>
          </a:p>
        </p:txBody>
      </p:sp>
    </p:spTree>
    <p:extLst>
      <p:ext uri="{BB962C8B-B14F-4D97-AF65-F5344CB8AC3E}">
        <p14:creationId xmlns:p14="http://schemas.microsoft.com/office/powerpoint/2010/main" val="70886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0649" y="275632"/>
            <a:ext cx="7122463" cy="63094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3000">
                <a:srgbClr val="FFEC33"/>
              </a:gs>
              <a:gs pos="42000">
                <a:srgbClr val="FFFF99"/>
              </a:gs>
              <a:gs pos="100000">
                <a:srgbClr val="FFC000"/>
              </a:gs>
            </a:gsLst>
            <a:lin ang="5400000" scaled="1"/>
          </a:gradFill>
        </p:spPr>
        <p:txBody>
          <a:bodyPr wrap="none" rtlCol="0">
            <a:spAutoFit/>
          </a:bodyPr>
          <a:lstStyle/>
          <a:p>
            <a:r>
              <a:rPr lang="th-TH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เมืองต้นแบบสุขภาวะผู้สูงวัย </a:t>
            </a:r>
            <a:r>
              <a:rPr lang="en-US" sz="3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Health Aging Smart City</a:t>
            </a:r>
            <a:endParaRPr lang="th-TH" sz="35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4" y="866341"/>
            <a:ext cx="12202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เป้าประสงค์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84" y="2036837"/>
            <a:ext cx="1165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ยุทธศาสตร์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578" y="3292829"/>
            <a:ext cx="8210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ตัวชี้วัด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414073" y="1430904"/>
            <a:ext cx="2813153" cy="582837"/>
          </a:xfrm>
          <a:prstGeom prst="round2DiagRect">
            <a:avLst/>
          </a:prstGeom>
          <a:solidFill>
            <a:srgbClr val="66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เมืองนิเวศน์สีเขียว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4072" y="2608589"/>
            <a:ext cx="5496394" cy="598744"/>
          </a:xfrm>
          <a:prstGeom prst="rect">
            <a:avLst/>
          </a:prstGeom>
          <a:solidFill>
            <a:srgbClr val="66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การอนุรักษ์พัฒนาทรัพยากรธรรมชาติและสิ่งแวดล้อม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94245" y="3784873"/>
            <a:ext cx="3932627" cy="732016"/>
          </a:xfrm>
          <a:prstGeom prst="rect">
            <a:avLst/>
          </a:prstGeom>
          <a:solidFill>
            <a:srgbClr val="66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2500" b="1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4245" y="4886935"/>
            <a:ext cx="5125370" cy="1918599"/>
          </a:xfrm>
          <a:prstGeom prst="rect">
            <a:avLst/>
          </a:prstGeom>
          <a:solidFill>
            <a:srgbClr val="66FF9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การอนุรักษ์การพัฒนา ดิน น้ำ ป่าไม้สิ่งแวดล้อม</a:t>
            </a:r>
          </a:p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การพัฒนาลุ่มน้ำ</a:t>
            </a:r>
          </a:p>
          <a:p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การบริหารจัดการและส่งเสริมคุณภาพสิ่งแวดล้อม</a:t>
            </a:r>
            <a:b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8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การพัฒนาโครงการตามแนวพระราชดำริ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5784" y="4409881"/>
            <a:ext cx="81785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5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กลยุทธ์</a:t>
            </a:r>
          </a:p>
        </p:txBody>
      </p:sp>
    </p:spTree>
    <p:extLst>
      <p:ext uri="{BB962C8B-B14F-4D97-AF65-F5344CB8AC3E}">
        <p14:creationId xmlns:p14="http://schemas.microsoft.com/office/powerpoint/2010/main" val="403388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585</Words>
  <Application>Microsoft Office PowerPoint</Application>
  <PresentationFormat>Custom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TH Sarabun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Moveup Coporation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Ozome Moveup</dc:creator>
  <cp:lastModifiedBy>a j</cp:lastModifiedBy>
  <cp:revision>23</cp:revision>
  <cp:lastPrinted>2018-12-27T05:41:30Z</cp:lastPrinted>
  <dcterms:created xsi:type="dcterms:W3CDTF">2018-12-27T02:15:27Z</dcterms:created>
  <dcterms:modified xsi:type="dcterms:W3CDTF">2019-01-15T06:12:58Z</dcterms:modified>
</cp:coreProperties>
</file>