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41" r:id="rId1"/>
    <p:sldMasterId id="2147483865" r:id="rId2"/>
    <p:sldMasterId id="2147483877" r:id="rId3"/>
    <p:sldMasterId id="2147483895" r:id="rId4"/>
    <p:sldMasterId id="2147483907" r:id="rId5"/>
    <p:sldMasterId id="2147483919" r:id="rId6"/>
  </p:sldMasterIdLst>
  <p:notesMasterIdLst>
    <p:notesMasterId r:id="rId75"/>
  </p:notesMasterIdLst>
  <p:sldIdLst>
    <p:sldId id="318" r:id="rId7"/>
    <p:sldId id="506" r:id="rId8"/>
    <p:sldId id="503" r:id="rId9"/>
    <p:sldId id="540" r:id="rId10"/>
    <p:sldId id="542" r:id="rId11"/>
    <p:sldId id="544" r:id="rId12"/>
    <p:sldId id="543" r:id="rId13"/>
    <p:sldId id="557" r:id="rId14"/>
    <p:sldId id="548" r:id="rId15"/>
    <p:sldId id="541" r:id="rId16"/>
    <p:sldId id="504" r:id="rId17"/>
    <p:sldId id="505" r:id="rId18"/>
    <p:sldId id="545" r:id="rId19"/>
    <p:sldId id="550" r:id="rId20"/>
    <p:sldId id="551" r:id="rId21"/>
    <p:sldId id="546" r:id="rId22"/>
    <p:sldId id="549" r:id="rId23"/>
    <p:sldId id="553" r:id="rId24"/>
    <p:sldId id="552" r:id="rId25"/>
    <p:sldId id="534" r:id="rId26"/>
    <p:sldId id="535" r:id="rId27"/>
    <p:sldId id="536" r:id="rId28"/>
    <p:sldId id="537" r:id="rId29"/>
    <p:sldId id="538" r:id="rId30"/>
    <p:sldId id="539" r:id="rId31"/>
    <p:sldId id="565" r:id="rId32"/>
    <p:sldId id="566" r:id="rId33"/>
    <p:sldId id="554" r:id="rId34"/>
    <p:sldId id="517" r:id="rId35"/>
    <p:sldId id="518" r:id="rId36"/>
    <p:sldId id="563" r:id="rId37"/>
    <p:sldId id="499" r:id="rId38"/>
    <p:sldId id="405" r:id="rId39"/>
    <p:sldId id="496" r:id="rId40"/>
    <p:sldId id="430" r:id="rId41"/>
    <p:sldId id="507" r:id="rId42"/>
    <p:sldId id="476" r:id="rId43"/>
    <p:sldId id="523" r:id="rId44"/>
    <p:sldId id="524" r:id="rId45"/>
    <p:sldId id="509" r:id="rId46"/>
    <p:sldId id="510" r:id="rId47"/>
    <p:sldId id="511" r:id="rId48"/>
    <p:sldId id="519" r:id="rId49"/>
    <p:sldId id="520" r:id="rId50"/>
    <p:sldId id="521" r:id="rId51"/>
    <p:sldId id="513" r:id="rId52"/>
    <p:sldId id="514" r:id="rId53"/>
    <p:sldId id="515" r:id="rId54"/>
    <p:sldId id="516" r:id="rId55"/>
    <p:sldId id="522" r:id="rId56"/>
    <p:sldId id="527" r:id="rId57"/>
    <p:sldId id="528" r:id="rId58"/>
    <p:sldId id="529" r:id="rId59"/>
    <p:sldId id="530" r:id="rId60"/>
    <p:sldId id="531" r:id="rId61"/>
    <p:sldId id="532" r:id="rId62"/>
    <p:sldId id="561" r:id="rId63"/>
    <p:sldId id="562" r:id="rId64"/>
    <p:sldId id="567" r:id="rId65"/>
    <p:sldId id="568" r:id="rId66"/>
    <p:sldId id="569" r:id="rId67"/>
    <p:sldId id="570" r:id="rId68"/>
    <p:sldId id="526" r:id="rId69"/>
    <p:sldId id="564" r:id="rId70"/>
    <p:sldId id="525" r:id="rId71"/>
    <p:sldId id="501" r:id="rId72"/>
    <p:sldId id="484" r:id="rId73"/>
    <p:sldId id="502" r:id="rId74"/>
  </p:sldIdLst>
  <p:sldSz cx="9144000" cy="5143500" type="screen16x9"/>
  <p:notesSz cx="6807200" cy="9939338"/>
  <p:embeddedFontLst>
    <p:embeddedFont>
      <p:font typeface="Arial Unicode MS" panose="020B0604020202020204" charset="-128"/>
      <p:regular r:id="rId76"/>
    </p:embeddedFont>
    <p:embeddedFont>
      <p:font typeface="Angsana New" panose="02020603050405020304" pitchFamily="18" charset="-34"/>
      <p:regular r:id="rId77"/>
      <p:bold r:id="rId78"/>
      <p:italic r:id="rId79"/>
      <p:boldItalic r:id="rId80"/>
    </p:embeddedFont>
    <p:embeddedFont>
      <p:font typeface="AngsanaUPC" panose="02020603050405020304" pitchFamily="18" charset="-34"/>
      <p:regular r:id="rId81"/>
      <p:bold r:id="rId82"/>
      <p:italic r:id="rId83"/>
      <p:boldItalic r:id="rId84"/>
    </p:embeddedFont>
    <p:embeddedFont>
      <p:font typeface="Browallia New" panose="020B0604020202020204" pitchFamily="34" charset="-34"/>
      <p:regular r:id="rId85"/>
      <p:bold r:id="rId86"/>
      <p:italic r:id="rId87"/>
      <p:boldItalic r:id="rId88"/>
    </p:embeddedFont>
    <p:embeddedFont>
      <p:font typeface="BrowalliaUPC" panose="020B0604020202020204" pitchFamily="34" charset="-34"/>
      <p:regular r:id="rId89"/>
      <p:bold r:id="rId90"/>
      <p:italic r:id="rId91"/>
      <p:boldItalic r:id="rId92"/>
    </p:embeddedFont>
    <p:embeddedFont>
      <p:font typeface="Calibri" panose="020F0502020204030204" pitchFamily="34" charset="0"/>
      <p:regular r:id="rId93"/>
      <p:bold r:id="rId94"/>
      <p:italic r:id="rId95"/>
      <p:boldItalic r:id="rId96"/>
    </p:embeddedFont>
    <p:embeddedFont>
      <p:font typeface="Calibri Light" panose="020F0302020204030204" pitchFamily="34" charset="0"/>
      <p:regular r:id="rId97"/>
      <p:italic r:id="rId98"/>
    </p:embeddedFont>
    <p:embeddedFont>
      <p:font typeface="Century Gothic" panose="020B0502020202020204" pitchFamily="34" charset="0"/>
      <p:regular r:id="rId99"/>
      <p:bold r:id="rId100"/>
      <p:italic r:id="rId101"/>
      <p:boldItalic r:id="rId102"/>
    </p:embeddedFont>
    <p:embeddedFont>
      <p:font typeface="LilyUPC" panose="020B0604020202020204" pitchFamily="34" charset="-34"/>
      <p:regular r:id="rId103"/>
      <p:bold r:id="rId104"/>
      <p:italic r:id="rId105"/>
      <p:boldItalic r:id="rId106"/>
    </p:embeddedFont>
    <p:embeddedFont>
      <p:font typeface="Tahoma" panose="020B0604030504040204" pitchFamily="34" charset="0"/>
      <p:regular r:id="rId107"/>
      <p:bold r:id="rId108"/>
    </p:embeddedFont>
    <p:embeddedFont>
      <p:font typeface="TH Sarabun New" panose="020B0500040200020003" pitchFamily="34" charset="-34"/>
      <p:regular r:id="rId109"/>
      <p:bold r:id="rId110"/>
      <p:italic r:id="rId111"/>
      <p:boldItalic r:id="rId112"/>
    </p:embeddedFont>
    <p:embeddedFont>
      <p:font typeface="TH SarabunPSK" panose="020B0500040200020003" pitchFamily="34" charset="-34"/>
      <p:regular r:id="rId113"/>
      <p:bold r:id="rId114"/>
      <p:italic r:id="rId115"/>
      <p:boldItalic r:id="rId116"/>
    </p:embeddedFont>
    <p:embeddedFont>
      <p:font typeface="Trebuchet MS" panose="020B0603020202020204" pitchFamily="34" charset="0"/>
      <p:regular r:id="rId117"/>
      <p:bold r:id="rId118"/>
      <p:italic r:id="rId119"/>
      <p:boldItalic r:id="rId120"/>
    </p:embeddedFont>
    <p:embeddedFont>
      <p:font typeface="Wingdings 3" panose="05040102010807070707" pitchFamily="18" charset="2"/>
      <p:regular r:id="rId12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9">
          <p15:clr>
            <a:srgbClr val="A4A3A4"/>
          </p15:clr>
        </p15:guide>
        <p15:guide id="2" orient="horz" pos="1317">
          <p15:clr>
            <a:srgbClr val="A4A3A4"/>
          </p15:clr>
        </p15:guide>
        <p15:guide id="3" orient="horz" pos="3961">
          <p15:clr>
            <a:srgbClr val="A4A3A4"/>
          </p15:clr>
        </p15:guide>
        <p15:guide id="4" pos="5465">
          <p15:clr>
            <a:srgbClr val="A4A3A4"/>
          </p15:clr>
        </p15:guide>
        <p15:guide id="5" pos="295">
          <p15:clr>
            <a:srgbClr val="A4A3A4"/>
          </p15:clr>
        </p15:guide>
        <p15:guide id="6" orient="horz" pos="1934">
          <p15:clr>
            <a:srgbClr val="A4A3A4"/>
          </p15:clr>
        </p15:guide>
        <p15:guide id="7" orient="horz" pos="988">
          <p15:clr>
            <a:srgbClr val="A4A3A4"/>
          </p15:clr>
        </p15:guide>
        <p15:guide id="8" orient="horz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  <a:srgbClr val="FF99FF"/>
    <a:srgbClr val="FFCCFF"/>
    <a:srgbClr val="FF6600"/>
    <a:srgbClr val="FF9900"/>
    <a:srgbClr val="CCFFCC"/>
    <a:srgbClr val="0033CC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8" autoAdjust="0"/>
    <p:restoredTop sz="94548" autoAdjust="0"/>
  </p:normalViewPr>
  <p:slideViewPr>
    <p:cSldViewPr snapToGrid="0">
      <p:cViewPr varScale="1">
        <p:scale>
          <a:sx n="90" d="100"/>
          <a:sy n="90" d="100"/>
        </p:scale>
        <p:origin x="852" y="84"/>
      </p:cViewPr>
      <p:guideLst>
        <p:guide orient="horz" pos="2579"/>
        <p:guide orient="horz" pos="1317"/>
        <p:guide orient="horz" pos="3961"/>
        <p:guide pos="5465"/>
        <p:guide pos="295"/>
        <p:guide orient="horz" pos="1934"/>
        <p:guide orient="horz" pos="988"/>
        <p:guide orient="horz"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font" Target="fonts/font42.fntdata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112" Type="http://schemas.openxmlformats.org/officeDocument/2006/relationships/font" Target="fonts/font37.fntdata"/><Relationship Id="rId16" Type="http://schemas.openxmlformats.org/officeDocument/2006/relationships/slide" Target="slides/slide10.xml"/><Relationship Id="rId107" Type="http://schemas.openxmlformats.org/officeDocument/2006/relationships/font" Target="fonts/font32.fntdata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font" Target="fonts/font4.fntdata"/><Relationship Id="rId102" Type="http://schemas.openxmlformats.org/officeDocument/2006/relationships/font" Target="fonts/font27.fntdata"/><Relationship Id="rId12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font" Target="fonts/font15.fntdata"/><Relationship Id="rId95" Type="http://schemas.openxmlformats.org/officeDocument/2006/relationships/font" Target="fonts/font20.fntdata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font" Target="fonts/font38.fntdata"/><Relationship Id="rId118" Type="http://schemas.openxmlformats.org/officeDocument/2006/relationships/font" Target="fonts/font43.fntdata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font" Target="fonts/font28.fntdata"/><Relationship Id="rId108" Type="http://schemas.openxmlformats.org/officeDocument/2006/relationships/font" Target="fonts/font33.fntdata"/><Relationship Id="rId124" Type="http://schemas.openxmlformats.org/officeDocument/2006/relationships/theme" Target="theme/theme1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notesMaster" Target="notesMasters/notesMaster1.xml"/><Relationship Id="rId91" Type="http://schemas.openxmlformats.org/officeDocument/2006/relationships/font" Target="fonts/font16.fntdata"/><Relationship Id="rId96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font" Target="fonts/font39.fntdata"/><Relationship Id="rId119" Type="http://schemas.openxmlformats.org/officeDocument/2006/relationships/font" Target="fonts/font44.fntdata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font" Target="fonts/font34.fntdata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font" Target="fonts/font1.fntdata"/><Relationship Id="rId97" Type="http://schemas.openxmlformats.org/officeDocument/2006/relationships/font" Target="fonts/font22.fntdata"/><Relationship Id="rId104" Type="http://schemas.openxmlformats.org/officeDocument/2006/relationships/font" Target="fonts/font29.fntdata"/><Relationship Id="rId120" Type="http://schemas.openxmlformats.org/officeDocument/2006/relationships/font" Target="fonts/font45.fntdata"/><Relationship Id="rId125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font" Target="fonts/font12.fntdata"/><Relationship Id="rId110" Type="http://schemas.openxmlformats.org/officeDocument/2006/relationships/font" Target="fonts/font35.fntdata"/><Relationship Id="rId115" Type="http://schemas.openxmlformats.org/officeDocument/2006/relationships/font" Target="fonts/font40.fntdata"/><Relationship Id="rId61" Type="http://schemas.openxmlformats.org/officeDocument/2006/relationships/slide" Target="slides/slide55.xml"/><Relationship Id="rId82" Type="http://schemas.openxmlformats.org/officeDocument/2006/relationships/font" Target="fonts/font7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font" Target="fonts/font2.fntdata"/><Relationship Id="rId100" Type="http://schemas.openxmlformats.org/officeDocument/2006/relationships/font" Target="fonts/font25.fntdata"/><Relationship Id="rId105" Type="http://schemas.openxmlformats.org/officeDocument/2006/relationships/font" Target="fonts/font30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font" Target="fonts/font18.fntdata"/><Relationship Id="rId98" Type="http://schemas.openxmlformats.org/officeDocument/2006/relationships/font" Target="fonts/font23.fntdata"/><Relationship Id="rId121" Type="http://schemas.openxmlformats.org/officeDocument/2006/relationships/font" Target="fonts/font46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font" Target="fonts/font41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111" Type="http://schemas.openxmlformats.org/officeDocument/2006/relationships/font" Target="fonts/font36.fntdata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font" Target="fonts/font31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font" Target="fonts/font3.fntdata"/><Relationship Id="rId94" Type="http://schemas.openxmlformats.org/officeDocument/2006/relationships/font" Target="fonts/font19.fntdata"/><Relationship Id="rId99" Type="http://schemas.openxmlformats.org/officeDocument/2006/relationships/font" Target="fonts/font24.fntdata"/><Relationship Id="rId101" Type="http://schemas.openxmlformats.org/officeDocument/2006/relationships/font" Target="fonts/font26.fntdata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A%20KM%20lovecare\&#3588;&#3635;&#3609;&#3623;&#3609;&#3612;&#3621;&#3585;&#3634;&#3619;&#3651;&#3627;&#3657;&#3610;&#3619;&#3636;&#3585;&#3634;&#3619;&#3651;&#3609;&#3627;&#3657;&#3629;&#3591;&#3649;&#3594;&#3607;&#3619;&#3641;&#3617;%2056+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endParaRPr lang="en-US" sz="1400" dirty="0"/>
          </a:p>
        </c:rich>
      </c:tx>
      <c:layout>
        <c:manualLayout>
          <c:xMode val="edge"/>
          <c:yMode val="edge"/>
          <c:x val="9.0508008721622138E-2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Unique IP</c:v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pPr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'เข้าถึงเลิฟแคร์ในภาพรวม 10 ปี'!$A$10:$A$14</c:f>
              <c:numCache>
                <c:formatCode>General</c:formatCode>
                <c:ptCount val="5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</c:numCache>
            </c:numRef>
          </c:cat>
          <c:val>
            <c:numRef>
              <c:f>'เข้าถึงเลิฟแคร์ในภาพรวม 10 ปี'!$E$10:$E$14</c:f>
              <c:numCache>
                <c:formatCode>_(* #,##0_);_(* \(#,##0\);_(* "-"??_);_(@_)</c:formatCode>
                <c:ptCount val="5"/>
                <c:pt idx="0">
                  <c:v>2022.75</c:v>
                </c:pt>
                <c:pt idx="1">
                  <c:v>4098</c:v>
                </c:pt>
                <c:pt idx="2">
                  <c:v>8238.75</c:v>
                </c:pt>
                <c:pt idx="3">
                  <c:v>24174.583333333332</c:v>
                </c:pt>
                <c:pt idx="4">
                  <c:v>50423.333333333336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05-4120-A717-BDF35A2E2663}"/>
            </c:ext>
          </c:extLst>
        </c:ser>
        <c:ser>
          <c:idx val="1"/>
          <c:order val="1"/>
          <c:tx>
            <c:v>Page View</c:v>
          </c:tx>
          <c:dLbls>
            <c:dLbl>
              <c:idx val="0"/>
              <c:layout>
                <c:manualLayout>
                  <c:x val="-3.2239493379389757E-2"/>
                  <c:y val="-7.627118644067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05-4120-A717-BDF35A2E2663}"/>
                </c:ext>
              </c:extLst>
            </c:dLbl>
            <c:dLbl>
              <c:idx val="1"/>
              <c:layout>
                <c:manualLayout>
                  <c:x val="-3.9147956246401883E-2"/>
                  <c:y val="-6.7796610169491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05-4120-A717-BDF35A2E2663}"/>
                </c:ext>
              </c:extLst>
            </c:dLbl>
            <c:dLbl>
              <c:idx val="2"/>
              <c:layout>
                <c:manualLayout>
                  <c:x val="-4.6056419113414029E-2"/>
                  <c:y val="-8.0508474576271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05-4120-A717-BDF35A2E2663}"/>
                </c:ext>
              </c:extLst>
            </c:dLbl>
            <c:dLbl>
              <c:idx val="3"/>
              <c:layout>
                <c:manualLayout>
                  <c:x val="-8.7507196315486591E-2"/>
                  <c:y val="-7.203389830508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05-4120-A717-BDF35A2E2663}"/>
                </c:ext>
              </c:extLst>
            </c:dLbl>
            <c:dLbl>
              <c:idx val="4"/>
              <c:layout>
                <c:manualLayout>
                  <c:x val="-0.10823258491652285"/>
                  <c:y val="-4.2372881355932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05-4120-A717-BDF35A2E2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'เข้าถึงเลิฟแคร์ในภาพรวม 10 ปี'!$F$10:$F$14</c:f>
              <c:numCache>
                <c:formatCode>_(* #,##0_);_(* \(#,##0\);_(* "-"??_);_(@_)</c:formatCode>
                <c:ptCount val="5"/>
                <c:pt idx="0">
                  <c:v>7300.1666666666697</c:v>
                </c:pt>
                <c:pt idx="1">
                  <c:v>14565.25</c:v>
                </c:pt>
                <c:pt idx="2">
                  <c:v>30527.916666666664</c:v>
                </c:pt>
                <c:pt idx="3">
                  <c:v>60544</c:v>
                </c:pt>
                <c:pt idx="4">
                  <c:v>118414.33333333333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F05-4120-A717-BDF35A2E2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92064"/>
        <c:axId val="91993600"/>
      </c:lineChart>
      <c:catAx>
        <c:axId val="9199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5"/>
                </a:solidFill>
              </a:defRPr>
            </a:pPr>
            <a:endParaRPr lang="th-TH"/>
          </a:p>
        </c:txPr>
        <c:crossAx val="91993600"/>
        <c:crosses val="autoZero"/>
        <c:auto val="1"/>
        <c:lblAlgn val="ctr"/>
        <c:lblOffset val="100"/>
        <c:noMultiLvlLbl val="0"/>
      </c:catAx>
      <c:valAx>
        <c:axId val="9199360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5"/>
                </a:solidFill>
              </a:defRPr>
            </a:pPr>
            <a:endParaRPr lang="th-TH"/>
          </a:p>
        </c:txPr>
        <c:crossAx val="919920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6" tIns="47843" rIns="95686" bIns="47843" numCol="1" anchor="t" anchorCtr="0" compatLnSpc="1">
            <a:prstTxWarp prst="textNoShape">
              <a:avLst/>
            </a:prstTxWarp>
          </a:bodyPr>
          <a:lstStyle>
            <a:lvl1pPr>
              <a:defRPr sz="1300" i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6" tIns="47843" rIns="95686" bIns="47843" numCol="1" anchor="t" anchorCtr="0" compatLnSpc="1">
            <a:prstTxWarp prst="textNoShape">
              <a:avLst/>
            </a:prstTxWarp>
          </a:bodyPr>
          <a:lstStyle>
            <a:lvl1pPr algn="r">
              <a:defRPr sz="1300" i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2940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6" tIns="47843" rIns="95686" bIns="478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6" tIns="47843" rIns="95686" bIns="47843" numCol="1" anchor="b" anchorCtr="0" compatLnSpc="1">
            <a:prstTxWarp prst="textNoShape">
              <a:avLst/>
            </a:prstTxWarp>
          </a:bodyPr>
          <a:lstStyle>
            <a:lvl1pPr>
              <a:defRPr sz="1300" i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6" tIns="47843" rIns="95686" bIns="47843" numCol="1" anchor="b" anchorCtr="0" compatLnSpc="1">
            <a:prstTxWarp prst="textNoShape">
              <a:avLst/>
            </a:prstTxWarp>
          </a:bodyPr>
          <a:lstStyle>
            <a:lvl1pPr algn="r">
              <a:defRPr sz="1300" i="0"/>
            </a:lvl1pPr>
          </a:lstStyle>
          <a:p>
            <a:pPr>
              <a:defRPr/>
            </a:pPr>
            <a:fld id="{98396335-9B57-4052-B3AA-C0CEF94D0E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1559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9400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ส่งต่อการยุติการตั้งครรภ์ที่ปลอดภัย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96335-9B57-4052-B3AA-C0CEF94D0E46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809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D3E53-379E-484A-8CBE-987FB9795AC0}" type="slidenum">
              <a:rPr lang="th-TH" smtClean="0">
                <a:solidFill>
                  <a:prstClr val="black"/>
                </a:solidFill>
              </a:rPr>
              <a:pPr/>
              <a:t>51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6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3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7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4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/>
              <a:pPr/>
              <a:t>13/06/62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/>
              <a:pPr/>
              <a:t>13/06/62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502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/>
              <a:pPr/>
              <a:t>13/06/62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0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/>
              <a:pPr/>
              <a:t>13/06/62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232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/>
              <a:pPr/>
              <a:t>13/06/62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9178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/>
              <a:pPr/>
              <a:t>13/06/62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4341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/>
              <a:pPr/>
              <a:t>13/06/62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5781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40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27C8A8CA-00D3-4EB7-B6E3-FC6600F704FC}" type="datetimeFigureOut">
              <a:rPr lang="th-TH" smtClean="0"/>
              <a:pPr/>
              <a:t>13/06/62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0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235FCB-7A8C-4407-9D56-CAF2CFDF45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679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35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952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/>
              <a:pPr/>
              <a:t>13/06/62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4021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/>
              <a:pPr/>
              <a:t>13/06/62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4548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/>
              <a:pPr/>
              <a:t>13/06/62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904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11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62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52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56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99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62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6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69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05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84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63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i="0" dirty="0">
                <a:ln w="3175" cmpd="sng">
                  <a:noFill/>
                </a:ln>
                <a:solidFill>
                  <a:srgbClr val="353535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i="0" dirty="0">
                <a:ln w="3175" cmpd="sng">
                  <a:noFill/>
                </a:ln>
                <a:solidFill>
                  <a:srgbClr val="353535"/>
                </a:solidFill>
                <a:latin typeface="Arial"/>
                <a:ea typeface="+mn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51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96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i="0" dirty="0">
                <a:ln w="3175" cmpd="sng">
                  <a:noFill/>
                </a:ln>
                <a:solidFill>
                  <a:srgbClr val="353535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i="0" dirty="0">
                <a:ln w="3175" cmpd="sng">
                  <a:noFill/>
                </a:ln>
                <a:solidFill>
                  <a:srgbClr val="353535"/>
                </a:solidFill>
                <a:latin typeface="Arial"/>
                <a:ea typeface="+mn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112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3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69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0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2E2C-B1FB-408D-8403-D897F7716A4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70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12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8ACFD-3856-4112-BACB-3106475DAE3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53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1D6D4-424D-4BD3-AAB3-9FE8EF45B95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604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103A0-8A90-475B-86BD-753E0A07C30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2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0C975-2422-440C-87E1-E435B51AD7C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03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3DF0D-A82D-42E3-8692-16CB8DDC9AA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53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51064-3D5D-4AB9-8AC4-5549ACA153C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113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E28E0-A41F-46FE-81E1-3986BC31259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8407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F2D7-83D2-4918-B341-469F695C440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19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01450-4655-4BE9-946F-1D137CBF60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906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BF922-D1AB-45CC-8C0B-2A929E9A06B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24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60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77792-613C-4EDB-B082-5B8E09D9349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595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3A8D-9585-4243-A06C-5DC6860A6C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9B8-C991-4361-8E75-5ABE70B6B44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85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3A8D-9585-4243-A06C-5DC6860A6C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9B8-C991-4361-8E75-5ABE70B6B44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273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3A8D-9585-4243-A06C-5DC6860A6C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9B8-C991-4361-8E75-5ABE70B6B44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9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3A8D-9585-4243-A06C-5DC6860A6C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9B8-C991-4361-8E75-5ABE70B6B44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8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3A8D-9585-4243-A06C-5DC6860A6C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9B8-C991-4361-8E75-5ABE70B6B44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92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3A8D-9585-4243-A06C-5DC6860A6C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9B8-C991-4361-8E75-5ABE70B6B44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24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3A8D-9585-4243-A06C-5DC6860A6C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9B8-C991-4361-8E75-5ABE70B6B44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44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3A8D-9585-4243-A06C-5DC6860A6C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9B8-C991-4361-8E75-5ABE70B6B44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972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3A8D-9585-4243-A06C-5DC6860A6C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9B8-C991-4361-8E75-5ABE70B6B44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5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39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3A8D-9585-4243-A06C-5DC6860A6C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9B8-C991-4361-8E75-5ABE70B6B44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99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3A8D-9585-4243-A06C-5DC6860A6C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9B8-C991-4361-8E75-5ABE70B6B44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656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49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6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259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07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124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3"/>
            <a:ext cx="3138026" cy="291058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8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0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0" y="2052935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052935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072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57200"/>
            <a:ext cx="6447501" cy="9906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674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985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1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102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2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52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975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5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2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i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i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</a:rPr>
              <a:t>”</a:t>
            </a:r>
            <a:endParaRPr lang="en-US" sz="2100" i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27868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828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2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i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i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4618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451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49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6" y="457201"/>
            <a:ext cx="978557" cy="3938588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457200"/>
            <a:ext cx="5295113" cy="393858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E4E3-1888-4173-8EE4-0649FCDB25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8CC-CACE-4454-88F8-61DB56918B94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8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5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8CA-00D3-4EB7-B6E3-FC6600F704F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FCB-7A8C-4407-9D56-CAF2CFDF45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8A8CA-00D3-4EB7-B6E3-FC6600F704F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5FCB-7A8C-4407-9D56-CAF2CFDF45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C8A8CA-00D3-4EB7-B6E3-FC6600F704F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235FCB-7A8C-4407-9D56-CAF2CFDF45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37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118"/>
            <a:ext cx="1767506" cy="5139822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6/13/2019</a:t>
            </a:fld>
            <a:endParaRPr lang="en-US" i="0" dirty="0">
              <a:solidFill>
                <a:prstClr val="black">
                  <a:tint val="75000"/>
                </a:prstClr>
              </a:solidFill>
              <a:latin typeface="Century Gothic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i="0" dirty="0">
              <a:solidFill>
                <a:prstClr val="black">
                  <a:tint val="75000"/>
                </a:prstClr>
              </a:solidFill>
              <a:latin typeface="Century Gothic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i="0" smtClean="0">
                <a:latin typeface="Century Gothic"/>
                <a:ea typeface="+mn-ea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 dirty="0"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918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100" i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100" i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 i="0"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 i="0"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FDCB97-BE75-4CE5-B41C-2F3358187DC5}" type="slidenum">
              <a:rPr lang="es-ES" i="0" smtClean="0">
                <a:latin typeface="Arial"/>
                <a:ea typeface="+mn-ea"/>
              </a:rPr>
              <a:pPr>
                <a:defRPr/>
              </a:pPr>
              <a:t>‹#›</a:t>
            </a:fld>
            <a:endParaRPr lang="es-ES" i="0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938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4E3A8D-9585-4243-A06C-5DC6860A6C4E}" type="datetimeFigureOut">
              <a:rPr lang="th-TH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13/06/62</a:t>
            </a:fld>
            <a:endParaRPr lang="th-TH" i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 i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7C9B8-C991-4361-8E75-5ABE70B6B44D}" type="slidenum">
              <a:rPr lang="th-TH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 i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767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49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2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620443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6DE4E3-1888-4173-8EE4-0649FCDB25B6}" type="datetimeFigureOut">
              <a:rPr lang="th-TH" i="0" smtClean="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13/06/62</a:t>
            </a:fld>
            <a:endParaRPr lang="th-TH" i="0">
              <a:solidFill>
                <a:prstClr val="black">
                  <a:tint val="75000"/>
                </a:prstClr>
              </a:solidFill>
              <a:latin typeface="Trebuchet MS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3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 i="0">
              <a:solidFill>
                <a:prstClr val="black">
                  <a:tint val="75000"/>
                </a:prstClr>
              </a:solidFill>
              <a:latin typeface="Trebuchet MS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7078CC-CACE-4454-88F8-61DB56918B94}" type="slidenum">
              <a:rPr lang="th-TH" i="0" smtClean="0">
                <a:solidFill>
                  <a:srgbClr val="90C226"/>
                </a:solidFill>
                <a:latin typeface="Trebuchet MS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 i="0">
              <a:solidFill>
                <a:srgbClr val="90C226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17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microsoft.com/office/2007/relationships/hdphoto" Target="../media/hdphoto2.wdp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hotline1663.ac107.com/r-list.asp?RepCount=1&amp;SDate_Day=01&amp;SDate_Month=10&amp;SDate_Year=2560&amp;EDate_Day=31&amp;EDate_Month=03&amp;EDate_Year=2561" TargetMode="External"/><Relationship Id="rId3" Type="http://schemas.openxmlformats.org/officeDocument/2006/relationships/hyperlink" Target="http://hotline1663.ac107.com/r-list.asp?RepCount=1&amp;SDate_Day=01&amp;SDate_Month=10&amp;SDate_Year=2560&amp;EDate_Day=31&amp;EDate_Month=03&amp;EDate_Year=2561&amp;UP_Decision=1" TargetMode="External"/><Relationship Id="rId7" Type="http://schemas.openxmlformats.org/officeDocument/2006/relationships/hyperlink" Target="http://hotline1663.ac107.com/r-list.asp?ServTopicGroup=2,3&amp;RepCount=1&amp;SDate_Day=01&amp;SDate_Month=10&amp;SDate_Year=2560&amp;EDate_Day=31&amp;EDate_Month=03&amp;EDate_Year=2561" TargetMode="External"/><Relationship Id="rId2" Type="http://schemas.openxmlformats.org/officeDocument/2006/relationships/hyperlink" Target="http://hotline1663.ac107.com/r-list.asp?RepCount=1&amp;SDate_Day=01&amp;SDate_Month=10&amp;SDate_Year=2560&amp;EDate_Day=31&amp;EDate_Month=03&amp;EDate_Year=2561&amp;UP_Decision=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otline1663.ac107.com/r-list.asp?ServTopicGroup=2,3&amp;RepCount=1&amp;SDate_Day=01&amp;SDate_Month=10&amp;SDate_Year=2560&amp;EDate_Day=31&amp;EDate_Month=03&amp;EDate_Year=2561&amp;PStatus=1" TargetMode="External"/><Relationship Id="rId5" Type="http://schemas.openxmlformats.org/officeDocument/2006/relationships/hyperlink" Target="http://hotline1663.ac107.com/r-list.asp?ServTopicGroup=2,3&amp;RepCount=1&amp;SDate_Day=01&amp;SDate_Month=10&amp;SDate_Year=2560&amp;EDate_Day=31&amp;EDate_Month=03&amp;EDate_Year=2561&amp;PStatus=0" TargetMode="External"/><Relationship Id="rId4" Type="http://schemas.openxmlformats.org/officeDocument/2006/relationships/hyperlink" Target="http://hotline1663.ac107.com/r-list.asp?Send=1&amp;RepCount=1&amp;SDate_Day=01&amp;SDate_Month=10&amp;SDate_Year=2560&amp;EDate_Day=31&amp;EDate_Month=03&amp;EDate_Year=256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&#3619;&#3623;&#3617;&#3652;&#3615;&#3621;&#3660;%20Teen%20Up%20&#3652;&#3623;&#3657;%20Link%20&#3629;&#3657;&#3634;&#3591;&#3629;&#3636;&#3591;%20update%20&#3585;&#3614;%2057/&#3615;&#3633;&#3591;&#3607;&#3656;&#3634;&#3609;&#3614;&#3640;&#3607;&#3608;&#3607;&#3634;&#3626;&#3614;&#3641;&#3604;&#3648;&#3619;&#3639;&#3656;&#3629;&#3591;&#3585;&#3634;&#3619;&#3607;&#3635;&#3649;&#3607;&#3657;&#3591;.doc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9.emf"/><Relationship Id="rId4" Type="http://schemas.openxmlformats.org/officeDocument/2006/relationships/image" Target="../media/image8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2469"/>
            <a:ext cx="3744686" cy="4528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987" y="1531153"/>
            <a:ext cx="3037366" cy="18307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94" y="424206"/>
            <a:ext cx="8591212" cy="4336330"/>
          </a:xfrm>
        </p:spPr>
      </p:pic>
    </p:spTree>
    <p:extLst>
      <p:ext uri="{BB962C8B-B14F-4D97-AF65-F5344CB8AC3E}">
        <p14:creationId xmlns:p14="http://schemas.microsoft.com/office/powerpoint/2010/main" val="321433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6" y="335840"/>
            <a:ext cx="7296847" cy="4273868"/>
          </a:xfrm>
        </p:spPr>
      </p:pic>
    </p:spTree>
    <p:extLst>
      <p:ext uri="{BB962C8B-B14F-4D97-AF65-F5344CB8AC3E}">
        <p14:creationId xmlns:p14="http://schemas.microsoft.com/office/powerpoint/2010/main" val="280358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070" y="828119"/>
            <a:ext cx="5280930" cy="3960698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548"/>
            <a:ext cx="5002489" cy="37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71" y="0"/>
            <a:ext cx="5750729" cy="3234785"/>
          </a:xfr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6242"/>
            <a:ext cx="5137608" cy="28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2812"/>
            <a:ext cx="7148945" cy="3452993"/>
          </a:xfrm>
          <a:prstGeom prst="rect">
            <a:avLst/>
          </a:prstGeom>
        </p:spPr>
      </p:pic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595" y="0"/>
            <a:ext cx="6028405" cy="3394075"/>
          </a:xfrm>
        </p:spPr>
      </p:pic>
    </p:spTree>
    <p:extLst>
      <p:ext uri="{BB962C8B-B14F-4D97-AF65-F5344CB8AC3E}">
        <p14:creationId xmlns:p14="http://schemas.microsoft.com/office/powerpoint/2010/main" val="93331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46" y="94269"/>
            <a:ext cx="8714556" cy="4901938"/>
          </a:xfrm>
        </p:spPr>
      </p:pic>
    </p:spTree>
    <p:extLst>
      <p:ext uri="{BB962C8B-B14F-4D97-AF65-F5344CB8AC3E}">
        <p14:creationId xmlns:p14="http://schemas.microsoft.com/office/powerpoint/2010/main" val="107843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575" y="2276849"/>
            <a:ext cx="6660849" cy="286324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575" y="0"/>
            <a:ext cx="6660849" cy="28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4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9971" cy="3515609"/>
          </a:xfrm>
          <a:prstGeom prst="rect">
            <a:avLst/>
          </a:prstGeom>
        </p:spPr>
      </p:pic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50" y="1657836"/>
            <a:ext cx="6664750" cy="3485665"/>
          </a:xfrm>
        </p:spPr>
      </p:pic>
    </p:spTree>
    <p:extLst>
      <p:ext uri="{BB962C8B-B14F-4D97-AF65-F5344CB8AC3E}">
        <p14:creationId xmlns:p14="http://schemas.microsoft.com/office/powerpoint/2010/main" val="231268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804"/>
            <a:ext cx="5169309" cy="3817856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595" y="498210"/>
            <a:ext cx="6597405" cy="43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9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76" y="0"/>
            <a:ext cx="7633047" cy="5143500"/>
          </a:xfrm>
        </p:spPr>
      </p:pic>
    </p:spTree>
    <p:extLst>
      <p:ext uri="{BB962C8B-B14F-4D97-AF65-F5344CB8AC3E}">
        <p14:creationId xmlns:p14="http://schemas.microsoft.com/office/powerpoint/2010/main" val="95952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69"/>
          <a:stretch>
            <a:fillRect/>
          </a:stretch>
        </p:blipFill>
        <p:spPr>
          <a:xfrm>
            <a:off x="4540828" y="1721539"/>
            <a:ext cx="3711695" cy="2805063"/>
          </a:xfrm>
          <a:prstGeom prst="rect">
            <a:avLst/>
          </a:prstGeom>
        </p:spPr>
      </p:pic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764" y="311727"/>
            <a:ext cx="3990109" cy="2566554"/>
          </a:xfrm>
        </p:spPr>
      </p:pic>
    </p:spTree>
    <p:extLst>
      <p:ext uri="{BB962C8B-B14F-4D97-AF65-F5344CB8AC3E}">
        <p14:creationId xmlns:p14="http://schemas.microsoft.com/office/powerpoint/2010/main" val="1715843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H-1XH4H\Downloads\15162408397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945" y="342900"/>
            <a:ext cx="6276110" cy="44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8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 descr="C:\Users\DOH-1XH4H\Downloads\15162408427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69113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63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 descr="C:\Users\DOH-1XH4H\Downloads\1516240845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415" y="-1"/>
            <a:ext cx="687258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81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H-1XH4H\Downloads\15162408489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82" y="239235"/>
            <a:ext cx="6324929" cy="475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89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H-1XH4H\Downloads\15162408507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586" y="0"/>
            <a:ext cx="6619976" cy="49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61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DOH-1XH4H\Downloads\15162408529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768" y="119750"/>
            <a:ext cx="6579241" cy="494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3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319" y="121136"/>
            <a:ext cx="6583361" cy="4937521"/>
          </a:xfrm>
        </p:spPr>
      </p:pic>
    </p:spTree>
    <p:extLst>
      <p:ext uri="{BB962C8B-B14F-4D97-AF65-F5344CB8AC3E}">
        <p14:creationId xmlns:p14="http://schemas.microsoft.com/office/powerpoint/2010/main" val="1000281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MVA : Manual Vacuum Aspiration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3" y="1144535"/>
            <a:ext cx="9007154" cy="3565332"/>
          </a:xfrm>
        </p:spPr>
      </p:pic>
    </p:spTree>
    <p:extLst>
      <p:ext uri="{BB962C8B-B14F-4D97-AF65-F5344CB8AC3E}">
        <p14:creationId xmlns:p14="http://schemas.microsoft.com/office/powerpoint/2010/main" val="239029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9" y="84840"/>
            <a:ext cx="8861641" cy="4986779"/>
          </a:xfrm>
        </p:spPr>
      </p:pic>
    </p:spTree>
    <p:extLst>
      <p:ext uri="{BB962C8B-B14F-4D97-AF65-F5344CB8AC3E}">
        <p14:creationId xmlns:p14="http://schemas.microsoft.com/office/powerpoint/2010/main" val="857027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85900" y="1303899"/>
            <a:ext cx="6515100" cy="1485900"/>
          </a:xfrm>
        </p:spPr>
        <p:txBody>
          <a:bodyPr/>
          <a:lstStyle/>
          <a:p>
            <a:pPr algn="l"/>
            <a:r>
              <a:rPr lang="th-TH" sz="405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เพศ		</a:t>
            </a:r>
            <a:r>
              <a:rPr lang="en-US" sz="405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	</a:t>
            </a:r>
            <a:r>
              <a:rPr lang="th-TH" sz="45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ท้อง</a:t>
            </a:r>
            <a:r>
              <a:rPr lang="th-TH" sz="405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br>
              <a:rPr lang="th-TH" sz="405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 sz="405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สัมพันธ์				</a:t>
            </a:r>
            <a:endParaRPr lang="en-US" sz="405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43300" y="2228850"/>
            <a:ext cx="400050" cy="16573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806117" y="3748439"/>
            <a:ext cx="3874416" cy="85725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3600" b="1" spc="-75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th-TH" sz="3600" b="1" i="0" spc="-75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คุมกำเนิด</a:t>
            </a:r>
            <a:endParaRPr lang="en-US" sz="3600" b="1" i="0" spc="-75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3300" y="1659367"/>
            <a:ext cx="57150" cy="514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71650" y="171451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i="0" dirty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พันธนาการที่หนึ่ง</a:t>
            </a:r>
            <a:endParaRPr lang="en-US" sz="3600" b="1" i="0" dirty="0">
              <a:solidFill>
                <a:srgbClr val="0000FF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52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35" y="120684"/>
            <a:ext cx="8199017" cy="4611947"/>
          </a:xfrm>
        </p:spPr>
      </p:pic>
    </p:spTree>
    <p:extLst>
      <p:ext uri="{BB962C8B-B14F-4D97-AF65-F5344CB8AC3E}">
        <p14:creationId xmlns:p14="http://schemas.microsoft.com/office/powerpoint/2010/main" val="2446214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85900" y="1075299"/>
            <a:ext cx="6515100" cy="1485900"/>
          </a:xfrm>
        </p:spPr>
        <p:txBody>
          <a:bodyPr>
            <a:normAutofit fontScale="90000"/>
          </a:bodyPr>
          <a:lstStyle/>
          <a:p>
            <a:pPr algn="l"/>
            <a:r>
              <a:rPr lang="th-TH" sz="405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เพศ		</a:t>
            </a:r>
            <a:r>
              <a:rPr lang="en-US" sz="405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	</a:t>
            </a:r>
            <a:r>
              <a:rPr lang="th-TH" sz="45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ท้อง</a:t>
            </a:r>
            <a:r>
              <a:rPr lang="th-TH" sz="405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405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=	</a:t>
            </a:r>
            <a:r>
              <a:rPr lang="th-TH" sz="405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เป็นแม่</a:t>
            </a:r>
            <a:br>
              <a:rPr lang="th-TH" sz="405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 sz="405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สัมพันธ์				</a:t>
            </a:r>
            <a:endParaRPr lang="en-US" sz="405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429000" y="2041056"/>
            <a:ext cx="400050" cy="16573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657475" y="3543300"/>
            <a:ext cx="1943100" cy="85725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3300" b="1" i="0" spc="-75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คุมกำเนิด</a:t>
            </a:r>
            <a:endParaRPr lang="en-US" sz="3300" b="1" i="0" spc="-75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3300" y="1424002"/>
            <a:ext cx="57150" cy="514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5657850" y="2000250"/>
            <a:ext cx="400050" cy="16573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43575" y="1439687"/>
            <a:ext cx="57150" cy="514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 txBox="1">
            <a:spLocks/>
          </p:cNvSpPr>
          <p:nvPr/>
        </p:nvSpPr>
        <p:spPr>
          <a:xfrm>
            <a:off x="4901938" y="3783809"/>
            <a:ext cx="3214540" cy="90773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3200" b="1" i="0" spc="-75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ยุติการตั้งครรภ์</a:t>
            </a:r>
          </a:p>
          <a:p>
            <a:pPr>
              <a:spcBef>
                <a:spcPct val="0"/>
              </a:spcBef>
              <a:defRPr/>
            </a:pPr>
            <a:r>
              <a:rPr lang="th-TH" sz="3200" b="1" i="0" spc="-75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ที่ปลอดภัย</a:t>
            </a:r>
            <a:endParaRPr lang="en-US" sz="3200" b="1" i="0" spc="-75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71650" y="171451"/>
            <a:ext cx="56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i="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พันธนาการที่สอง</a:t>
            </a:r>
            <a:endParaRPr lang="en-US" sz="3200" b="1" i="0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13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ชื่อเรื่อง 1"/>
          <p:cNvSpPr>
            <a:spLocks noGrp="1"/>
          </p:cNvSpPr>
          <p:nvPr>
            <p:ph type="title"/>
          </p:nvPr>
        </p:nvSpPr>
        <p:spPr>
          <a:xfrm>
            <a:off x="1485900" y="171451"/>
            <a:ext cx="4343400" cy="4226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sz="27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ข้อบังคับแพทยสภา ข้อ ๕</a:t>
            </a:r>
            <a:endParaRPr lang="th-TH" sz="270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25203" y="3000376"/>
            <a:ext cx="5947172" cy="1821656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th-TH" sz="6000" dirty="0">
                <a:latin typeface="Tahoma" pitchFamily="34" charset="0"/>
                <a:cs typeface="Tahoma" pitchFamily="34" charset="0"/>
              </a:rPr>
              <a:t>  ในกรณีที่หญิงนั้น</a:t>
            </a:r>
            <a:r>
              <a:rPr lang="th-TH" sz="6000" b="1" dirty="0">
                <a:latin typeface="Tahoma" pitchFamily="34" charset="0"/>
                <a:cs typeface="Tahoma" pitchFamily="34" charset="0"/>
              </a:rPr>
              <a:t>มีความเครียดอย่างรุนแรง </a:t>
            </a:r>
            <a:r>
              <a:rPr lang="th-TH" sz="6000" dirty="0">
                <a:latin typeface="Tahoma" pitchFamily="34" charset="0"/>
                <a:cs typeface="Tahoma" pitchFamily="34" charset="0"/>
              </a:rPr>
              <a:t>เนื่องจากพบว่าทารกในครรภ์มีหรือมีความเสี่ยงสูง ที่จะมีความพิการอย่างรุนแรง หรือเป็นหรือมีความเสี่ยงสูงที่จะเป็นโรคพันธุกรรมอย่างรุนแรง  เมื่อหญิงนั้นได้รับการตรวจวินิจฉัยและการปรึกษาแนะนำทางพันธุศาสตร์ (</a:t>
            </a:r>
            <a:r>
              <a:rPr lang="en-US" sz="6000" dirty="0">
                <a:latin typeface="Tahoma" pitchFamily="34" charset="0"/>
                <a:cs typeface="Tahoma" pitchFamily="34" charset="0"/>
              </a:rPr>
              <a:t>genetic counseling) </a:t>
            </a:r>
            <a:r>
              <a:rPr lang="th-TH" sz="6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และมีการลงนามรับรองในเรื่องดังกล่าวข้างต้น โดยผู้ประกอบวิชาชีพเวชกรรมที่มิใช่ผู้กระทำการยุติ การ ตั้งครรภ์อย่างน้อยหนึ่งคน ให้ถือว่าหญิงมีครรภ์นั้นมีปัญหาสุขภาพจิตตาม (๒)</a:t>
            </a:r>
            <a:r>
              <a:rPr lang="en-US" sz="6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en-US" sz="405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4050" dirty="0">
                <a:latin typeface="Tahoma" pitchFamily="34" charset="0"/>
                <a:cs typeface="Tahoma" pitchFamily="34" charset="0"/>
              </a:rPr>
              <a:t>	</a:t>
            </a:r>
            <a:br>
              <a:rPr lang="en-US" sz="6300" dirty="0"/>
            </a:br>
            <a:endParaRPr lang="th-TH" sz="6300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257300" y="685800"/>
          <a:ext cx="6572250" cy="2153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384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     </a:t>
                      </a:r>
                      <a:r>
                        <a:rPr lang="th-TH" sz="1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การยุติการตั้งครรภ์ของหญิงมีครรภ์ ตามมาตรา ๓๐๕(๑) </a:t>
                      </a: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ให้เป็นไปตามเงื่อนไข ดังนี้</a:t>
                      </a:r>
                      <a:endParaRPr lang="en-US" sz="18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b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en-US" sz="1800" b="0" u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800" b="0" u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๑)  เป็นกรณีที่จำเป็นต้องกระทำเนื่องจาก</a:t>
                      </a:r>
                      <a:r>
                        <a:rPr lang="en-US" sz="1800" b="0" u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0" u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ปัญหา</a:t>
                      </a:r>
                      <a:r>
                        <a:rPr lang="th-TH" sz="1800" b="1" u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สุขภาพทาง กาย </a:t>
                      </a:r>
                      <a:endParaRPr lang="en-US" sz="1800" b="1" u="non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u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800" b="0" u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๒)  เป็นกรณีที่จำเป็นต้องกระทำเนื่องจาก ปัญหา</a:t>
                      </a:r>
                      <a:r>
                        <a:rPr lang="th-TH" sz="1800" b="1" u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สุขภาพทางจิต</a:t>
                      </a:r>
                    </a:p>
                    <a:p>
                      <a:pPr marL="0" indent="0" eaLnBrk="1" fontAlgn="auto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th-TH" sz="1800" b="0" u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ซึ่งจะต้องได้รับการรับรอง หรือ</a:t>
                      </a:r>
                      <a:r>
                        <a:rPr lang="th-TH" sz="1800" b="1" u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เห็นชอบจาก ผู้ประกอบวิชาชีพเวชกรรม   ที่มิใช่ผู้กระทำการยุติการตั้งครรภ์ อย่างน้อยหนึ่งคน</a:t>
                      </a:r>
                      <a:r>
                        <a:rPr lang="en-US" sz="1800" b="1" u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  </a:t>
                      </a:r>
                      <a:endParaRPr lang="th-TH" sz="1800" b="1" u="none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7" marB="34297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664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81626" y="418699"/>
            <a:ext cx="4002894" cy="4001598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66CC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i="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เป็นที่ชัดเจนมานาน และหลายประเทศว่า </a:t>
            </a:r>
          </a:p>
          <a:p>
            <a:pPr algn="ctr"/>
            <a:r>
              <a:rPr lang="th-TH" sz="2800" b="1" i="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ถึงจะ</a:t>
            </a:r>
            <a:r>
              <a:rPr lang="th-TH" sz="2800" b="1" i="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ป้องกันดี</a:t>
            </a:r>
            <a:r>
              <a:rPr lang="th-TH" sz="2800" b="1" i="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แค่ไหน </a:t>
            </a:r>
            <a:r>
              <a:rPr lang="th-TH" sz="2800" b="1" i="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คุมกำเนิดดี</a:t>
            </a:r>
            <a:r>
              <a:rPr lang="th-TH" sz="2800" b="1" i="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แค่ไหน </a:t>
            </a:r>
          </a:p>
          <a:p>
            <a:pPr algn="ctr"/>
            <a:r>
              <a:rPr lang="th-TH" sz="2800" b="1" i="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ก็ยังมีสตรี</a:t>
            </a:r>
            <a:r>
              <a:rPr lang="th-TH" sz="2800" b="1" i="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ท้องไม่พร้อม </a:t>
            </a:r>
          </a:p>
          <a:p>
            <a:pPr algn="ctr"/>
            <a:r>
              <a:rPr lang="th-TH" sz="2800" b="1" i="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มีแม่และเด็กจำนวนหนึ่ง</a:t>
            </a:r>
            <a:r>
              <a:rPr lang="th-TH" sz="2800" b="1" i="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ป่วย</a:t>
            </a:r>
            <a:r>
              <a:rPr lang="th-TH" sz="2800" b="1" i="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algn="ctr"/>
            <a:r>
              <a:rPr lang="th-TH" sz="2800" b="1" i="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sz="2800" b="1" i="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ภาวะแทรกซ้อน</a:t>
            </a:r>
            <a:r>
              <a:rPr lang="th-TH" sz="2800" b="1" i="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2800" b="1" i="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ตายจากการทำแท้งเถื่อน</a:t>
            </a:r>
            <a:r>
              <a:rPr lang="th-TH" sz="2800" b="1" i="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ไม่ปลอดภัย </a:t>
            </a:r>
          </a:p>
          <a:p>
            <a:pPr algn="ctr"/>
            <a:r>
              <a:rPr lang="th-TH" sz="2800" b="1" i="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และมี</a:t>
            </a:r>
            <a:r>
              <a:rPr lang="th-TH" sz="2800" b="1" i="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ปัญหาทางสังคม</a:t>
            </a:r>
            <a:r>
              <a:rPr lang="th-TH" sz="2800" b="1" i="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ต่อเนื่อง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86" y="660121"/>
            <a:ext cx="3271328" cy="29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34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E572-61CA-4B65-8B3E-CBDC91D34D42}" type="slidenum">
              <a:rPr lang="th-TH" i="0" smtClean="0"/>
              <a:pPr/>
              <a:t>33</a:t>
            </a:fld>
            <a:endParaRPr lang="th-TH" i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5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i="0"/>
          </a:p>
        </p:txBody>
      </p:sp>
      <p:pic>
        <p:nvPicPr>
          <p:cNvPr id="6" name="Picture 2" descr="D:\งานอิ๊ฟ\00 งานปี 59\02 โครงการ 1663\14 Logo RSA\RS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3750" y="860283"/>
            <a:ext cx="2171529" cy="1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2895786"/>
            <a:ext cx="4536504" cy="20928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600" b="1" i="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แพทย์ พยาบาล และสหวิชาชีพด้านสุขภาพ </a:t>
            </a:r>
          </a:p>
          <a:p>
            <a:pPr algn="ctr"/>
            <a:r>
              <a:rPr lang="th-TH" sz="2600" b="1" i="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ที่อาสาสมัครให้คำปรึกษาสตรีท้องไม่พร้อม แบบมีทางให้เธอเลือก, ส่งต่อ, รับส่งต่อ</a:t>
            </a:r>
          </a:p>
          <a:p>
            <a:pPr algn="ctr"/>
            <a:r>
              <a:rPr lang="th-TH" sz="2600" b="1" i="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เพื่อท้องต่อมีคุณภาพ และยุติการตั้งครรภ์</a:t>
            </a:r>
          </a:p>
          <a:p>
            <a:pPr algn="ctr"/>
            <a:r>
              <a:rPr lang="th-TH" sz="2600" b="1" i="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ที่ปลอดภัยเป็นหลักใหญ่ เรื่องอื่นเป็นรอง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0114" y="23755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h-TH" i="0" dirty="0"/>
          </a:p>
        </p:txBody>
      </p:sp>
      <p:sp>
        <p:nvSpPr>
          <p:cNvPr id="9" name="Rectangle 8"/>
          <p:cNvSpPr/>
          <p:nvPr/>
        </p:nvSpPr>
        <p:spPr>
          <a:xfrm>
            <a:off x="2951963" y="41931"/>
            <a:ext cx="31951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5400" b="1" i="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walliaUPC" pitchFamily="34" charset="-34"/>
                <a:cs typeface="BrowalliaUPC" pitchFamily="34" charset="-34"/>
              </a:rPr>
              <a:t>เครือข่าย </a:t>
            </a:r>
            <a:r>
              <a:rPr lang="en-US" sz="5400" b="1" i="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walliaUPC" pitchFamily="34" charset="-34"/>
                <a:cs typeface="BrowalliaUPC" pitchFamily="34" charset="-34"/>
              </a:rPr>
              <a:t>RSA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4048" y="2884896"/>
            <a:ext cx="3816424" cy="209288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600" b="1" i="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เน้นความสามัคคี </a:t>
            </a:r>
          </a:p>
          <a:p>
            <a:pPr algn="ctr"/>
            <a:r>
              <a:rPr lang="th-TH" sz="2600" b="1" i="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ความเห็นอกเห็นใจกัน </a:t>
            </a:r>
          </a:p>
          <a:p>
            <a:pPr algn="ctr"/>
            <a:r>
              <a:rPr lang="th-TH" sz="2600" b="1" i="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รับฟังกันในมวลหมู่สมาชิกเป็นหลัก เพื่อขยายเครือข่าย</a:t>
            </a:r>
          </a:p>
          <a:p>
            <a:pPr algn="ctr"/>
            <a:r>
              <a:rPr lang="th-TH" sz="2600" b="1" i="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ให้คลุมทั้งประเทศ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528" y="324951"/>
            <a:ext cx="1272530" cy="2050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74" y="635944"/>
            <a:ext cx="1180298" cy="1870255"/>
          </a:xfrm>
          <a:prstGeom prst="rect">
            <a:avLst/>
          </a:prstGeom>
        </p:spPr>
      </p:pic>
      <p:pic>
        <p:nvPicPr>
          <p:cNvPr id="10" name="Picture 2" descr="ผลการค้นหารูปภาพสำหรับ วงจรลูกศร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573920" flipH="1">
            <a:off x="1758862" y="1456717"/>
            <a:ext cx="1473779" cy="9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ผลการค้นหารูปภาพสำหรับ วงจรลูกศร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083484">
            <a:off x="5986529" y="1521986"/>
            <a:ext cx="1494717" cy="9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03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203" y="1580491"/>
            <a:ext cx="1135822" cy="1503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9314" y="211645"/>
            <a:ext cx="8447314" cy="107721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latin typeface="Browallia New" pitchFamily="34" charset="-34"/>
                <a:cs typeface="Browallia New" pitchFamily="34" charset="-34"/>
              </a:rPr>
              <a:t>	    “</a:t>
            </a:r>
            <a:r>
              <a:rPr lang="th-TH" sz="32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เครือข่ายอาสา </a:t>
            </a:r>
            <a:r>
              <a:rPr lang="en-US" sz="32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RSA </a:t>
            </a:r>
            <a:r>
              <a:rPr lang="th-TH" sz="3200" b="1" dirty="0">
                <a:latin typeface="Browallia New" pitchFamily="34" charset="-34"/>
                <a:cs typeface="Browallia New" pitchFamily="34" charset="-34"/>
              </a:rPr>
              <a:t>ประกอบด้วย</a:t>
            </a:r>
            <a:r>
              <a:rPr lang="th-TH" sz="3200" b="1" dirty="0">
                <a:solidFill>
                  <a:srgbClr val="FF66CC"/>
                </a:solidFill>
                <a:latin typeface="Browallia New" pitchFamily="34" charset="-34"/>
                <a:cs typeface="Browallia New" pitchFamily="34" charset="-34"/>
              </a:rPr>
              <a:t>แพทย์ </a:t>
            </a:r>
            <a:r>
              <a:rPr lang="th-TH" sz="3200" b="1" dirty="0" err="1">
                <a:latin typeface="Browallia New" pitchFamily="34" charset="-34"/>
                <a:cs typeface="Browallia New" pitchFamily="34" charset="-34"/>
              </a:rPr>
              <a:t>และ</a:t>
            </a:r>
            <a:r>
              <a:rPr lang="th-TH" sz="3200" b="1" dirty="0" err="1">
                <a:solidFill>
                  <a:srgbClr val="FF66CC"/>
                </a:solidFill>
                <a:latin typeface="Browallia New" pitchFamily="34" charset="-34"/>
                <a:cs typeface="Browallia New" pitchFamily="34" charset="-34"/>
              </a:rPr>
              <a:t>สห</a:t>
            </a:r>
            <a:r>
              <a:rPr lang="th-TH" sz="3200" b="1" dirty="0">
                <a:solidFill>
                  <a:srgbClr val="FF66CC"/>
                </a:solidFill>
                <a:latin typeface="Browallia New" pitchFamily="34" charset="-34"/>
                <a:cs typeface="Browallia New" pitchFamily="34" charset="-34"/>
              </a:rPr>
              <a:t>วิชาชีพ  </a:t>
            </a:r>
            <a:r>
              <a:rPr lang="th-TH" sz="3200" b="1" dirty="0">
                <a:latin typeface="Browallia New" pitchFamily="34" charset="-34"/>
                <a:cs typeface="Browallia New" pitchFamily="34" charset="-34"/>
              </a:rPr>
              <a:t>		อาสารับปรึกษาให้คนท้องไม่พร้อมเลือกเอง โดย....”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05224" y="1688145"/>
            <a:ext cx="5667923" cy="1132114"/>
            <a:chOff x="1792420" y="2293260"/>
            <a:chExt cx="5667923" cy="1509485"/>
          </a:xfrm>
        </p:grpSpPr>
        <p:sp>
          <p:nvSpPr>
            <p:cNvPr id="6" name="Oval 5"/>
            <p:cNvSpPr/>
            <p:nvPr/>
          </p:nvSpPr>
          <p:spPr>
            <a:xfrm>
              <a:off x="1792420" y="2293260"/>
              <a:ext cx="5667923" cy="150948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010229" y="2624835"/>
              <a:ext cx="51308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จะ</a:t>
              </a:r>
              <a:r>
                <a:rPr lang="th-TH" sz="2400" b="1" dirty="0">
                  <a:solidFill>
                    <a:srgbClr val="0000FF"/>
                  </a:solidFill>
                  <a:latin typeface="Browallia New" pitchFamily="34" charset="-34"/>
                  <a:cs typeface="Browallia New" pitchFamily="34" charset="-34"/>
                </a:rPr>
                <a:t>ท้องต่อ</a:t>
              </a:r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อย่างมีคุณภาพ โดยการฝากครรภ์ </a:t>
              </a:r>
            </a:p>
            <a:p>
              <a:pPr algn="ctr"/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และให้คำแนะนำ เพื่อการดูแลต่อเนื่อง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34865" y="3440225"/>
            <a:ext cx="5936532" cy="1589853"/>
            <a:chOff x="1494783" y="4586967"/>
            <a:chExt cx="5936532" cy="2119804"/>
          </a:xfrm>
        </p:grpSpPr>
        <p:sp>
          <p:nvSpPr>
            <p:cNvPr id="9" name="Oval 8"/>
            <p:cNvSpPr/>
            <p:nvPr/>
          </p:nvSpPr>
          <p:spPr>
            <a:xfrm>
              <a:off x="1494783" y="4586967"/>
              <a:ext cx="5936532" cy="211980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92420" y="4971818"/>
              <a:ext cx="5399314" cy="1600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 </a:t>
              </a:r>
              <a:r>
                <a:rPr lang="th-TH" sz="2400" b="1" dirty="0">
                  <a:solidFill>
                    <a:srgbClr val="0000FF"/>
                  </a:solidFill>
                  <a:latin typeface="Browallia New" pitchFamily="34" charset="-34"/>
                  <a:cs typeface="Browallia New" pitchFamily="34" charset="-34"/>
                </a:rPr>
                <a:t>ยุติการตั้งครรภ์</a:t>
              </a:r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ทางการแพทย์ ตามกฎหมาย และข้อบังคับของแพทยสภา </a:t>
              </a:r>
            </a:p>
            <a:p>
              <a:pPr algn="ctr"/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ด้วยหลักวิชาที่ทันสมัย มีความปลอดภัยสูง</a:t>
              </a:r>
            </a:p>
          </p:txBody>
        </p:sp>
      </p:grpSp>
      <p:pic>
        <p:nvPicPr>
          <p:cNvPr id="4098" name="Picture 2" descr="D:\Documents\Downloads\if_finance-hammer_532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421" y="3198017"/>
            <a:ext cx="1625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69902" y="2815131"/>
            <a:ext cx="987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หรือ</a:t>
            </a:r>
          </a:p>
        </p:txBody>
      </p:sp>
      <p:pic>
        <p:nvPicPr>
          <p:cNvPr id="4099" name="Picture 3" descr="D:\Documents\Downloads\if_4_37526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625" y="2071014"/>
            <a:ext cx="1436076" cy="107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ocuments\Downloads\if_capsules_11182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851" y="4026224"/>
            <a:ext cx="1357092" cy="10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ocuments\Downloads\if_medical_icon_1_129099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3768" y="4056847"/>
            <a:ext cx="1389733" cy="10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85" y="301769"/>
            <a:ext cx="1173561" cy="10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22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5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i="0"/>
          </a:p>
        </p:txBody>
      </p:sp>
      <p:sp>
        <p:nvSpPr>
          <p:cNvPr id="8" name="Rectangle 7"/>
          <p:cNvSpPr/>
          <p:nvPr/>
        </p:nvSpPr>
        <p:spPr>
          <a:xfrm>
            <a:off x="2119378" y="88725"/>
            <a:ext cx="7047066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i="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บทบาทหน้าที่สหวิชาชีพ อาสา </a:t>
            </a:r>
            <a:r>
              <a:rPr lang="en-US" sz="2400" b="1" i="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RSA</a:t>
            </a:r>
            <a:endParaRPr lang="th-TH" sz="2400" b="1" i="0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b="1" i="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(พยาบาล-นักจิตวิทยา-นักสังคมสงเคราะห์-นักวิชาการสาธารณสุข)</a:t>
            </a:r>
          </a:p>
          <a:p>
            <a:pPr algn="ctr"/>
            <a:r>
              <a:rPr lang="th-TH" sz="2000" b="1" i="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ในงานยุติการตั้งครรภ์ที่ปลอดภัย</a:t>
            </a:r>
            <a:endParaRPr lang="th-TH" sz="2000" i="0" dirty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1026" name="Picture 2" descr="ผลการค้นหารูปภาพสำหรับ สหวิชาชีพสาธารณสุ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9032" y="1275303"/>
            <a:ext cx="3941320" cy="1350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9512" y="359789"/>
            <a:ext cx="1953934" cy="1354217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/>
            <a:r>
              <a:rPr lang="th-TH" sz="1600" b="1" i="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  <a:sym typeface="Wingdings"/>
              </a:rPr>
              <a:t></a:t>
            </a:r>
            <a:endParaRPr lang="th-TH" sz="1600" b="1" i="0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ประชาสัมพันธ์</a:t>
            </a: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งาน </a:t>
            </a:r>
            <a:r>
              <a:rPr lang="en-US" sz="1600" b="1" i="0" dirty="0">
                <a:latin typeface="BrowalliaUPC" pitchFamily="34" charset="-34"/>
                <a:cs typeface="BrowalliaUPC" pitchFamily="34" charset="-34"/>
              </a:rPr>
              <a:t>RSA </a:t>
            </a:r>
            <a:endParaRPr lang="th-TH" sz="1600" b="1" i="0" dirty="0"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และเป็นวิทยากร</a:t>
            </a: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เรื่องท้องไม่พร้อม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642" y="1979969"/>
            <a:ext cx="2291547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600" b="1" i="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  <a:sym typeface="Wingdings"/>
              </a:rPr>
              <a:t></a:t>
            </a:r>
            <a:endParaRPr lang="th-TH" sz="1600" b="1" i="0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ให้การปรึกษาทางเลือกท้องไม่พร้อม ประสานส่งต่อ</a:t>
            </a: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เชื่อมโยง 1663 และการดูแลต่อเนื่อง </a:t>
            </a: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ทั้งการตั้งครรภ์ต่อ </a:t>
            </a: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และกระบวนการ</a:t>
            </a: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ยุติการตั้งครรภ์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75139" y="3385758"/>
            <a:ext cx="1953934" cy="1107996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1600" b="1" i="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  <a:sym typeface="Wingdings"/>
              </a:rPr>
              <a:t></a:t>
            </a:r>
            <a:endParaRPr lang="th-TH" sz="1600" b="1" i="0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แสวงหาสมาชิก </a:t>
            </a:r>
            <a:r>
              <a:rPr lang="en-US" sz="1600" b="1" i="0" dirty="0">
                <a:latin typeface="BrowalliaUPC" pitchFamily="34" charset="-34"/>
                <a:cs typeface="BrowalliaUPC" pitchFamily="34" charset="-34"/>
              </a:rPr>
              <a:t>RSA </a:t>
            </a:r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เพิ่มเติม (แพทย์และ</a:t>
            </a: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สหวิชาชีพ)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33791" y="3770769"/>
            <a:ext cx="1953934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th-TH" sz="1600" b="1" i="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  <a:sym typeface="Wingdings"/>
              </a:rPr>
              <a:t></a:t>
            </a:r>
            <a:endParaRPr lang="th-TH" sz="1600" b="1" i="0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ร่วมประชุมวางแผนพัฒนาเครือข่าย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45150" y="2960679"/>
            <a:ext cx="1953934" cy="1077218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pPr algn="ctr"/>
            <a:r>
              <a:rPr lang="th-TH" sz="1600" b="1" i="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  <a:sym typeface="Wingdings"/>
              </a:rPr>
              <a:t></a:t>
            </a:r>
            <a:endParaRPr lang="th-TH" sz="1600" b="1" i="0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เชื่อมโยงกับ</a:t>
            </a: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งานป้องกัน</a:t>
            </a:r>
          </a:p>
          <a:p>
            <a:pPr algn="ctr"/>
            <a:r>
              <a:rPr lang="th-TH" sz="1600" b="1" i="0" dirty="0">
                <a:latin typeface="BrowalliaUPC" pitchFamily="34" charset="-34"/>
                <a:cs typeface="BrowalliaUPC" pitchFamily="34" charset="-34"/>
              </a:rPr>
              <a:t>ท้องไม่พร้อมทุกวัย</a:t>
            </a:r>
          </a:p>
        </p:txBody>
      </p:sp>
      <p:pic>
        <p:nvPicPr>
          <p:cNvPr id="19" name="Picture 2" descr="D:\งานอิ๊ฟ\00 งานปี 59\02 โครงการ 1663\14 Logo RSA\RS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683936"/>
            <a:ext cx="1288946" cy="96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 rot="11339801">
            <a:off x="2181105" y="1304753"/>
            <a:ext cx="1384505" cy="378042"/>
          </a:xfrm>
          <a:custGeom>
            <a:avLst/>
            <a:gdLst>
              <a:gd name="connsiteX0" fmla="*/ 0 w 745588"/>
              <a:gd name="connsiteY0" fmla="*/ 0 h 562708"/>
              <a:gd name="connsiteX1" fmla="*/ 126610 w 745588"/>
              <a:gd name="connsiteY1" fmla="*/ 422031 h 562708"/>
              <a:gd name="connsiteX2" fmla="*/ 520505 w 745588"/>
              <a:gd name="connsiteY2" fmla="*/ 225083 h 562708"/>
              <a:gd name="connsiteX3" fmla="*/ 745588 w 745588"/>
              <a:gd name="connsiteY3" fmla="*/ 562708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588" h="562708">
                <a:moveTo>
                  <a:pt x="0" y="0"/>
                </a:moveTo>
                <a:cubicBezTo>
                  <a:pt x="19929" y="192258"/>
                  <a:pt x="39859" y="384517"/>
                  <a:pt x="126610" y="422031"/>
                </a:cubicBezTo>
                <a:cubicBezTo>
                  <a:pt x="213361" y="459545"/>
                  <a:pt x="417342" y="201637"/>
                  <a:pt x="520505" y="225083"/>
                </a:cubicBezTo>
                <a:cubicBezTo>
                  <a:pt x="623668" y="248529"/>
                  <a:pt x="684628" y="405618"/>
                  <a:pt x="745588" y="562708"/>
                </a:cubicBezTo>
              </a:path>
            </a:pathLst>
          </a:custGeom>
          <a:ln w="2857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1200" i="0"/>
          </a:p>
        </p:txBody>
      </p:sp>
      <p:sp>
        <p:nvSpPr>
          <p:cNvPr id="24" name="Freeform 23"/>
          <p:cNvSpPr/>
          <p:nvPr/>
        </p:nvSpPr>
        <p:spPr>
          <a:xfrm rot="7389951">
            <a:off x="2648461" y="2341587"/>
            <a:ext cx="1111906" cy="578152"/>
          </a:xfrm>
          <a:custGeom>
            <a:avLst/>
            <a:gdLst>
              <a:gd name="connsiteX0" fmla="*/ 0 w 745588"/>
              <a:gd name="connsiteY0" fmla="*/ 0 h 562708"/>
              <a:gd name="connsiteX1" fmla="*/ 126610 w 745588"/>
              <a:gd name="connsiteY1" fmla="*/ 422031 h 562708"/>
              <a:gd name="connsiteX2" fmla="*/ 520505 w 745588"/>
              <a:gd name="connsiteY2" fmla="*/ 225083 h 562708"/>
              <a:gd name="connsiteX3" fmla="*/ 745588 w 745588"/>
              <a:gd name="connsiteY3" fmla="*/ 562708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588" h="562708">
                <a:moveTo>
                  <a:pt x="0" y="0"/>
                </a:moveTo>
                <a:cubicBezTo>
                  <a:pt x="19929" y="192258"/>
                  <a:pt x="39859" y="384517"/>
                  <a:pt x="126610" y="422031"/>
                </a:cubicBezTo>
                <a:cubicBezTo>
                  <a:pt x="213361" y="459545"/>
                  <a:pt x="417342" y="201637"/>
                  <a:pt x="520505" y="225083"/>
                </a:cubicBezTo>
                <a:cubicBezTo>
                  <a:pt x="623668" y="248529"/>
                  <a:pt x="684628" y="405618"/>
                  <a:pt x="745588" y="562708"/>
                </a:cubicBezTo>
              </a:path>
            </a:pathLst>
          </a:custGeom>
          <a:ln w="2857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1200" i="0"/>
          </a:p>
        </p:txBody>
      </p:sp>
      <p:sp>
        <p:nvSpPr>
          <p:cNvPr id="25" name="Freeform 24"/>
          <p:cNvSpPr/>
          <p:nvPr/>
        </p:nvSpPr>
        <p:spPr>
          <a:xfrm rot="6825543">
            <a:off x="3861606" y="2782516"/>
            <a:ext cx="828525" cy="504056"/>
          </a:xfrm>
          <a:custGeom>
            <a:avLst/>
            <a:gdLst>
              <a:gd name="connsiteX0" fmla="*/ 0 w 745588"/>
              <a:gd name="connsiteY0" fmla="*/ 0 h 562708"/>
              <a:gd name="connsiteX1" fmla="*/ 126610 w 745588"/>
              <a:gd name="connsiteY1" fmla="*/ 422031 h 562708"/>
              <a:gd name="connsiteX2" fmla="*/ 520505 w 745588"/>
              <a:gd name="connsiteY2" fmla="*/ 225083 h 562708"/>
              <a:gd name="connsiteX3" fmla="*/ 745588 w 745588"/>
              <a:gd name="connsiteY3" fmla="*/ 562708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588" h="562708">
                <a:moveTo>
                  <a:pt x="0" y="0"/>
                </a:moveTo>
                <a:cubicBezTo>
                  <a:pt x="19929" y="192258"/>
                  <a:pt x="39859" y="384517"/>
                  <a:pt x="126610" y="422031"/>
                </a:cubicBezTo>
                <a:cubicBezTo>
                  <a:pt x="213361" y="459545"/>
                  <a:pt x="417342" y="201637"/>
                  <a:pt x="520505" y="225083"/>
                </a:cubicBezTo>
                <a:cubicBezTo>
                  <a:pt x="623668" y="248529"/>
                  <a:pt x="684628" y="405618"/>
                  <a:pt x="745588" y="562708"/>
                </a:cubicBezTo>
              </a:path>
            </a:pathLst>
          </a:custGeom>
          <a:ln w="2857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1200" i="0"/>
          </a:p>
        </p:txBody>
      </p:sp>
      <p:sp>
        <p:nvSpPr>
          <p:cNvPr id="26" name="Freeform 25"/>
          <p:cNvSpPr/>
          <p:nvPr/>
        </p:nvSpPr>
        <p:spPr>
          <a:xfrm rot="2665920">
            <a:off x="5362884" y="2974967"/>
            <a:ext cx="1173676" cy="470211"/>
          </a:xfrm>
          <a:custGeom>
            <a:avLst/>
            <a:gdLst>
              <a:gd name="connsiteX0" fmla="*/ 0 w 745588"/>
              <a:gd name="connsiteY0" fmla="*/ 0 h 562708"/>
              <a:gd name="connsiteX1" fmla="*/ 126610 w 745588"/>
              <a:gd name="connsiteY1" fmla="*/ 422031 h 562708"/>
              <a:gd name="connsiteX2" fmla="*/ 520505 w 745588"/>
              <a:gd name="connsiteY2" fmla="*/ 225083 h 562708"/>
              <a:gd name="connsiteX3" fmla="*/ 745588 w 745588"/>
              <a:gd name="connsiteY3" fmla="*/ 562708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588" h="562708">
                <a:moveTo>
                  <a:pt x="0" y="0"/>
                </a:moveTo>
                <a:cubicBezTo>
                  <a:pt x="19929" y="192258"/>
                  <a:pt x="39859" y="384517"/>
                  <a:pt x="126610" y="422031"/>
                </a:cubicBezTo>
                <a:cubicBezTo>
                  <a:pt x="213361" y="459545"/>
                  <a:pt x="417342" y="201637"/>
                  <a:pt x="520505" y="225083"/>
                </a:cubicBezTo>
                <a:cubicBezTo>
                  <a:pt x="623668" y="248529"/>
                  <a:pt x="684628" y="405618"/>
                  <a:pt x="745588" y="562708"/>
                </a:cubicBezTo>
              </a:path>
            </a:pathLst>
          </a:custGeom>
          <a:ln w="2857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1200" i="0"/>
          </a:p>
        </p:txBody>
      </p:sp>
      <p:sp>
        <p:nvSpPr>
          <p:cNvPr id="27" name="Freeform 26"/>
          <p:cNvSpPr/>
          <p:nvPr/>
        </p:nvSpPr>
        <p:spPr>
          <a:xfrm rot="11339801">
            <a:off x="7362878" y="2441642"/>
            <a:ext cx="1104700" cy="378042"/>
          </a:xfrm>
          <a:custGeom>
            <a:avLst/>
            <a:gdLst>
              <a:gd name="connsiteX0" fmla="*/ 0 w 745588"/>
              <a:gd name="connsiteY0" fmla="*/ 0 h 562708"/>
              <a:gd name="connsiteX1" fmla="*/ 126610 w 745588"/>
              <a:gd name="connsiteY1" fmla="*/ 422031 h 562708"/>
              <a:gd name="connsiteX2" fmla="*/ 520505 w 745588"/>
              <a:gd name="connsiteY2" fmla="*/ 225083 h 562708"/>
              <a:gd name="connsiteX3" fmla="*/ 745588 w 745588"/>
              <a:gd name="connsiteY3" fmla="*/ 562708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588" h="562708">
                <a:moveTo>
                  <a:pt x="0" y="0"/>
                </a:moveTo>
                <a:cubicBezTo>
                  <a:pt x="19929" y="192258"/>
                  <a:pt x="39859" y="384517"/>
                  <a:pt x="126610" y="422031"/>
                </a:cubicBezTo>
                <a:cubicBezTo>
                  <a:pt x="213361" y="459545"/>
                  <a:pt x="417342" y="201637"/>
                  <a:pt x="520505" y="225083"/>
                </a:cubicBezTo>
                <a:cubicBezTo>
                  <a:pt x="623668" y="248529"/>
                  <a:pt x="684628" y="405618"/>
                  <a:pt x="745588" y="562708"/>
                </a:cubicBezTo>
              </a:path>
            </a:pathLst>
          </a:custGeom>
          <a:ln w="2857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1200" i="0"/>
          </a:p>
        </p:txBody>
      </p:sp>
    </p:spTree>
    <p:extLst>
      <p:ext uri="{BB962C8B-B14F-4D97-AF65-F5344CB8AC3E}">
        <p14:creationId xmlns:p14="http://schemas.microsoft.com/office/powerpoint/2010/main" val="2636383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phatcha NN\00_ปีงบประมาณ 2559\02_โครงการยุติการตั้งครรภ์\01_ทะเบียนแพทย์อาสา\RSA\Sportmap\28 Apil 2017\ภาคเหนือ_แพทย์อาสา+เบิกยา_28 เมย 6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9F4"/>
              </a:clrFrom>
              <a:clrTo>
                <a:srgbClr val="FFF9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844" y="1104955"/>
            <a:ext cx="2975781" cy="402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สี่เหลี่ยมผืนผ้า 54"/>
          <p:cNvSpPr/>
          <p:nvPr/>
        </p:nvSpPr>
        <p:spPr>
          <a:xfrm>
            <a:off x="1145079" y="1"/>
            <a:ext cx="6855921" cy="946997"/>
          </a:xfrm>
          <a:prstGeom prst="rect">
            <a:avLst/>
          </a:prstGeom>
          <a:solidFill>
            <a:srgbClr val="00CC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32199" y="54899"/>
            <a:ext cx="4564391" cy="64633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h-TH" sz="375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Browallia New" pitchFamily="34" charset="-34"/>
                <a:ea typeface="Arundina Sans" pitchFamily="34" charset="-34"/>
                <a:cs typeface="Browallia New" pitchFamily="34" charset="-34"/>
              </a:rPr>
              <a:t>เครือข่ายอาสา </a:t>
            </a:r>
            <a:r>
              <a:rPr lang="en-US" sz="375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Browallia New" pitchFamily="34" charset="-34"/>
                <a:ea typeface="Arundina Sans" pitchFamily="34" charset="-34"/>
                <a:cs typeface="Browallia New" pitchFamily="34" charset="-34"/>
              </a:rPr>
              <a:t>RSA </a:t>
            </a:r>
            <a:r>
              <a:rPr lang="th-TH" sz="375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Browallia New" pitchFamily="34" charset="-34"/>
                <a:ea typeface="Arundina Sans" pitchFamily="34" charset="-34"/>
                <a:cs typeface="Browallia New" pitchFamily="34" charset="-34"/>
              </a:rPr>
              <a:t>ภาคเหนือ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144" y="1059583"/>
            <a:ext cx="2052228" cy="16158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500" b="1" dirty="0"/>
              <a:t>จังหวัดเชียงราย</a:t>
            </a:r>
          </a:p>
          <a:p>
            <a:r>
              <a:rPr lang="th-TH" sz="1200" b="1" dirty="0">
                <a:sym typeface="Wingdings"/>
              </a:rPr>
              <a:t></a:t>
            </a:r>
            <a:r>
              <a:rPr lang="th-TH" sz="1200" b="1" dirty="0"/>
              <a:t>รพ.เชียงรายประชานุเคราะห์</a:t>
            </a:r>
          </a:p>
          <a:p>
            <a:r>
              <a:rPr lang="th-TH" sz="1200" b="1" dirty="0">
                <a:solidFill>
                  <a:prstClr val="black"/>
                </a:solidFill>
                <a:sym typeface="Wingdings"/>
              </a:rPr>
              <a:t>คลินิกเวชกรรมชุมชน </a:t>
            </a:r>
            <a:r>
              <a:rPr lang="en-US" sz="1200" b="1" dirty="0">
                <a:solidFill>
                  <a:prstClr val="black"/>
                </a:solidFill>
                <a:sym typeface="Wingdings"/>
              </a:rPr>
              <a:t>PDA </a:t>
            </a:r>
            <a:r>
              <a:rPr lang="th-TH" sz="1200" b="1" dirty="0">
                <a:solidFill>
                  <a:prstClr val="black"/>
                </a:solidFill>
                <a:sym typeface="Wingdings"/>
              </a:rPr>
              <a:t>เชียงราย</a:t>
            </a:r>
          </a:p>
          <a:p>
            <a:r>
              <a:rPr lang="th-TH" sz="1200" b="1" dirty="0">
                <a:solidFill>
                  <a:prstClr val="black"/>
                </a:solidFill>
                <a:sym typeface="Wingdings"/>
              </a:rPr>
              <a:t>รพ.ดอยหลวง</a:t>
            </a:r>
          </a:p>
          <a:p>
            <a:r>
              <a:rPr lang="th-TH" sz="1200" b="1" dirty="0">
                <a:solidFill>
                  <a:prstClr val="black"/>
                </a:solidFill>
                <a:sym typeface="Wingdings"/>
              </a:rPr>
              <a:t>รพ.ป่าแดด</a:t>
            </a:r>
          </a:p>
          <a:p>
            <a:r>
              <a:rPr lang="th-TH" sz="1200" b="1" dirty="0">
                <a:solidFill>
                  <a:prstClr val="black"/>
                </a:solidFill>
                <a:sym typeface="Wingdings"/>
              </a:rPr>
              <a:t>คลินิก </a:t>
            </a:r>
            <a:r>
              <a:rPr lang="th-TH" sz="1200" b="1" dirty="0" err="1">
                <a:solidFill>
                  <a:prstClr val="black"/>
                </a:solidFill>
                <a:sym typeface="Wingdings"/>
              </a:rPr>
              <a:t>สวท</a:t>
            </a:r>
            <a:r>
              <a:rPr lang="th-TH" sz="1200" b="1" dirty="0">
                <a:solidFill>
                  <a:prstClr val="black"/>
                </a:solidFill>
                <a:sym typeface="Wingdings"/>
              </a:rPr>
              <a:t>.เวชกรรม เชียงราย</a:t>
            </a:r>
          </a:p>
          <a:p>
            <a:r>
              <a:rPr lang="th-TH" sz="1200" b="1" dirty="0">
                <a:solidFill>
                  <a:prstClr val="black"/>
                </a:solidFill>
                <a:sym typeface="Wingdings"/>
              </a:rPr>
              <a:t></a:t>
            </a:r>
            <a:r>
              <a:rPr lang="th-TH" sz="1200" b="1" dirty="0" err="1">
                <a:solidFill>
                  <a:prstClr val="black"/>
                </a:solidFill>
                <a:sym typeface="Wingdings"/>
              </a:rPr>
              <a:t>บ้านสคูล</a:t>
            </a:r>
            <a:r>
              <a:rPr lang="th-TH" sz="1200" b="1" dirty="0">
                <a:solidFill>
                  <a:prstClr val="black"/>
                </a:solidFill>
                <a:sym typeface="Wingdings"/>
              </a:rPr>
              <a:t> ศูนย์เยาวชนจังหวัดเชียงราย</a:t>
            </a:r>
          </a:p>
          <a:p>
            <a:r>
              <a:rPr lang="th-TH" sz="1200" b="1" dirty="0">
                <a:solidFill>
                  <a:prstClr val="black"/>
                </a:solidFill>
                <a:sym typeface="Wingdings"/>
              </a:rPr>
              <a:t>รพ.</a:t>
            </a:r>
            <a:r>
              <a:rPr lang="th-TH" sz="1200" b="1" dirty="0" err="1">
                <a:solidFill>
                  <a:prstClr val="black"/>
                </a:solidFill>
                <a:sym typeface="Wingdings"/>
              </a:rPr>
              <a:t>เทิง</a:t>
            </a:r>
            <a:endParaRPr lang="th-TH" sz="1200" b="1" dirty="0">
              <a:solidFill>
                <a:prstClr val="black"/>
              </a:solidFill>
              <a:sym typeface="Wingdings"/>
            </a:endParaRPr>
          </a:p>
        </p:txBody>
      </p:sp>
      <p:pic>
        <p:nvPicPr>
          <p:cNvPr id="1028" name="Picture 4" descr="D:\Naphatcha NN\00_ปีงบประมาณ 2559\02_โครงการยุติการตั้งครรภ์\01_ทะเบียนแพทย์อาสา\RSA\Spotmap\28 Apil 2017\คำอธิบาย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1" y="1020412"/>
            <a:ext cx="1121927" cy="71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สี่เหลี่ยมผืนผ้า 29"/>
          <p:cNvSpPr/>
          <p:nvPr/>
        </p:nvSpPr>
        <p:spPr>
          <a:xfrm>
            <a:off x="7066437" y="751661"/>
            <a:ext cx="907941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en-US" sz="120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undina Sans" pitchFamily="34" charset="-34"/>
                <a:ea typeface="Arundina Sans" pitchFamily="34" charset="-34"/>
                <a:cs typeface="Arundina Sans" pitchFamily="34" charset="-34"/>
              </a:rPr>
              <a:t>Update 1 </a:t>
            </a:r>
            <a:r>
              <a:rPr lang="th-TH" sz="120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undina Sans" pitchFamily="34" charset="-34"/>
                <a:ea typeface="Arundina Sans" pitchFamily="34" charset="-34"/>
                <a:cs typeface="Arundina Sans" pitchFamily="34" charset="-34"/>
              </a:rPr>
              <a:t>พ.ค. 60</a:t>
            </a:r>
          </a:p>
        </p:txBody>
      </p:sp>
      <p:pic>
        <p:nvPicPr>
          <p:cNvPr id="2" name="Picture 2" descr="C:\Users\Administrator\Desktop\Logo_DOH_RH500x570 สำนักอนามัยการเจริญพันธุ์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079" y="0"/>
            <a:ext cx="784843" cy="9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ลูกศรเชื่อมต่อแบบตรง 35"/>
          <p:cNvCxnSpPr/>
          <p:nvPr/>
        </p:nvCxnSpPr>
        <p:spPr>
          <a:xfrm flipV="1">
            <a:off x="5220072" y="1378286"/>
            <a:ext cx="648072" cy="1921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87082" y="2810676"/>
            <a:ext cx="1663260" cy="6924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500" b="1" dirty="0"/>
              <a:t>จังหวัดน่าน</a:t>
            </a:r>
          </a:p>
          <a:p>
            <a:r>
              <a:rPr lang="th-TH" sz="1200" b="1" dirty="0">
                <a:sym typeface="Wingdings"/>
              </a:rPr>
              <a:t></a:t>
            </a:r>
            <a:r>
              <a:rPr lang="th-TH" sz="1200" b="1" dirty="0"/>
              <a:t>รพ.นาน้อย</a:t>
            </a:r>
          </a:p>
          <a:p>
            <a:r>
              <a:rPr lang="th-TH" sz="1200" b="1" dirty="0">
                <a:sym typeface="Wingdings"/>
              </a:rPr>
              <a:t></a:t>
            </a:r>
            <a:r>
              <a:rPr lang="th-TH" sz="1200" b="1" dirty="0"/>
              <a:t>รพ.ทุ่งช้าง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17273" y="2064354"/>
            <a:ext cx="2095308" cy="6924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500" b="1" dirty="0"/>
              <a:t>จังหวัดเชียงใหม่</a:t>
            </a:r>
          </a:p>
          <a:p>
            <a:r>
              <a:rPr lang="th-TH" sz="1200" b="1" dirty="0">
                <a:sym typeface="Wingdings"/>
              </a:rPr>
              <a:t>คลินิกชุมชนเวชกรรม </a:t>
            </a:r>
            <a:r>
              <a:rPr lang="en-US" sz="1200" b="1" dirty="0">
                <a:sym typeface="Wingdings"/>
              </a:rPr>
              <a:t>PDA </a:t>
            </a:r>
            <a:r>
              <a:rPr lang="th-TH" sz="1200" b="1" dirty="0">
                <a:sym typeface="Wingdings"/>
              </a:rPr>
              <a:t>เชียงใหม่</a:t>
            </a:r>
            <a:endParaRPr lang="th-TH" sz="1200" b="1" dirty="0"/>
          </a:p>
          <a:p>
            <a:r>
              <a:rPr lang="th-TH" sz="1200" b="1" dirty="0">
                <a:solidFill>
                  <a:prstClr val="black"/>
                </a:solidFill>
                <a:sym typeface="Wingdings"/>
              </a:rPr>
              <a:t>คลินิก </a:t>
            </a:r>
            <a:r>
              <a:rPr lang="th-TH" sz="1200" b="1" dirty="0" err="1">
                <a:solidFill>
                  <a:prstClr val="black"/>
                </a:solidFill>
                <a:sym typeface="Wingdings"/>
              </a:rPr>
              <a:t>สวท</a:t>
            </a:r>
            <a:r>
              <a:rPr lang="th-TH" sz="1200" b="1" dirty="0">
                <a:solidFill>
                  <a:prstClr val="black"/>
                </a:solidFill>
                <a:sym typeface="Wingdings"/>
              </a:rPr>
              <a:t>. เวชกรรมเชียงใหม่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9671" y="3698719"/>
            <a:ext cx="1590671" cy="507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500" b="1" dirty="0"/>
              <a:t>จังหวัดแพร่</a:t>
            </a:r>
          </a:p>
          <a:p>
            <a:r>
              <a:rPr lang="th-TH" sz="1200" b="1" dirty="0">
                <a:sym typeface="Wingdings"/>
              </a:rPr>
              <a:t>รพ.แพร่</a:t>
            </a:r>
            <a:endParaRPr lang="th-TH" sz="1200" b="1" dirty="0">
              <a:solidFill>
                <a:prstClr val="black"/>
              </a:solidFill>
              <a:sym typeface="Wingding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3748" y="997311"/>
            <a:ext cx="1728192" cy="507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500" b="1" dirty="0"/>
              <a:t>จังหวัดลำปาง</a:t>
            </a:r>
          </a:p>
          <a:p>
            <a:r>
              <a:rPr lang="th-TH" sz="1200" b="1" dirty="0">
                <a:sym typeface="Wingdings"/>
              </a:rPr>
              <a:t>คลินิก </a:t>
            </a:r>
            <a:r>
              <a:rPr lang="th-TH" sz="1200" b="1" dirty="0" err="1">
                <a:sym typeface="Wingdings"/>
              </a:rPr>
              <a:t>สวท</a:t>
            </a:r>
            <a:r>
              <a:rPr lang="th-TH" sz="1200" b="1" dirty="0">
                <a:sym typeface="Wingdings"/>
              </a:rPr>
              <a:t>. เวชกรรม ลำปาง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2566" y="4083918"/>
            <a:ext cx="2095308" cy="6924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500" b="1" dirty="0"/>
              <a:t>จังหวัดนครสวรรค์</a:t>
            </a:r>
          </a:p>
          <a:p>
            <a:r>
              <a:rPr lang="th-TH" sz="1200" b="1" dirty="0">
                <a:sym typeface="Wingdings"/>
              </a:rPr>
              <a:t>รพ.บรรพตพิสัย</a:t>
            </a:r>
          </a:p>
          <a:p>
            <a:r>
              <a:rPr lang="th-TH" sz="1200" b="1" dirty="0">
                <a:solidFill>
                  <a:prstClr val="black"/>
                </a:solidFill>
                <a:sym typeface="Wingdings"/>
              </a:rPr>
              <a:t>คลินิกนายแพทย์ธนิต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2566" y="2883154"/>
            <a:ext cx="2095308" cy="10618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500" b="1" dirty="0"/>
              <a:t>จังหวัดตาก</a:t>
            </a:r>
          </a:p>
          <a:p>
            <a:r>
              <a:rPr lang="th-TH" sz="1200" b="1" dirty="0">
                <a:sym typeface="Wingdings"/>
              </a:rPr>
              <a:t>สำนักงานสาธารณสุขจังหวัดตาก</a:t>
            </a:r>
          </a:p>
          <a:p>
            <a:r>
              <a:rPr lang="th-TH" sz="1200" b="1" dirty="0">
                <a:sym typeface="Wingdings"/>
              </a:rPr>
              <a:t>รพ.สมเด็จพระเจ้าตากสินมหาราช</a:t>
            </a:r>
          </a:p>
          <a:p>
            <a:r>
              <a:rPr lang="th-TH" sz="1200" b="1" dirty="0">
                <a:sym typeface="Wingdings"/>
              </a:rPr>
              <a:t>รพ.อุ้มผาง</a:t>
            </a:r>
          </a:p>
          <a:p>
            <a:r>
              <a:rPr lang="th-TH" sz="1200" b="1" dirty="0">
                <a:sym typeface="Wingdings"/>
              </a:rPr>
              <a:t>รพ.แม่สอด</a:t>
            </a:r>
            <a:endParaRPr lang="th-TH" sz="1200" b="1" dirty="0">
              <a:solidFill>
                <a:prstClr val="black"/>
              </a:solidFill>
              <a:sym typeface="Wingding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2847" y="4247242"/>
            <a:ext cx="1805507" cy="507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500" b="1" dirty="0"/>
              <a:t>จังหวัดอุตรดิตถ์</a:t>
            </a:r>
          </a:p>
          <a:p>
            <a:r>
              <a:rPr lang="th-TH" sz="1200" b="1" dirty="0">
                <a:sym typeface="Wingdings"/>
              </a:rPr>
              <a:t>รพ.บ้านโคก</a:t>
            </a:r>
            <a:endParaRPr lang="th-TH" sz="1200" b="1" dirty="0">
              <a:solidFill>
                <a:prstClr val="black"/>
              </a:solidFill>
              <a:sym typeface="Wingdings"/>
            </a:endParaRPr>
          </a:p>
        </p:txBody>
      </p:sp>
      <p:cxnSp>
        <p:nvCxnSpPr>
          <p:cNvPr id="17" name="ลูกศรเชื่อมต่อแบบตรง 16"/>
          <p:cNvCxnSpPr/>
          <p:nvPr/>
        </p:nvCxnSpPr>
        <p:spPr>
          <a:xfrm>
            <a:off x="5544108" y="2193708"/>
            <a:ext cx="438336" cy="865132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5112060" y="2733768"/>
            <a:ext cx="947612" cy="972109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5294108" y="3115861"/>
            <a:ext cx="648072" cy="127055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 flipH="1" flipV="1">
            <a:off x="3455697" y="1494507"/>
            <a:ext cx="1117343" cy="699201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 flipH="1">
            <a:off x="3312582" y="2301720"/>
            <a:ext cx="287311" cy="97342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 flipH="1" flipV="1">
            <a:off x="3437875" y="3435847"/>
            <a:ext cx="576494" cy="959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 flipH="1">
            <a:off x="3437874" y="4247242"/>
            <a:ext cx="1217861" cy="129527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D:\Naphatcha NN\โครงการยุติการตั้งครรภ์\ตัวเลือกแบบ Logo-RSA_108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252" y="87474"/>
            <a:ext cx="696234" cy="65297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5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26254"/>
              </p:ext>
            </p:extLst>
          </p:nvPr>
        </p:nvGraphicFramePr>
        <p:xfrm>
          <a:off x="130634" y="588675"/>
          <a:ext cx="8899067" cy="4412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5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ภาค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เขตบริการสุขภาพ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แพทย์อาสา </a:t>
                      </a:r>
                      <a:r>
                        <a:rPr lang="en-US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RSA (</a:t>
                      </a:r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คน)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สหวิชาชีพอาสา </a:t>
                      </a:r>
                      <a:r>
                        <a:rPr lang="en-US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RSA </a:t>
                      </a:r>
                    </a:p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คน)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โรงพยาบาล/ </a:t>
                      </a:r>
                    </a:p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สถานบริการ/หน่วยงาน (แห่ง)</a:t>
                      </a:r>
                    </a:p>
                  </a:txBody>
                  <a:tcPr marL="6499" marR="6499" marT="487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87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รัฐ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เอกชน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พยาบาล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นักสังคมสงเคราะห์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นักจิต</a:t>
                      </a:r>
                    </a:p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วิทยา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นักวิชาการสาธารณสุข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อื่นๆ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รัฐ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เอกชน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เหนือ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1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5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2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5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3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5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กลาง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4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5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5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5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ตะวันออก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6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8575" marR="2857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8575" marR="2857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28575" marR="2857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56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อีสาน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7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5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8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5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9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5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10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5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ใต้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11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5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12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5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กทม.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13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28575" marR="28575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28575" marR="28575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8575" marR="28575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28575" marR="28575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8575" marR="28575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8575" marR="28575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8575" marR="28575" marT="0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108</a:t>
                      </a:r>
                    </a:p>
                  </a:txBody>
                  <a:tcPr marL="28575" marR="28575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28575" marR="28575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</a:t>
                      </a:r>
                    </a:p>
                  </a:txBody>
                  <a:tcPr marL="28575" marR="28575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</a:t>
                      </a:r>
                    </a:p>
                  </a:txBody>
                  <a:tcPr marL="28575" marR="28575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28575" marR="28575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</a:p>
                  </a:txBody>
                  <a:tcPr marL="28575" marR="28575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</a:t>
                      </a:r>
                    </a:p>
                  </a:txBody>
                  <a:tcPr marL="28575" marR="28575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</a:p>
                  </a:txBody>
                  <a:tcPr marL="28575" marR="28575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</a:p>
                  </a:txBody>
                  <a:tcPr marL="28575" marR="28575" marT="0" marB="0" anchor="ctr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91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สรุปรวม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แพทย์อาสา </a:t>
                      </a:r>
                      <a:r>
                        <a:rPr lang="en-US" sz="11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RSA</a:t>
                      </a:r>
                    </a:p>
                    <a:p>
                      <a:pPr algn="ctr" fontAlgn="b"/>
                      <a:r>
                        <a:rPr lang="th-TH" sz="11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134 คน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สหวิชาชีพอาสา </a:t>
                      </a:r>
                      <a:r>
                        <a:rPr lang="en-US" sz="11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RSA </a:t>
                      </a:r>
                    </a:p>
                    <a:p>
                      <a:pPr algn="ctr" fontAlgn="b"/>
                      <a:r>
                        <a:rPr lang="th-TH" sz="11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393</a:t>
                      </a:r>
                      <a:r>
                        <a:rPr lang="en-US" sz="11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1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สถานบริการ </a:t>
                      </a:r>
                      <a:endParaRPr lang="en-US" sz="1100" b="1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"/>
                      <a:r>
                        <a:rPr lang="th-TH" sz="11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280 แห่ง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9" marR="6499" marT="4874" marB="0" anchor="ctr"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7484" y="67541"/>
            <a:ext cx="8834284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i="0" dirty="0">
                <a:latin typeface="Tahoma" pitchFamily="34" charset="0"/>
                <a:ea typeface="Tahoma" pitchFamily="34" charset="0"/>
                <a:cs typeface="Tahoma" pitchFamily="34" charset="0"/>
              </a:rPr>
              <a:t>สรุปจำนวนเครือข่ายอาสา </a:t>
            </a:r>
            <a:r>
              <a:rPr lang="en-US" sz="2800" b="1" i="0" dirty="0">
                <a:latin typeface="Tahoma" pitchFamily="34" charset="0"/>
                <a:ea typeface="Tahoma" pitchFamily="34" charset="0"/>
                <a:cs typeface="Tahoma" pitchFamily="34" charset="0"/>
              </a:rPr>
              <a:t>RSA </a:t>
            </a:r>
            <a:r>
              <a:rPr lang="th-TH" sz="2800" b="1" i="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20301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3251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5" y="195263"/>
            <a:ext cx="6516291" cy="488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448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632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6993731" cy="524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90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72" y="205979"/>
            <a:ext cx="8435656" cy="4745056"/>
          </a:xfrm>
        </p:spPr>
      </p:pic>
    </p:spTree>
    <p:extLst>
      <p:ext uri="{BB962C8B-B14F-4D97-AF65-F5344CB8AC3E}">
        <p14:creationId xmlns:p14="http://schemas.microsoft.com/office/powerpoint/2010/main" val="2903508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ผลการค้นหารูปภาพสำหรับ คลินิกโรงพยาบาล การ์ตูน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036"/>
          <a:stretch/>
        </p:blipFill>
        <p:spPr bwMode="auto">
          <a:xfrm>
            <a:off x="1432024" y="1189136"/>
            <a:ext cx="2150269" cy="125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85913" y="177403"/>
            <a:ext cx="5157490" cy="965597"/>
          </a:xfrm>
          <a:prstGeom prst="rect">
            <a:avLst/>
          </a:prstGeom>
          <a:solidFill>
            <a:srgbClr val="FFFFCC"/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75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การส่งต่อของสมาชิก</a:t>
            </a:r>
            <a:r>
              <a:rPr lang="en-US" sz="375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RSA </a:t>
            </a:r>
            <a:r>
              <a:rPr lang="th-TH" sz="375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(ต่อ)</a:t>
            </a:r>
          </a:p>
        </p:txBody>
      </p:sp>
      <p:pic>
        <p:nvPicPr>
          <p:cNvPr id="5" name="Picture 2" descr="D:\งานอิ๊ฟ\00 งานปี 59\02 โครงการ 1663\14 Logo RSA\RS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490" y="-71734"/>
            <a:ext cx="1335284" cy="13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60874" y="1500187"/>
            <a:ext cx="4106762" cy="84296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b="1" i="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1.</a:t>
            </a:r>
            <a:r>
              <a:rPr lang="th-TH" sz="2700" b="1" i="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ประสานส่งต่อกับคลินิก/โรงพยาบาลได้เองโดยตรง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8776" y="2675112"/>
            <a:ext cx="5929313" cy="216982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มีคลินิกเอกชนหลายแห่ง เช่น </a:t>
            </a:r>
          </a:p>
          <a:p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	- สมาคมวางแผนครอบครัวแห่งประเทศไทย (สวท.)</a:t>
            </a:r>
          </a:p>
          <a:p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	- สมาคมพัฒนาประชากร</a:t>
            </a:r>
          </a:p>
          <a:p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	- คลินิกแพทย์ตามทะเบียน</a:t>
            </a:r>
            <a:r>
              <a:rPr lang="en-US" sz="2250" b="1" dirty="0">
                <a:latin typeface="Browallia New" pitchFamily="34" charset="-34"/>
                <a:cs typeface="Browallia New" pitchFamily="34" charset="-34"/>
              </a:rPr>
              <a:t> RSA</a:t>
            </a:r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algn="ctr"/>
            <a:r>
              <a:rPr lang="th-TH" sz="225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** ตามความสะดวกของผู้รับบริการ ** </a:t>
            </a:r>
          </a:p>
          <a:p>
            <a:pPr algn="ctr"/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เช่น ไม่ไกลบ้าน, อายุครรภ์ที่รับยุติ, ค่าใช้จ่าย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4285589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ผลการค้นหารูปภาพสำหรับ สายด่วน 16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513" y="1332297"/>
            <a:ext cx="1686479" cy="112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700064" y="1648218"/>
            <a:ext cx="3625304" cy="842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sz="2700" b="1" i="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2. ให้สายด่วน 1663 ประสานแทน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85913" y="177403"/>
            <a:ext cx="5157490" cy="965597"/>
          </a:xfrm>
          <a:prstGeom prst="rect">
            <a:avLst/>
          </a:prstGeom>
          <a:solidFill>
            <a:srgbClr val="FFFFCC"/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75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การส่งต่อของสมาชิก</a:t>
            </a:r>
            <a:r>
              <a:rPr lang="en-US" sz="375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RSA </a:t>
            </a:r>
            <a:r>
              <a:rPr lang="th-TH" sz="375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(ต่อ)</a:t>
            </a:r>
          </a:p>
        </p:txBody>
      </p:sp>
      <p:pic>
        <p:nvPicPr>
          <p:cNvPr id="12" name="Picture 2" descr="D:\งานอิ๊ฟ\00 งานปี 59\02 โครงการ 1663\14 Logo RSA\RS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490" y="-71734"/>
            <a:ext cx="1335284" cy="13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0903" y="2872496"/>
            <a:ext cx="6500813" cy="1990288"/>
          </a:xfrm>
          <a:prstGeom prst="rect">
            <a:avLst/>
          </a:prstGeom>
          <a:ln w="28575"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endParaRPr lang="th-TH" sz="1125" b="1" dirty="0">
              <a:latin typeface="Browallia New" pitchFamily="34" charset="-34"/>
              <a:cs typeface="Browallia New" pitchFamily="34" charset="-34"/>
            </a:endParaRP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ใช้ในกรณีที่</a:t>
            </a:r>
            <a:r>
              <a:rPr lang="th-TH" sz="225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ผู้ส่งต่อมีข้อจำกัดด้านเวลาที่จะประสานเอง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หรือบอกให้</a:t>
            </a:r>
            <a:r>
              <a:rPr lang="th-TH" sz="225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คนไข้โทรเอง </a:t>
            </a:r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หรือเป็น</a:t>
            </a:r>
            <a:r>
              <a:rPr lang="th-TH" sz="225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เคสซับซ้อนในเรื่องต่างๆ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เช่น อายุครรภ์โตถึง 5-6 เดือน, ไม่รู้จะไปอย่างไร, ไม่มีค่าเดินทาง เป็นต้น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endParaRPr lang="th-TH" sz="1125" b="1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3759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9571" y="1296734"/>
            <a:ext cx="2194790" cy="747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669424" y="1405828"/>
            <a:ext cx="4117264" cy="8429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700" b="1" i="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3. การประชาสัมพันธ์แก่กลุ่มเป้าหมาย</a:t>
            </a:r>
            <a:br>
              <a:rPr lang="th-TH" sz="2700" b="1" i="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2700" b="1" i="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   และประชาชนในชุมชน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85913" y="177403"/>
            <a:ext cx="5157490" cy="965597"/>
          </a:xfrm>
          <a:prstGeom prst="rect">
            <a:avLst/>
          </a:prstGeom>
          <a:solidFill>
            <a:srgbClr val="FFFFCC"/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75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การส่งต่อของสมาชิก</a:t>
            </a:r>
            <a:r>
              <a:rPr lang="en-US" sz="375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RSA </a:t>
            </a:r>
            <a:r>
              <a:rPr lang="th-TH" sz="375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(ต่อ)</a:t>
            </a:r>
          </a:p>
        </p:txBody>
      </p:sp>
      <p:pic>
        <p:nvPicPr>
          <p:cNvPr id="12" name="Picture 2" descr="D:\งานอิ๊ฟ\00 งานปี 59\02 โครงการ 1663\14 Logo RSA\RS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490" y="-71734"/>
            <a:ext cx="1335284" cy="13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4775" y="3130222"/>
            <a:ext cx="5033071" cy="1823576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th-TH" sz="1125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th-TH" sz="225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ประชาสัมพันธ์ให้รู้จักสายปรึกษาท้องไม่พร้อม 1663</a:t>
            </a:r>
          </a:p>
          <a:p>
            <a:pPr algn="ctr"/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เพราะทำงาน 10 คู่สาย เวลา 09.00 – 21.00 น. </a:t>
            </a:r>
          </a:p>
          <a:p>
            <a:pPr algn="ctr"/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สะดวกต่อผู้รับบริการ แล้ว 1663 ก็จะส่งต่อไปยัง</a:t>
            </a:r>
          </a:p>
          <a:p>
            <a:pPr algn="ctr"/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คุณหมอ</a:t>
            </a:r>
            <a:r>
              <a:rPr lang="en-US" sz="2250" b="1" dirty="0">
                <a:latin typeface="Browallia New" pitchFamily="34" charset="-34"/>
                <a:cs typeface="Browallia New" pitchFamily="34" charset="-34"/>
              </a:rPr>
              <a:t> RSA /</a:t>
            </a:r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 หรือไม่ใช่</a:t>
            </a:r>
            <a:r>
              <a:rPr lang="en-US" sz="2250" b="1" dirty="0">
                <a:latin typeface="Browallia New" pitchFamily="34" charset="-34"/>
                <a:cs typeface="Browallia New" pitchFamily="34" charset="-34"/>
              </a:rPr>
              <a:t> RSA</a:t>
            </a:r>
            <a:r>
              <a:rPr lang="th-TH" sz="2250" b="1" dirty="0">
                <a:latin typeface="Browallia New" pitchFamily="34" charset="-34"/>
                <a:cs typeface="Browallia New" pitchFamily="34" charset="-34"/>
              </a:rPr>
              <a:t> ที่ใกล้บ้านที่สุด</a:t>
            </a:r>
          </a:p>
          <a:p>
            <a:pPr algn="ctr"/>
            <a:endParaRPr lang="th-TH" sz="1125" b="1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050" name="Picture 2" descr="ผลการค้นหารูปภาพสำหรับ รูปโทรศัพท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525" y="3906724"/>
            <a:ext cx="1098140" cy="10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ผลการค้นหารูปภาพสำหรับ กระจายเสียง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571" y="2248791"/>
            <a:ext cx="1104746" cy="11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80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04167" y="171450"/>
            <a:ext cx="6172200" cy="85725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</a:rPr>
              <a:t>1663 </a:t>
            </a:r>
            <a:r>
              <a:rPr lang="th-TH" sz="4050" b="1" dirty="0">
                <a:solidFill>
                  <a:prstClr val="black"/>
                </a:solidFill>
              </a:rPr>
              <a:t>คือใคร?</a:t>
            </a:r>
            <a:endParaRPr lang="th-TH" sz="405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28750" y="1828801"/>
            <a:ext cx="6743700" cy="2996803"/>
          </a:xfrm>
        </p:spPr>
        <p:txBody>
          <a:bodyPr>
            <a:noAutofit/>
          </a:bodyPr>
          <a:lstStyle/>
          <a:p>
            <a:pPr algn="thaiDist">
              <a:lnSpc>
                <a:spcPct val="120000"/>
              </a:lnSpc>
              <a:spcBef>
                <a:spcPct val="0"/>
              </a:spcBef>
            </a:pPr>
            <a:r>
              <a:rPr lang="th-TH" sz="21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มูลนิธิเข้าถึงเอดส์ </a:t>
            </a:r>
          </a:p>
          <a:p>
            <a:pPr algn="thaiDist">
              <a:lnSpc>
                <a:spcPct val="120000"/>
              </a:lnSpc>
              <a:spcBef>
                <a:spcPct val="0"/>
              </a:spcBef>
            </a:pPr>
            <a:r>
              <a:rPr lang="th-TH" sz="21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ให้บริการปรึกษาเรื่องเอดส์ตั้งแต่ </a:t>
            </a:r>
            <a:r>
              <a:rPr lang="en-US" sz="21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2534 </a:t>
            </a:r>
            <a:r>
              <a:rPr lang="th-TH" sz="21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-ปัจจุบัน </a:t>
            </a:r>
          </a:p>
          <a:p>
            <a:pPr algn="thaiDist">
              <a:lnSpc>
                <a:spcPct val="120000"/>
              </a:lnSpc>
              <a:spcBef>
                <a:spcPct val="0"/>
              </a:spcBef>
            </a:pPr>
            <a:r>
              <a:rPr lang="en-US" sz="21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1663</a:t>
            </a:r>
            <a:r>
              <a:rPr lang="th-TH" sz="21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เป็น</a:t>
            </a:r>
            <a:r>
              <a:rPr lang="th-TH" sz="21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สายเอดส์แห่งชาติเมื่อปี </a:t>
            </a:r>
            <a:r>
              <a:rPr lang="en-US" sz="21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2555</a:t>
            </a:r>
            <a:r>
              <a:rPr lang="th-TH" sz="21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th-TH" sz="21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thaiDist">
              <a:lnSpc>
                <a:spcPct val="120000"/>
              </a:lnSpc>
              <a:spcBef>
                <a:spcPct val="0"/>
              </a:spcBef>
            </a:pPr>
            <a:r>
              <a:rPr lang="th-TH" sz="21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เพิ่มการปรึกษาเรื่องท้องไม่พร้อมเมื่อ</a:t>
            </a:r>
            <a:r>
              <a:rPr lang="en-US" sz="21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 </a:t>
            </a:r>
            <a:r>
              <a:rPr lang="th-TH" sz="21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ก.ย.</a:t>
            </a:r>
            <a:r>
              <a:rPr lang="en-US" sz="21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2556</a:t>
            </a:r>
            <a:endParaRPr lang="th-TH" sz="21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thaiDist">
              <a:lnSpc>
                <a:spcPct val="120000"/>
              </a:lnSpc>
              <a:buFont typeface="Wingdings" pitchFamily="2" charset="2"/>
              <a:buChar char="v"/>
            </a:pPr>
            <a:r>
              <a:rPr lang="th-TH" sz="21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ให้บริการ </a:t>
            </a:r>
            <a:r>
              <a:rPr lang="en-US" sz="21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th-TH" sz="21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คู่สาย วันละ </a:t>
            </a:r>
            <a:r>
              <a:rPr lang="en-US" sz="21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 </a:t>
            </a:r>
            <a:r>
              <a:rPr lang="th-TH" sz="21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ชั่วโมง </a:t>
            </a:r>
          </a:p>
          <a:p>
            <a:pPr algn="thaiDist">
              <a:lnSpc>
                <a:spcPct val="120000"/>
              </a:lnSpc>
              <a:buFont typeface="Arial" charset="0"/>
              <a:buNone/>
            </a:pPr>
            <a:r>
              <a:rPr lang="th-TH" sz="2100" u="sng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เวลาบริการ</a:t>
            </a:r>
          </a:p>
          <a:p>
            <a:pPr algn="thaiDist">
              <a:lnSpc>
                <a:spcPct val="120000"/>
              </a:lnSpc>
            </a:pPr>
            <a:r>
              <a:rPr lang="en-US" sz="21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9.00-21.00 </a:t>
            </a:r>
            <a:r>
              <a:rPr lang="th-TH" sz="21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น. </a:t>
            </a:r>
            <a:r>
              <a:rPr lang="th-TH" sz="21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ทุกวัน ไม่มีวันหยุด</a:t>
            </a:r>
            <a:r>
              <a:rPr lang="th-TH" sz="21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th-TH" sz="2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thaiDist">
              <a:lnSpc>
                <a:spcPct val="120000"/>
              </a:lnSpc>
              <a:buFont typeface="Arial" charset="0"/>
              <a:buNone/>
            </a:pPr>
            <a:r>
              <a:rPr lang="th-TH" sz="21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algn="thaiDist">
              <a:lnSpc>
                <a:spcPct val="120000"/>
              </a:lnSpc>
              <a:buFont typeface="Arial" charset="0"/>
              <a:buNone/>
            </a:pPr>
            <a:r>
              <a:rPr lang="th-TH" sz="21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en-US" sz="2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C:\Users\1663-1\Pictures\ภาพ1663\1908291_10202134642553033_2398557515177662962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84683" y="171450"/>
            <a:ext cx="2893239" cy="187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857250"/>
            <a:ext cx="1143000" cy="905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173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59280" y="516025"/>
            <a:ext cx="8000999" cy="4515230"/>
            <a:chOff x="2072640" y="1906390"/>
            <a:chExt cx="6996431" cy="6020306"/>
          </a:xfrm>
        </p:grpSpPr>
        <p:sp>
          <p:nvSpPr>
            <p:cNvPr id="2" name="Down Arrow 1"/>
            <p:cNvSpPr>
              <a:spLocks noChangeArrowheads="1"/>
            </p:cNvSpPr>
            <p:nvPr/>
          </p:nvSpPr>
          <p:spPr bwMode="auto">
            <a:xfrm>
              <a:off x="8133081" y="2526030"/>
              <a:ext cx="379095" cy="24257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68580" tIns="34290" rIns="68580" bIns="34290" anchor="t" anchorCtr="0" upright="1">
              <a:noAutofit/>
            </a:bodyPr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78685" y="4910575"/>
              <a:ext cx="1800860" cy="77095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th-TH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ยุติการตั้งครรภ์ </a:t>
              </a:r>
              <a:r>
                <a:rPr lang="en-US" sz="1600" dirty="0">
                  <a:solidFill>
                    <a:srgbClr val="0563C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hlinkClick r:id="rId2"/>
                </a:rPr>
                <a:t>5,385</a:t>
              </a:r>
              <a:r>
                <a:rPr lang="en-US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th-TH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คน</a:t>
              </a:r>
              <a:endPara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4091940" y="4939149"/>
              <a:ext cx="1728470" cy="64699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th-TH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ตั้งครรภ์ต่อ </a:t>
              </a:r>
              <a:r>
                <a:rPr lang="en-US" sz="1600" dirty="0">
                  <a:solidFill>
                    <a:srgbClr val="0563C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hlinkClick r:id="rId3"/>
                </a:rPr>
                <a:t>402</a:t>
              </a:r>
              <a:r>
                <a:rPr lang="th-TH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คน</a:t>
              </a:r>
              <a:endPara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20740" y="4939151"/>
              <a:ext cx="1494790" cy="82296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th-TH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ยังไม่ตัดสินใจ  </a:t>
              </a:r>
              <a:r>
                <a:rPr lang="en-US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415 </a:t>
              </a:r>
              <a:r>
                <a:rPr lang="th-TH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คน</a:t>
              </a:r>
              <a:endPara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9" name="Straight Arrow Connector 8"/>
            <p:cNvCxnSpPr>
              <a:cxnSpLocks/>
            </p:cNvCxnSpPr>
            <p:nvPr/>
          </p:nvCxnSpPr>
          <p:spPr>
            <a:xfrm flipH="1">
              <a:off x="5805170" y="6587490"/>
              <a:ext cx="57023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0" name="Oval 9"/>
            <p:cNvSpPr>
              <a:spLocks/>
            </p:cNvSpPr>
            <p:nvPr/>
          </p:nvSpPr>
          <p:spPr bwMode="auto">
            <a:xfrm>
              <a:off x="6534785" y="5920105"/>
              <a:ext cx="1784350" cy="1675130"/>
            </a:xfrm>
            <a:prstGeom prst="ellipse">
              <a:avLst/>
            </a:prstGeom>
            <a:gradFill rotWithShape="0">
              <a:gsLst>
                <a:gs pos="0">
                  <a:sysClr val="window" lastClr="FFFFFF">
                    <a:lumMod val="100000"/>
                    <a:lumOff val="0"/>
                  </a:sysClr>
                </a:gs>
                <a:gs pos="100000">
                  <a:srgbClr val="9BBB59">
                    <a:lumMod val="40000"/>
                    <a:lumOff val="60000"/>
                  </a:srgbClr>
                </a:gs>
              </a:gsLst>
              <a:lin ang="5400000" scaled="1"/>
            </a:gradFill>
            <a:ln w="12700">
              <a:solidFill>
                <a:srgbClr val="9BBB59">
                  <a:lumMod val="60000"/>
                  <a:lumOff val="40000"/>
                </a:srgbClr>
              </a:solidFill>
              <a:round/>
              <a:headEnd/>
              <a:tailEnd/>
            </a:ln>
            <a:effectLst>
              <a:outerShdw dist="28398" dir="3806097" algn="ctr" rotWithShape="0">
                <a:srgbClr val="9BBB59">
                  <a:lumMod val="50000"/>
                  <a:lumOff val="0"/>
                  <a:alpha val="50000"/>
                </a:srgbClr>
              </a:outerShdw>
            </a:effectLst>
          </p:spPr>
          <p:txBody>
            <a:bodyPr rot="0" vert="horz" wrap="square" lIns="68580" tIns="34290" rIns="68580" bIns="3429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th-TH" sz="9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เฉพาะผู้รับบริการที่ตัดสินใจทางเลือกชัดเจนแล้วเท่านั้น คือยุติการตั้งครรภ์   หรือตั้งครรภ์ต่อ</a:t>
              </a:r>
              <a:endParaRPr lang="en-US" sz="825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2372486" y="6009641"/>
              <a:ext cx="2917064" cy="6103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th-TH" sz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ได้รับข้อมูลแหล่งบริการสอดคล้องกับทางเลือก </a:t>
              </a:r>
              <a:r>
                <a:rPr lang="en-US" sz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5,123 </a:t>
              </a:r>
              <a:r>
                <a:rPr lang="th-TH" sz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คน</a:t>
              </a:r>
              <a:endParaRPr lang="en-US" sz="825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Down Arrow 11"/>
            <p:cNvSpPr>
              <a:spLocks noChangeArrowheads="1"/>
            </p:cNvSpPr>
            <p:nvPr/>
          </p:nvSpPr>
          <p:spPr bwMode="auto">
            <a:xfrm>
              <a:off x="4832194" y="5606462"/>
              <a:ext cx="354330" cy="373380"/>
            </a:xfrm>
            <a:prstGeom prst="downArrow">
              <a:avLst>
                <a:gd name="adj1" fmla="val 50000"/>
                <a:gd name="adj2" fmla="val 263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68580" tIns="34290" rIns="68580" bIns="34290" anchor="t" anchorCtr="0" upright="1">
              <a:noAutofit/>
            </a:bodyPr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" name="Down Arrow 12"/>
            <p:cNvSpPr>
              <a:spLocks noChangeArrowheads="1"/>
            </p:cNvSpPr>
            <p:nvPr/>
          </p:nvSpPr>
          <p:spPr bwMode="auto">
            <a:xfrm>
              <a:off x="3437945" y="5611202"/>
              <a:ext cx="325755" cy="373380"/>
            </a:xfrm>
            <a:prstGeom prst="downArrow">
              <a:avLst>
                <a:gd name="adj1" fmla="val 50000"/>
                <a:gd name="adj2" fmla="val 2865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68580" tIns="34290" rIns="68580" bIns="34290" anchor="t" anchorCtr="0" upright="1">
              <a:noAutofit/>
            </a:bodyPr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" name="Down Arrow 13"/>
            <p:cNvSpPr>
              <a:spLocks noChangeArrowheads="1"/>
            </p:cNvSpPr>
            <p:nvPr/>
          </p:nvSpPr>
          <p:spPr bwMode="auto">
            <a:xfrm rot="19599982">
              <a:off x="4716962" y="6676394"/>
              <a:ext cx="325755" cy="362157"/>
            </a:xfrm>
            <a:prstGeom prst="downArrow">
              <a:avLst>
                <a:gd name="adj1" fmla="val 63997"/>
                <a:gd name="adj2" fmla="val 2865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68580" tIns="34290" rIns="68580" bIns="34290" anchor="t" anchorCtr="0" upright="1">
              <a:noAutofit/>
            </a:bodyPr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4627112" y="7198956"/>
              <a:ext cx="1983323" cy="6864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th-TH" sz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ผู้รับบริการสามารถเข้ารับบริการเองได้</a:t>
              </a:r>
              <a:r>
                <a:rPr lang="en-US" sz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4,926 </a:t>
              </a:r>
              <a:r>
                <a:rPr lang="th-TH" sz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คน</a:t>
              </a:r>
              <a:endParaRPr lang="en-US" sz="825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" name="Down Arrow 15"/>
            <p:cNvSpPr>
              <a:spLocks noChangeArrowheads="1"/>
            </p:cNvSpPr>
            <p:nvPr/>
          </p:nvSpPr>
          <p:spPr bwMode="auto">
            <a:xfrm rot="2587491">
              <a:off x="2691694" y="6706236"/>
              <a:ext cx="325755" cy="373380"/>
            </a:xfrm>
            <a:prstGeom prst="downArrow">
              <a:avLst>
                <a:gd name="adj1" fmla="val 50000"/>
                <a:gd name="adj2" fmla="val 2865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68580" tIns="34290" rIns="68580" bIns="34290" anchor="t" anchorCtr="0" upright="1">
              <a:noAutofit/>
            </a:bodyPr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7" name="Rounded Rectangle 16"/>
            <p:cNvSpPr>
              <a:spLocks noChangeArrowheads="1"/>
            </p:cNvSpPr>
            <p:nvPr/>
          </p:nvSpPr>
          <p:spPr bwMode="auto">
            <a:xfrm>
              <a:off x="2372486" y="7204066"/>
              <a:ext cx="2145407" cy="72263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th-TH" sz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ผู้รับบริการที่จำเป็นต้องได้รับการติดตามต่อเนื่อง </a:t>
              </a:r>
              <a:r>
                <a:rPr lang="en-US" sz="1200" dirty="0">
                  <a:solidFill>
                    <a:srgbClr val="0563C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hlinkClick r:id="rId4"/>
                </a:rPr>
                <a:t>1,436</a:t>
              </a:r>
              <a:r>
                <a:rPr lang="en-US" sz="12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th-TH" sz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คน</a:t>
              </a:r>
              <a:endParaRPr lang="en-US" sz="825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endParaRPr lang="en-US" sz="825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8" name="Down Arrow 17"/>
            <p:cNvSpPr>
              <a:spLocks noChangeArrowheads="1"/>
            </p:cNvSpPr>
            <p:nvPr/>
          </p:nvSpPr>
          <p:spPr bwMode="auto">
            <a:xfrm>
              <a:off x="5339081" y="2519681"/>
              <a:ext cx="379095" cy="28384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68580" tIns="34290" rIns="68580" bIns="34290" anchor="t" anchorCtr="0" upright="1">
              <a:noAutofit/>
            </a:bodyPr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2072640" y="2848610"/>
              <a:ext cx="1375410" cy="6197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th-TH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กังวลว่าจะตั้งครรภ์ </a:t>
              </a:r>
              <a:r>
                <a:rPr lang="en-US" sz="1050">
                  <a:solidFill>
                    <a:srgbClr val="0563C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hlinkClick r:id="rId5"/>
                </a:rPr>
                <a:t>4,670</a:t>
              </a:r>
              <a:r>
                <a:rPr lang="en-US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th-TH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คน</a:t>
              </a:r>
              <a:endParaRPr lang="en-US" sz="825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3559176" y="2935606"/>
              <a:ext cx="1271905" cy="48450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th-TH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ตั้งครรภ์แล้ว </a:t>
              </a:r>
              <a:r>
                <a:rPr lang="en-US" sz="1050">
                  <a:solidFill>
                    <a:srgbClr val="0563C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hlinkClick r:id="rId6"/>
                </a:rPr>
                <a:t>7,644</a:t>
              </a:r>
              <a:r>
                <a:rPr lang="en-US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th-TH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คน</a:t>
              </a:r>
              <a:endParaRPr lang="en-US" sz="825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1" name="Down Arrow 20"/>
            <p:cNvSpPr>
              <a:spLocks noChangeArrowheads="1"/>
            </p:cNvSpPr>
            <p:nvPr/>
          </p:nvSpPr>
          <p:spPr bwMode="auto">
            <a:xfrm>
              <a:off x="2461895" y="2490470"/>
              <a:ext cx="349250" cy="3111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68580" tIns="34290" rIns="68580" bIns="34290" anchor="t" anchorCtr="0" upright="1">
              <a:noAutofit/>
            </a:bodyPr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2" name="Down Arrow 21"/>
            <p:cNvSpPr>
              <a:spLocks noChangeArrowheads="1"/>
            </p:cNvSpPr>
            <p:nvPr/>
          </p:nvSpPr>
          <p:spPr bwMode="auto">
            <a:xfrm>
              <a:off x="3980816" y="2490470"/>
              <a:ext cx="421005" cy="3111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68580" tIns="34290" rIns="68580" bIns="34290" anchor="t" anchorCtr="0" upright="1">
              <a:noAutofit/>
            </a:bodyPr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" name="Rounded Rectangle 22"/>
            <p:cNvSpPr>
              <a:spLocks noChangeArrowheads="1"/>
            </p:cNvSpPr>
            <p:nvPr/>
          </p:nvSpPr>
          <p:spPr bwMode="auto">
            <a:xfrm>
              <a:off x="3412066" y="1906390"/>
              <a:ext cx="3134082" cy="4895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  <a:tabLst>
                  <a:tab pos="2743200" algn="l"/>
                </a:tabLst>
              </a:pPr>
              <a:r>
                <a:rPr lang="th-TH" sz="1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ผู้รับบริการสายปรึกษาท้องไม่พร้อม  </a:t>
              </a:r>
              <a:r>
                <a:rPr lang="en-US" sz="1200">
                  <a:solidFill>
                    <a:srgbClr val="0563C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hlinkClick r:id="rId7"/>
                </a:rPr>
                <a:t>12,278</a:t>
              </a:r>
              <a:r>
                <a:rPr lang="en-US" sz="1050">
                  <a:solidFill>
                    <a:srgbClr val="0563C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th-TH" sz="1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คน</a:t>
              </a:r>
              <a:endParaRPr lang="en-US" sz="825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4" name="Rounded Rectangle 23"/>
            <p:cNvSpPr>
              <a:spLocks noChangeArrowheads="1"/>
            </p:cNvSpPr>
            <p:nvPr/>
          </p:nvSpPr>
          <p:spPr bwMode="auto">
            <a:xfrm>
              <a:off x="2655759" y="3871777"/>
              <a:ext cx="5597525" cy="39560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th-TH" sz="1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ได้บันทึกข้อมูลการตัดสินใจทางเลือก </a:t>
              </a:r>
              <a:r>
                <a:rPr lang="en-US" sz="1200">
                  <a:solidFill>
                    <a:srgbClr val="0563C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hlinkClick r:id="rId8"/>
                </a:rPr>
                <a:t>6,363</a:t>
              </a:r>
              <a:r>
                <a:rPr lang="en-US" sz="1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th-TH" sz="1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คน</a:t>
              </a:r>
              <a:endParaRPr lang="en-US" sz="825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5" name="Down Arrow 24"/>
            <p:cNvSpPr>
              <a:spLocks noChangeArrowheads="1"/>
            </p:cNvSpPr>
            <p:nvPr/>
          </p:nvSpPr>
          <p:spPr bwMode="auto">
            <a:xfrm>
              <a:off x="6660516" y="2492375"/>
              <a:ext cx="511175" cy="3111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68580" tIns="34290" rIns="68580" bIns="34290" anchor="t" anchorCtr="0" upright="1">
              <a:noAutofit/>
            </a:bodyPr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6" name="Rounded Rectangle 25"/>
            <p:cNvSpPr>
              <a:spLocks noChangeArrowheads="1"/>
            </p:cNvSpPr>
            <p:nvPr/>
          </p:nvSpPr>
          <p:spPr bwMode="auto">
            <a:xfrm>
              <a:off x="4902836" y="2935605"/>
              <a:ext cx="1343025" cy="675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th-TH" sz="9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ปรึกษาต่อเนื่องจากครรภ์เดิมที่สิ้นสุดแล้ว</a:t>
              </a:r>
              <a:r>
                <a:rPr lang="th-TH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76 </a:t>
              </a:r>
              <a:r>
                <a:rPr lang="th-TH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คน</a:t>
              </a:r>
              <a:endParaRPr lang="en-US" sz="825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7" name="Rounded Rectangle 26"/>
            <p:cNvSpPr>
              <a:spLocks noChangeArrowheads="1"/>
            </p:cNvSpPr>
            <p:nvPr/>
          </p:nvSpPr>
          <p:spPr bwMode="auto">
            <a:xfrm>
              <a:off x="6390006" y="2935605"/>
              <a:ext cx="1271905" cy="675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th-TH" sz="9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เริ่มปรึกษาเมื่อยุติมาก่อนแล้ว</a:t>
              </a:r>
              <a:r>
                <a:rPr lang="th-TH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56 </a:t>
              </a:r>
              <a:r>
                <a:rPr lang="th-TH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คน</a:t>
              </a:r>
              <a:endParaRPr lang="en-US" sz="825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8" name="Rounded Rectangle 27"/>
            <p:cNvSpPr>
              <a:spLocks noChangeArrowheads="1"/>
            </p:cNvSpPr>
            <p:nvPr/>
          </p:nvSpPr>
          <p:spPr bwMode="auto">
            <a:xfrm>
              <a:off x="7797166" y="2935605"/>
              <a:ext cx="1271905" cy="675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th-TH" sz="9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ปรึกษาเมื่อคลอดมาแล้ว</a:t>
              </a:r>
              <a:r>
                <a:rPr lang="th-TH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22 </a:t>
              </a:r>
              <a:r>
                <a:rPr lang="th-TH" sz="105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คน</a:t>
              </a:r>
              <a:endParaRPr lang="en-US" sz="825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0" name="Rounded Rectangle 29"/>
            <p:cNvSpPr>
              <a:spLocks noChangeArrowheads="1"/>
            </p:cNvSpPr>
            <p:nvPr/>
          </p:nvSpPr>
          <p:spPr bwMode="auto">
            <a:xfrm>
              <a:off x="7494905" y="4939151"/>
              <a:ext cx="1494790" cy="80403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th-TH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ไม่ทราบการตัดสินใจ </a:t>
              </a:r>
              <a:r>
                <a:rPr lang="en-US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161 </a:t>
              </a:r>
              <a:r>
                <a:rPr lang="th-TH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คน</a:t>
              </a:r>
              <a:endPara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4" name="Down Arrow 33"/>
            <p:cNvSpPr>
              <a:spLocks noChangeArrowheads="1"/>
            </p:cNvSpPr>
            <p:nvPr/>
          </p:nvSpPr>
          <p:spPr bwMode="auto">
            <a:xfrm rot="2793972">
              <a:off x="3305493" y="4405807"/>
              <a:ext cx="379095" cy="34099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68580" tIns="34290" rIns="68580" bIns="34290" anchor="t" anchorCtr="0" upright="1">
              <a:noAutofit/>
            </a:bodyPr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5" name="Down Arrow 34"/>
            <p:cNvSpPr>
              <a:spLocks noChangeArrowheads="1"/>
            </p:cNvSpPr>
            <p:nvPr/>
          </p:nvSpPr>
          <p:spPr bwMode="auto">
            <a:xfrm>
              <a:off x="4699953" y="4445812"/>
              <a:ext cx="379095" cy="34099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68580" tIns="34290" rIns="68580" bIns="34290" anchor="t" anchorCtr="0" upright="1">
              <a:noAutofit/>
            </a:bodyPr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6" name="Down Arrow 35"/>
            <p:cNvSpPr>
              <a:spLocks noChangeArrowheads="1"/>
            </p:cNvSpPr>
            <p:nvPr/>
          </p:nvSpPr>
          <p:spPr bwMode="auto">
            <a:xfrm>
              <a:off x="6302058" y="4419777"/>
              <a:ext cx="379095" cy="34099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68580" tIns="34290" rIns="68580" bIns="34290" anchor="t" anchorCtr="0" upright="1">
              <a:noAutofit/>
            </a:bodyPr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7" name="Down Arrow 36"/>
            <p:cNvSpPr>
              <a:spLocks noChangeArrowheads="1"/>
            </p:cNvSpPr>
            <p:nvPr/>
          </p:nvSpPr>
          <p:spPr bwMode="auto">
            <a:xfrm rot="19899203">
              <a:off x="7607618" y="4452797"/>
              <a:ext cx="379095" cy="34099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68580" tIns="34290" rIns="68580" bIns="34290" anchor="t" anchorCtr="0" upright="1">
              <a:noAutofit/>
            </a:bodyPr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07684" y="95579"/>
            <a:ext cx="4641335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จำนวนผู้รับบริการสายปรึกษาท้องไม่พร้อม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1663</a:t>
            </a:r>
            <a:endParaRPr lang="en-US" sz="4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(1 </a:t>
            </a:r>
            <a:r>
              <a:rPr lang="th-TH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ตุลาคม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2560 – 31 </a:t>
            </a:r>
            <a:r>
              <a:rPr lang="th-TH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มีนาคม </a:t>
            </a:r>
            <a:r>
              <a:rPr lang="ar-SA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2561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4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1143001" y="16977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78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03820" y="831228"/>
            <a:ext cx="6297811" cy="4167054"/>
          </a:xfrm>
          <a:prstGeom prst="rect">
            <a:avLst/>
          </a:prstGeom>
          <a:solidFill>
            <a:schemeClr val="bg1">
              <a:alpha val="0"/>
            </a:schemeClr>
          </a:solidFill>
          <a:ln w="79375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Box 5"/>
          <p:cNvSpPr txBox="1"/>
          <p:nvPr/>
        </p:nvSpPr>
        <p:spPr>
          <a:xfrm>
            <a:off x="5762001" y="858257"/>
            <a:ext cx="401072" cy="663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13" dirty="0">
                <a:latin typeface="Fontcraft" panose="02000506000000020004" pitchFamily="50" charset="0"/>
                <a:cs typeface="Fontcraft" panose="02000506000000020004" pitchFamily="50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4309" y="1890059"/>
            <a:ext cx="6065242" cy="3108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h-TH" sz="2800" dirty="0">
                <a:latin typeface="Fontcraft" panose="02000506000000020004" pitchFamily="50" charset="0"/>
                <a:cs typeface="Fontcraft" panose="02000506000000020004" pitchFamily="50" charset="0"/>
              </a:rPr>
              <a:t>คลังข้อมูลด้านสุขภาพทางเพศ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th-TH" sz="2800" dirty="0">
                <a:latin typeface="Fontcraft" panose="02000506000000020004" pitchFamily="50" charset="0"/>
                <a:cs typeface="Fontcraft" panose="02000506000000020004" pitchFamily="50" charset="0"/>
              </a:rPr>
              <a:t>ปรึกษาออนไลน์ผ่าน</a:t>
            </a:r>
            <a:r>
              <a:rPr lang="th-TH" sz="2800" dirty="0" err="1">
                <a:latin typeface="Fontcraft" panose="02000506000000020004" pitchFamily="50" charset="0"/>
                <a:cs typeface="Fontcraft" panose="02000506000000020004" pitchFamily="50" charset="0"/>
              </a:rPr>
              <a:t>แชทรูม</a:t>
            </a:r>
            <a:endParaRPr lang="th-TH" sz="2800" dirty="0">
              <a:latin typeface="Fontcraft" panose="02000506000000020004" pitchFamily="50" charset="0"/>
              <a:cs typeface="Fontcraft" panose="02000506000000020004" pitchFamily="50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th-TH" sz="2800" dirty="0" err="1">
                <a:latin typeface="Fontcraft" panose="02000506000000020004" pitchFamily="50" charset="0"/>
                <a:cs typeface="Fontcraft" panose="02000506000000020004" pitchFamily="50" charset="0"/>
              </a:rPr>
              <a:t>โพสต์</a:t>
            </a:r>
            <a:r>
              <a:rPr lang="th-TH" sz="2800" dirty="0">
                <a:latin typeface="Fontcraft" panose="02000506000000020004" pitchFamily="50" charset="0"/>
                <a:cs typeface="Fontcraft" panose="02000506000000020004" pitchFamily="50" charset="0"/>
              </a:rPr>
              <a:t>คำถามบนเว็บบอร์ด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th-TH" sz="2800" dirty="0">
                <a:latin typeface="Fontcraft" panose="02000506000000020004" pitchFamily="50" charset="0"/>
                <a:cs typeface="Fontcraft" panose="02000506000000020004" pitchFamily="50" charset="0"/>
              </a:rPr>
              <a:t>ส่งต่อบริการเครือข่ายที่เป็นมิตรสำหรับวัยรุ่น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088" y="3535952"/>
            <a:ext cx="554112" cy="410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909" y="4176074"/>
            <a:ext cx="559507" cy="52135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43000" y="768800"/>
            <a:ext cx="6858000" cy="714825"/>
          </a:xfrm>
          <a:prstGeom prst="rect">
            <a:avLst/>
          </a:prstGeom>
          <a:solidFill>
            <a:srgbClr val="E74587"/>
          </a:solidFill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err="1">
                <a:solidFill>
                  <a:schemeClr val="bg1"/>
                </a:solidFill>
                <a:latin typeface="Fontcraft" panose="02000506000000020004" pitchFamily="50" charset="0"/>
                <a:ea typeface="Gotham Pro" charset="0"/>
                <a:cs typeface="Fontcraft" panose="02000506000000020004" pitchFamily="50" charset="0"/>
              </a:rPr>
              <a:t>Lovecare</a:t>
            </a:r>
            <a:r>
              <a:rPr lang="en-US" sz="3375" b="1" dirty="0">
                <a:solidFill>
                  <a:schemeClr val="bg1"/>
                </a:solidFill>
                <a:latin typeface="Fontcraft" panose="02000506000000020004" pitchFamily="50" charset="0"/>
                <a:ea typeface="Gotham Pro" charset="0"/>
                <a:cs typeface="Fontcraft" panose="02000506000000020004" pitchFamily="50" charset="0"/>
              </a:rPr>
              <a:t> station 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5666" y="103353"/>
            <a:ext cx="1294349" cy="120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000" b="1" dirty="0">
                <a:solidFill>
                  <a:schemeClr val="accent6">
                    <a:lumMod val="75000"/>
                  </a:schemeClr>
                </a:solidFill>
              </a:rPr>
              <a:t>จำนวนผู้ใช้งาน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website lovecarestation.com </a:t>
            </a:r>
            <a:r>
              <a:rPr lang="th-TH" sz="3000" b="1" dirty="0">
                <a:solidFill>
                  <a:schemeClr val="accent6">
                    <a:lumMod val="75000"/>
                  </a:schemeClr>
                </a:solidFill>
              </a:rPr>
              <a:t>ต่อเดือน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758635" y="1643194"/>
          <a:ext cx="6869823" cy="329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9660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742" y="346428"/>
            <a:ext cx="6683765" cy="960668"/>
          </a:xfrm>
        </p:spPr>
        <p:txBody>
          <a:bodyPr>
            <a:normAutofit/>
          </a:bodyPr>
          <a:lstStyle/>
          <a:p>
            <a:r>
              <a:rPr lang="th-TH" sz="4500" b="1" dirty="0">
                <a:solidFill>
                  <a:schemeClr val="accent6">
                    <a:lumMod val="75000"/>
                  </a:schemeClr>
                </a:solidFill>
              </a:rPr>
              <a:t>จำนวนผู้ใช้บริการปรึกษา </a:t>
            </a:r>
            <a:endParaRPr lang="en-US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https://scontent.fbkk7-3.fna.fbcdn.net/v/t1.15752-9/37744616_2016181525099628_15658943955075072_n.jpg?_nc_cat=0&amp;oh=e372c07850c1d56062b16c8aeee4028e&amp;oe=5BD897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39" y="1428751"/>
            <a:ext cx="8199107" cy="36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927756" y="3395050"/>
            <a:ext cx="2267894" cy="380246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19118" y="3638362"/>
            <a:ext cx="1398761" cy="381376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259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fbkk7-3.fna.fbcdn.net/v/t1.15752-9/37730280_2016188528432261_2725505646685323264_n.jpg?_nc_cat=0&amp;oh=54fbcf194b0d875a6bf2345ba1db67da&amp;oe=5C0AB4F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786" y="60573"/>
            <a:ext cx="4584487" cy="500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7166" y="2562163"/>
            <a:ext cx="2743200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th-TH" sz="2100" b="1" i="0" dirty="0">
                <a:solidFill>
                  <a:srgbClr val="E833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การเข้าถึงเว็บไซต์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th-TH" sz="2100" i="0" u="sng" dirty="0">
                <a:solidFill>
                  <a:srgbClr val="E833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มากกว่าครึ่ง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th-TH" sz="2100" i="0" dirty="0">
                <a:solidFill>
                  <a:srgbClr val="E833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</a:t>
            </a:r>
            <a:r>
              <a:rPr lang="en-US" sz="2100" i="0" dirty="0">
                <a:solidFill>
                  <a:srgbClr val="E833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google.com</a:t>
            </a:r>
            <a:endParaRPr lang="th-TH" sz="2100" i="0" dirty="0">
              <a:solidFill>
                <a:srgbClr val="E833BF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th-TH" sz="2100" i="0" dirty="0">
              <a:solidFill>
                <a:srgbClr val="E833BF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th-TH" sz="2100" i="0" u="sng" dirty="0">
                <a:solidFill>
                  <a:srgbClr val="E833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รองลงมา</a:t>
            </a:r>
            <a:r>
              <a:rPr lang="th-TH" sz="2100" i="0" dirty="0">
                <a:solidFill>
                  <a:srgbClr val="E833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0" dirty="0">
                <a:solidFill>
                  <a:srgbClr val="E833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 </a:t>
            </a:r>
            <a:r>
              <a:rPr lang="en-US" sz="2100" i="0" dirty="0" err="1">
                <a:solidFill>
                  <a:srgbClr val="E833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lovecarestation</a:t>
            </a:r>
            <a:endParaRPr lang="th-TH" sz="2100" i="0" dirty="0">
              <a:solidFill>
                <a:srgbClr val="E833BF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th-TH" sz="1500" i="0" dirty="0">
                <a:solidFill>
                  <a:srgbClr val="E833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มีผู้ติดตาม </a:t>
            </a:r>
            <a:r>
              <a:rPr lang="en-US" sz="1500" i="0" dirty="0">
                <a:solidFill>
                  <a:srgbClr val="E833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18,777 </a:t>
            </a:r>
            <a:r>
              <a:rPr lang="th-TH" sz="1500" i="0" dirty="0">
                <a:solidFill>
                  <a:srgbClr val="E833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th-TH" sz="1500" i="0" dirty="0">
                <a:solidFill>
                  <a:srgbClr val="E833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เข้าถึง</a:t>
            </a:r>
            <a:r>
              <a:rPr lang="en-US" sz="1500" i="0" dirty="0">
                <a:solidFill>
                  <a:srgbClr val="E833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=102,250 </a:t>
            </a:r>
            <a:r>
              <a:rPr lang="th-TH" sz="1500" i="0" dirty="0">
                <a:solidFill>
                  <a:srgbClr val="E833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ต่อเดือน</a:t>
            </a:r>
            <a:endParaRPr lang="en-US" sz="1500" i="0" dirty="0">
              <a:solidFill>
                <a:srgbClr val="E833BF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767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31" y="-321952"/>
            <a:ext cx="8568374" cy="1101600"/>
          </a:xfrm>
        </p:spPr>
        <p:txBody>
          <a:bodyPr>
            <a:noAutofit/>
          </a:bodyPr>
          <a:lstStyle/>
          <a:p>
            <a:r>
              <a:rPr lang="th-TH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“เว็บไซต์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lovecarestation.com </a:t>
            </a:r>
            <a:r>
              <a:rPr lang="th-TH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มีศักยภาพเป็นแหล่งความรู้และคลินิกออนไลน์ปรึกษาได้”</a:t>
            </a:r>
            <a:br>
              <a:rPr lang="th-TH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“สอดคล้องกับพฤติกรรมแสวงหาบริการสุขภาพของวัยรุ่นในยุคดิจิตอล”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71600" y="919051"/>
            <a:ext cx="7296593" cy="41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87" y="205979"/>
            <a:ext cx="8628181" cy="4818508"/>
          </a:xfrm>
        </p:spPr>
      </p:pic>
    </p:spTree>
    <p:extLst>
      <p:ext uri="{BB962C8B-B14F-4D97-AF65-F5344CB8AC3E}">
        <p14:creationId xmlns:p14="http://schemas.microsoft.com/office/powerpoint/2010/main" val="948999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5"/>
          <p:cNvSpPr>
            <a:spLocks noChangeArrowheads="1"/>
          </p:cNvSpPr>
          <p:nvPr/>
        </p:nvSpPr>
        <p:spPr bwMode="auto">
          <a:xfrm>
            <a:off x="2057400" y="171450"/>
            <a:ext cx="3829050" cy="38817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1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www.tamtang.wordpress.com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0150" y="800100"/>
            <a:ext cx="6743700" cy="379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8137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1142405" y="143248"/>
            <a:ext cx="6719550" cy="4881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h-TH" sz="2100" i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2719" y="143248"/>
            <a:ext cx="6679236" cy="988278"/>
          </a:xfrm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2100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สรุปกฎกระทรวงกำหนดประเภทของสถานบริการ</a:t>
            </a:r>
            <a:br>
              <a:rPr lang="th-TH" sz="2100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100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และการดำเนินการของสถานบริการ</a:t>
            </a:r>
            <a:br>
              <a:rPr lang="th-TH" sz="2100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100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ในการป้องกันและแก้ไขปัญหาการตั้งครรภ์ในวัยรุ่น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0984" y="1226128"/>
            <a:ext cx="41272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h-TH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บังคับใช้กับสถานบริการทุกสังกัด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7024" y="1707654"/>
            <a:ext cx="3424700" cy="120032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h-TH" b="1" i="0" dirty="0">
                <a:solidFill>
                  <a:srgbClr val="0000FF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ประเภทของสถานบริการ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- มีบริการอนามัยการเจริญพันธุ์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- ไม่มีบริการอนามัยการเจริญพันธุ์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2084" y="1707013"/>
            <a:ext cx="3129383" cy="175432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h-TH" b="1" i="0" dirty="0">
                <a:solidFill>
                  <a:srgbClr val="0000FF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การดำเนินการ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- ให้ข้อมูลข่าวสารความรู้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- ให้คำปรึกษา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- ให้บริการอนามัยการเจริญพันธุ์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   บริการมาตรฐานขั้นพื้นฐาน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   บริการที่เหนือขึ้นไป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7024" y="3824775"/>
            <a:ext cx="592726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ตรวจเชื้อ </a:t>
            </a:r>
            <a:r>
              <a:rPr lang="en-US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HIV/</a:t>
            </a:r>
            <a:r>
              <a:rPr lang="th-TH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โรคติดต่อทางเพศสัมพันธ์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ตรวจรักษาผู้กระทำความรุนแรงทางเพศ </a:t>
            </a:r>
            <a:br>
              <a:rPr lang="th-TH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r>
              <a:rPr lang="th-TH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ฝากครรภ์เสี่ยงสูง/ผู้ติดเชื้อ </a:t>
            </a:r>
            <a:r>
              <a:rPr lang="en-US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HIV </a:t>
            </a:r>
            <a:r>
              <a:rPr lang="th-TH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ดูแลผู้มีภาวะแทรกซ้อน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การยุติการครรภ์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0640" y="2901445"/>
            <a:ext cx="3357467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คุมกำเนิด ทดสอบการตั้งครรภ์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ฝากครรภ์ ดูแลหลังคลอด/แท้ง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อนามัยแม่และเด็ก</a:t>
            </a:r>
          </a:p>
        </p:txBody>
      </p:sp>
      <p:cxnSp>
        <p:nvCxnSpPr>
          <p:cNvPr id="15" name="ลูกศรเชื่อมต่อแบบตรง 14"/>
          <p:cNvCxnSpPr/>
          <p:nvPr/>
        </p:nvCxnSpPr>
        <p:spPr>
          <a:xfrm flipH="1">
            <a:off x="4473024" y="2998199"/>
            <a:ext cx="702000" cy="24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5266011" y="3339200"/>
            <a:ext cx="0" cy="540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วงรี 19"/>
          <p:cNvSpPr/>
          <p:nvPr/>
        </p:nvSpPr>
        <p:spPr>
          <a:xfrm>
            <a:off x="5205784" y="2949223"/>
            <a:ext cx="89453" cy="979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h-TH" sz="1575" i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5220072" y="3209077"/>
            <a:ext cx="89453" cy="979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h-TH" sz="1575" i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075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143000" y="127660"/>
            <a:ext cx="6794657" cy="4840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h-TH" sz="2100" i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5475" y="127661"/>
            <a:ext cx="551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h-TH" b="1" i="0" dirty="0">
                <a:solidFill>
                  <a:srgbClr val="0000FF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สิทธิในการตัดสินใจด้วยตนเองแก่วัยรุ่นช่วงอายุต่างๆ</a:t>
            </a:r>
            <a:endParaRPr lang="en-US" i="0" dirty="0">
              <a:solidFill>
                <a:srgbClr val="0000FF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1187669" y="601570"/>
          <a:ext cx="6749988" cy="3893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000"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ลักษณะบริการ</a:t>
                      </a:r>
                    </a:p>
                  </a:txBody>
                  <a:tcPr marL="68580" marR="68580" marT="34290" marB="34290" anchor="ctr"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บริการอนามัยการเจริญพันธุ์</a:t>
                      </a:r>
                    </a:p>
                  </a:txBody>
                  <a:tcPr marL="68580" marR="68580" marT="34290" marB="34290" anchor="ctr"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อายุ (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ปี)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10-14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≥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05">
                <a:tc rowSpan="9"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บริการพื้นฐาน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การขอรับคำปรึกษาด้านอนามัยการเจริญพันธุ์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655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การรับยา เวชภัณฑ์ หรืออุปกรณ์ทางการแพทย์ในการ</a:t>
                      </a:r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b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ป้องกันและควบคุมโรคที่เกี่ยวกับอนามัยเจริญพันธุ์</a:t>
                      </a:r>
                      <a:r>
                        <a:rPr lang="th-TH" sz="1300" b="1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r>
                        <a:rPr lang="th-TH" sz="1300" b="1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และการคุมกำเนิด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605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lang="th-TH" sz="1300" b="1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การคุมกำเนิดตามศักยภาพของสถานบริการนั้นๆ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05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การทดสอบการตั้งครรภ์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05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5. 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การดูแลรักษาเบื้องต้นสำหรับผู้ที่แท้งบุตร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05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6.</a:t>
                      </a:r>
                      <a:r>
                        <a:rPr lang="en-US" sz="1300" b="1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การดูแลสุขภาพอนามัยในระหว่างตั้งครรภ์และรับฝากครรภ์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630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7. 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การตรวจหลังคลอด การให้คำแนะนำการเลี้ยงบุตรด้วย</a:t>
                      </a:r>
                      <a:b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นมมารดา และการให้บริการคุมกำเนิดหลังคลอดที่เหมาะสม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852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8.</a:t>
                      </a:r>
                      <a:r>
                        <a:rPr lang="en-US" sz="1300" b="1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การดูแลสุขภาพอนามัยของมารดาและบุตรหลังคลอด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630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9. 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การให้บริการอนามัยการเจริญพันธุ์อื่นตามที่รัฐมนตรี</a:t>
                      </a:r>
                      <a:b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ว่าการกระทรวงสาธารณสุขประกาศกำหนด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5914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h-TH" sz="2100" i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5333" y="127661"/>
            <a:ext cx="609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h-TH" b="1" i="0" dirty="0">
                <a:solidFill>
                  <a:srgbClr val="0000FF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สิทธิในการตัดสินใจด้วยตนเองแก่วัยรุ่นช่วงอายุต่างๆ (ต่อ)</a:t>
            </a:r>
            <a:endParaRPr lang="en-US" i="0" dirty="0">
              <a:solidFill>
                <a:srgbClr val="0000FF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1187669" y="593518"/>
          <a:ext cx="6749988" cy="4262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000"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ลักษณะบริการ</a:t>
                      </a:r>
                    </a:p>
                  </a:txBody>
                  <a:tcPr marL="68580" marR="68580" marT="34290" marB="34290" anchor="ctr"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บริการอนามัยการเจริญพันธุ์</a:t>
                      </a:r>
                    </a:p>
                  </a:txBody>
                  <a:tcPr marL="68580" marR="68580" marT="34290" marB="34290" anchor="ctr"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อายุ (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ปี)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10-14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≥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05">
                <a:tc rowSpan="7"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บริการ</a:t>
                      </a:r>
                      <a:b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อื่นที่นอกเหนือจากบริการพื้นฐาน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lang="th-TH" sz="1300" b="1" kern="0" spc="-50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การตรวจหาเชื้อ</a:t>
                      </a:r>
                      <a:r>
                        <a:rPr lang="th-TH" sz="1300" b="1" kern="0" spc="-50" baseline="0" dirty="0" err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เอช</a:t>
                      </a:r>
                      <a:r>
                        <a:rPr lang="th-TH" sz="1300" b="1" kern="0" spc="-50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ไอวี หรือโรคติดต่อทางเพศสัมพันธ์อื่นๆ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630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การตรวจรักษาและให้คำแนะนำผู้ถูกกระทำความรุนแรง</a:t>
                      </a:r>
                    </a:p>
                    <a:p>
                      <a:r>
                        <a:rPr lang="th-TH" sz="1300" b="1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ทางเพศ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630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r>
                        <a:rPr lang="th-TH" sz="1300" b="1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การรับฝากครรภ์เสี่ยงสูง และการดูแลการคลอดและ</a:t>
                      </a:r>
                      <a:br>
                        <a:rPr lang="th-TH" sz="1300" b="1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300" b="1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หลังคลอด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30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การดูแลผู้มีภาวะแทรกซ้อนจากการตั้งครรภ์ การคลอด </a:t>
                      </a:r>
                    </a:p>
                    <a:p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และหลังคลอด ทั้งมารดาและบุตร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680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การรับฝากครรภ์ผู้รับบริการที่ติดเชื้อ</a:t>
                      </a:r>
                      <a:r>
                        <a:rPr lang="th-TH" sz="1300" b="1" dirty="0" err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เอช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ไอวี และการดูแล</a:t>
                      </a:r>
                    </a:p>
                    <a:p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300" b="1" kern="0" spc="-30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การคลอดและหลังคลอด รวมทั้งดูแลให้ผู้รับบริการดังกล่าว</a:t>
                      </a:r>
                    </a:p>
                    <a:p>
                      <a:r>
                        <a:rPr lang="th-TH" sz="1300" b="1" kern="0" spc="-30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ได้รับยาต้าน</a:t>
                      </a:r>
                      <a:r>
                        <a:rPr lang="th-TH" sz="1300" b="1" dirty="0" err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ไวรัส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เพื่อป้องกันการถ่ายทอดเชื้อจากมารดา</a:t>
                      </a:r>
                    </a:p>
                    <a:p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สู่บุตร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630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6.</a:t>
                      </a:r>
                      <a:r>
                        <a:rPr lang="en-US" sz="1300" b="1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การยุติการตั้งครรภ์ทางการแพทย์ที่เป็นไปตามประมวล</a:t>
                      </a:r>
                    </a:p>
                    <a:p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กฎหมายอาญาและกฎหมายที่เกี่ยวข้อง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642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7. </a:t>
                      </a:r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การให้บริการอนามัยการเจริญพันธุ์อื่นตามที่รัฐมนตรี</a:t>
                      </a:r>
                    </a:p>
                    <a:p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ว่าการกระทรวงสาธารณสุขประกาศกำหนด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13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649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28" y="1005576"/>
            <a:ext cx="6684864" cy="3294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การป้องกันและควบคุมการตั้งครรภ์ในวัยรุ่น</a:t>
            </a:r>
          </a:p>
          <a:p>
            <a:pPr marL="0" indent="0">
              <a:buNone/>
            </a:pPr>
            <a:r>
              <a:rPr lang="th-TH" sz="22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- หญิงไทย</a:t>
            </a:r>
            <a:r>
              <a:rPr lang="th-TH" sz="2175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&lt; 20 ปี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(อายุถึง 19 ปี 11 เดือน 29 วัน)    </a:t>
            </a:r>
            <a:b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ทุกสิทธิการรักษา ที่อยู่ใน</a:t>
            </a:r>
            <a:r>
              <a:rPr lang="th-TH" sz="2175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ภาวะหลังคลอด </a:t>
            </a:r>
            <a:br>
              <a:rPr lang="th-TH" sz="2175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175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175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หลังแท้ง </a:t>
            </a: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175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ต้องการคุมกำเนิด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- เป็นบริการคุมกำเนิดกึ่งถาวร</a:t>
            </a:r>
            <a:b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(ห่วงอนามัย หรือยาฝังคุมกำเนิด)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th-TH" sz="225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- อัตรา</a:t>
            </a: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ค่าชดเชยบริการ</a:t>
            </a:r>
            <a:endParaRPr lang="th-TH" sz="2175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46547" lvl="2" indent="-336947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ห่วงอนามัย </a:t>
            </a:r>
            <a:r>
              <a:rPr lang="en-US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800 </a:t>
            </a: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บาทต่อราย</a:t>
            </a:r>
          </a:p>
          <a:p>
            <a:pPr marL="946547" lvl="2" indent="-336947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ยาฝังคุมกำเนิด </a:t>
            </a:r>
            <a:r>
              <a:rPr lang="en-US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2,500 </a:t>
            </a: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บาทต่อราย</a:t>
            </a:r>
          </a:p>
          <a:p>
            <a:pPr marL="946547" lvl="2" indent="-336947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th-TH" sz="2175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4" descr="ผลการค้นหารูปภาพสำหรับ ห่วงอนามัย copper 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92078">
            <a:off x="5956521" y="3483196"/>
            <a:ext cx="522323" cy="69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ผลการค้นหารูปภาพสำหรับ ห่วงอนามัย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9259" y="3535501"/>
            <a:ext cx="531745" cy="6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19181"/>
            <a:ext cx="6858000" cy="74295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สิทธิประโยชน์ด้านอนามัยการเจริญพันธุ์</a:t>
            </a:r>
            <a:endParaRPr lang="en-US" sz="2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4" descr="การฝังยาคุมกำเนิด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7110" y="4144216"/>
            <a:ext cx="827789" cy="75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21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28" y="843558"/>
            <a:ext cx="6684864" cy="3294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การป้องกันการยุติการตั้งครรภ์ที่ไม่ปลอดภัย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th-TH" sz="22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- หญิงไทยทุกกลุ่มอายุ ทุกสิทธิการรักษา </a:t>
            </a:r>
            <a:b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ที่จำเป็นต้องยุติการตั้งครรภ์</a:t>
            </a:r>
            <a:r>
              <a:rPr lang="th-TH" sz="2175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ตามเงื่อนไขของ </a:t>
            </a:r>
            <a:b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sz="2175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กฎหมายอาญาและข้อบังคับ</a:t>
            </a:r>
            <a:r>
              <a:rPr lang="th-TH" sz="2175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แพทย</a:t>
            </a:r>
            <a:r>
              <a:rPr lang="th-TH" sz="2175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สภา   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th-TH" sz="75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- เป็นบริการยุติการตั้งครรภ์โดยแพทย์ </a:t>
            </a:r>
            <a:b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ด้วยยา </a:t>
            </a:r>
            <a:r>
              <a:rPr lang="en-US" sz="2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Medabon</a:t>
            </a:r>
            <a:r>
              <a:rPr lang="en-US" sz="2100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หรือวิธีศัลยกรรม (</a:t>
            </a:r>
            <a:r>
              <a:rPr lang="en-US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MVA,EVA)</a:t>
            </a:r>
            <a:endParaRPr lang="th-TH" sz="2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1350"/>
              </a:spcBef>
              <a:buNone/>
            </a:pP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- อัตรา</a:t>
            </a: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ค่าชดเชยบริการ</a:t>
            </a:r>
            <a:endParaRPr lang="th-TH" sz="2175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46547" lvl="2" indent="-336947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ยา </a:t>
            </a:r>
            <a:r>
              <a:rPr lang="en-US" sz="2175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Medabon</a:t>
            </a:r>
            <a:r>
              <a:rPr lang="en-US" sz="2175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 3,000 </a:t>
            </a: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บาทต่อราย</a:t>
            </a:r>
          </a:p>
          <a:p>
            <a:pPr marL="946547" lvl="2" indent="-336947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วิธีทางศัลยกรรม </a:t>
            </a:r>
            <a:r>
              <a:rPr lang="en-US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3,000 </a:t>
            </a:r>
            <a:r>
              <a:rPr lang="th-TH" sz="2175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บาทต่อราย</a:t>
            </a:r>
          </a:p>
          <a:p>
            <a:pPr marL="946547" lvl="2" indent="-336947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th-TH" sz="2175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19181"/>
            <a:ext cx="6858000" cy="74295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สิทธิประโยชน์ด้านอนามัยการเจริญพันธุ์ (ต่อ)</a:t>
            </a:r>
            <a:endParaRPr lang="en-US" sz="2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3" descr="D:\Documents\Desktop\medab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825" y="3696244"/>
            <a:ext cx="1295175" cy="6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งานอิ๊ฟ\00 งานปี 59\02 โครงการ 1663\14 Logo RSA\RS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4013835"/>
            <a:ext cx="1026114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587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45799" y="2247714"/>
            <a:ext cx="1944216" cy="11881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h-TH" sz="2100" i="0">
              <a:solidFill>
                <a:srgbClr val="FF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28049" y="742715"/>
            <a:ext cx="1080120" cy="106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380" y="1005576"/>
            <a:ext cx="6684864" cy="3294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1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การป้องกันและควบคุมการตั้งครรภ์ไม่พึงประสงค์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- หญิงไทย</a:t>
            </a:r>
            <a:r>
              <a:rPr lang="th-TH" sz="21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</a:t>
            </a: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1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ปีขึ้นไป </a:t>
            </a: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ทุกสิทธิการรักษา </a:t>
            </a:r>
            <a:b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21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กรณีหลังยุติการตั้งครรภ์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เป็นบริการคุมกำเนิดกึ่งถาวร</a:t>
            </a:r>
            <a:b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(ห่วงอนามัย หรือยาฝังคุมกำเนิด)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- </a:t>
            </a: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อัตราค่าชดเชยบริการ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46547" lvl="2" indent="-336947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ห่วงอนามัย </a:t>
            </a:r>
            <a:r>
              <a:rPr lang="en-US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800 </a:t>
            </a: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บาทต่อราย</a:t>
            </a:r>
          </a:p>
          <a:p>
            <a:pPr marL="946547" lvl="2" indent="-336947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ยาฝังคุมกำเนิด </a:t>
            </a:r>
            <a:r>
              <a:rPr lang="en-US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2,500 </a:t>
            </a:r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บาทต่อราย</a:t>
            </a:r>
          </a:p>
          <a:p>
            <a:pPr marL="946547" lvl="2" indent="-336947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th-TH" sz="2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19181"/>
            <a:ext cx="6858000" cy="74295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สิทธิประโยชน์ด้านอนามัยการเจริญพันธุ์ (ต่อ)</a:t>
            </a:r>
            <a:endParaRPr lang="en-US" sz="2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066230" y="2463739"/>
            <a:ext cx="1737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h-TH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เริ่มตั้งแต่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h-TH" b="1" i="0" dirty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วันที่ 1 ต.ค. 61</a:t>
            </a:r>
          </a:p>
        </p:txBody>
      </p:sp>
    </p:spTree>
    <p:extLst>
      <p:ext uri="{BB962C8B-B14F-4D97-AF65-F5344CB8AC3E}">
        <p14:creationId xmlns:p14="http://schemas.microsoft.com/office/powerpoint/2010/main" val="40645950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577" y="674364"/>
            <a:ext cx="6059922" cy="392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6684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3735" y="65989"/>
            <a:ext cx="6536531" cy="989814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h-TH" sz="2600" b="1" dirty="0">
                <a:solidFill>
                  <a:srgbClr val="CC0099"/>
                </a:solidFill>
                <a:latin typeface="Tahoma" pitchFamily="34" charset="0"/>
              </a:rPr>
              <a:t>ฟังท่านพุทธทาส พูดเรื่อง การทำแท้ง</a:t>
            </a:r>
            <a:br>
              <a:rPr lang="th-TH" sz="1200" b="1" dirty="0">
                <a:latin typeface="Tahoma" pitchFamily="34" charset="0"/>
              </a:rPr>
            </a:br>
            <a:r>
              <a:rPr lang="th-TH" sz="2400" b="1" dirty="0">
                <a:latin typeface="Tahoma" pitchFamily="34" charset="0"/>
                <a:hlinkClick r:id="rId2" action="ppaction://hlinkfile"/>
              </a:rPr>
              <a:t>โดย.ผศ.นพ.สัญญา </a:t>
            </a:r>
            <a:r>
              <a:rPr lang="th-TH" sz="2400" b="1" dirty="0" err="1">
                <a:latin typeface="Tahoma" pitchFamily="34" charset="0"/>
                <a:hlinkClick r:id="rId2" action="ppaction://hlinkfile"/>
              </a:rPr>
              <a:t>ภัท</a:t>
            </a:r>
            <a:r>
              <a:rPr lang="th-TH" sz="2400" b="1" dirty="0">
                <a:latin typeface="Tahoma" pitchFamily="34" charset="0"/>
                <a:hlinkClick r:id="rId2" action="ppaction://hlinkfile"/>
              </a:rPr>
              <a:t>ราชัย</a:t>
            </a:r>
            <a:r>
              <a:rPr lang="en-US" sz="2400" b="1" dirty="0">
                <a:latin typeface="Tahoma" pitchFamily="34" charset="0"/>
              </a:rPr>
              <a:t>  </a:t>
            </a:r>
            <a:r>
              <a:rPr lang="th-TH" sz="2400" b="1" dirty="0">
                <a:latin typeface="Tahoma" pitchFamily="34" charset="0"/>
              </a:rPr>
              <a:t>ภาควิชาสูติศาสตร์-นรีวิทยา คณะแพทยศาสตร์ โรงพยาบาลรามาธิบดี</a:t>
            </a:r>
          </a:p>
        </p:txBody>
      </p:sp>
      <p:sp>
        <p:nvSpPr>
          <p:cNvPr id="33795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303735" y="1125141"/>
            <a:ext cx="3053953" cy="2946797"/>
          </a:xfrm>
          <a:solidFill>
            <a:schemeClr val="bg2"/>
          </a:solidFill>
        </p:spPr>
        <p:txBody>
          <a:bodyPr>
            <a:noAutofit/>
          </a:bodyPr>
          <a:lstStyle/>
          <a:p>
            <a:pPr eaLnBrk="1" hangingPunct="1"/>
            <a:r>
              <a:rPr lang="th-TH" altLang="th-TH" sz="2000" b="1" dirty="0">
                <a:solidFill>
                  <a:srgbClr val="0000FF"/>
                </a:solidFill>
                <a:latin typeface="Tahoma" panose="020B0604030504040204" pitchFamily="34" charset="0"/>
                <a:cs typeface="+mj-cs"/>
              </a:rPr>
              <a:t>ผู้เขียนถามว่าการทำแท้งบาปหรือไม่  </a:t>
            </a:r>
            <a:r>
              <a:rPr lang="th-TH" altLang="th-TH" sz="2000" dirty="0">
                <a:solidFill>
                  <a:srgbClr val="0000FF"/>
                </a:solidFill>
                <a:latin typeface="Tahoma" panose="020B0604030504040204" pitchFamily="34" charset="0"/>
                <a:cs typeface="+mj-cs"/>
              </a:rPr>
              <a:t>ท่านพุทธทาสถามผู้เขียนว่าที่ทำนั้น </a:t>
            </a:r>
            <a:r>
              <a:rPr lang="th-TH" altLang="th-TH" sz="2000" b="1" dirty="0">
                <a:solidFill>
                  <a:srgbClr val="0000FF"/>
                </a:solidFill>
                <a:latin typeface="Tahoma" panose="020B0604030504040204" pitchFamily="34" charset="0"/>
                <a:cs typeface="+mj-cs"/>
              </a:rPr>
              <a:t>ถือเป็นการรับจ้างฆ่าคนหรือไม่  </a:t>
            </a:r>
            <a:r>
              <a:rPr lang="th-TH" altLang="th-TH" sz="2000" dirty="0">
                <a:solidFill>
                  <a:srgbClr val="0000FF"/>
                </a:solidFill>
                <a:latin typeface="Tahoma" panose="020B0604030504040204" pitchFamily="34" charset="0"/>
                <a:cs typeface="+mj-cs"/>
              </a:rPr>
              <a:t>ผู้เขียนตอบว่าไม่ เพราะไม่ได้รับค่าตอบแทนใดๆ เงินรับเข้า รพ. ทั้งหมด  ทำเพราะต้องการช่วยคนถ้าเราไม่ทำเขาก็จะไปให้หมอเถื่อนทำ เสี่ยงต่อการเสียชีวิต ถ้าเราทำแท้งให้เขาตั้งแต่แรกเขาก็จะปลอดภัยกว่า 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464844" y="1125141"/>
            <a:ext cx="3371850" cy="2946797"/>
          </a:xfrm>
          <a:solidFill>
            <a:schemeClr val="bg2"/>
          </a:solidFill>
        </p:spPr>
        <p:txBody>
          <a:bodyPr rtlCol="0"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th-TH" dirty="0">
                <a:solidFill>
                  <a:srgbClr val="0000FF"/>
                </a:solidFill>
                <a:latin typeface="Tahoma" pitchFamily="34" charset="0"/>
                <a:ea typeface="+mn-ea"/>
                <a:cs typeface="+mj-cs"/>
              </a:rPr>
              <a:t>ท่านตอบว่า </a:t>
            </a:r>
            <a:r>
              <a:rPr lang="th-TH" b="1" dirty="0">
                <a:solidFill>
                  <a:srgbClr val="0000FF"/>
                </a:solidFill>
                <a:latin typeface="Tahoma" pitchFamily="34" charset="0"/>
                <a:ea typeface="+mn-ea"/>
                <a:cs typeface="+mj-cs"/>
              </a:rPr>
              <a:t>ถ้าอย่างนั้นก็เป็นบุญ </a:t>
            </a:r>
            <a:r>
              <a:rPr lang="th-TH" dirty="0">
                <a:solidFill>
                  <a:srgbClr val="0000FF"/>
                </a:solidFill>
                <a:latin typeface="Tahoma" pitchFamily="34" charset="0"/>
                <a:ea typeface="+mn-ea"/>
                <a:cs typeface="+mj-cs"/>
              </a:rPr>
              <a:t>ถือเป็นการทำบุญเพราะเป็นการช่วยเขาให้พ้นทุกข์  ท่านยังพูดว่า มีคนมาถามปัญหาทำนองนี้หลายราย เช่น </a:t>
            </a:r>
            <a:r>
              <a:rPr lang="th-TH" b="1" dirty="0">
                <a:solidFill>
                  <a:srgbClr val="0000FF"/>
                </a:solidFill>
                <a:latin typeface="Tahoma" pitchFamily="34" charset="0"/>
                <a:ea typeface="+mn-ea"/>
                <a:cs typeface="+mj-cs"/>
              </a:rPr>
              <a:t>เพชฌฆาตที่ประหารชีวิตนักโทษบาปหรือไม่ ตำรวจ ทหารที่ฆ่าศัตรู ที่มารุกรานประเทศชาติเราบาปหรือไม่   </a:t>
            </a:r>
            <a:r>
              <a:rPr lang="th-TH" dirty="0">
                <a:solidFill>
                  <a:srgbClr val="0000FF"/>
                </a:solidFill>
                <a:latin typeface="Tahoma" pitchFamily="34" charset="0"/>
                <a:ea typeface="+mn-ea"/>
                <a:cs typeface="+mj-cs"/>
              </a:rPr>
              <a:t>การกระทำเหล่านี้</a:t>
            </a:r>
            <a:r>
              <a:rPr lang="th-TH" b="1" dirty="0">
                <a:solidFill>
                  <a:srgbClr val="0000FF"/>
                </a:solidFill>
                <a:latin typeface="Tahoma" pitchFamily="34" charset="0"/>
                <a:ea typeface="+mn-ea"/>
                <a:cs typeface="+mj-cs"/>
              </a:rPr>
              <a:t>ไม่ถือเป็นบาป</a:t>
            </a:r>
            <a:r>
              <a:rPr lang="th-TH" dirty="0">
                <a:solidFill>
                  <a:srgbClr val="0000FF"/>
                </a:solidFill>
                <a:latin typeface="Tahoma" pitchFamily="34" charset="0"/>
                <a:ea typeface="+mn-ea"/>
                <a:cs typeface="+mj-cs"/>
              </a:rPr>
              <a:t>  เพราะคนทำต่าง ทำตามหน้าที่ มิได้มีเรื่องโกรธแค้นอะไรส่วนตัว 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000250" y="4339829"/>
            <a:ext cx="5197079" cy="5893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th-TH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ผู้เขียนเลยถามต่อว่า แสดงว่าการกระทำ จะถือว่าบาปหรือไม่        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th-TH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อยู่ที่เจตนาใช่หรือไม่ ท่านพุทธทาสตอบว่าใช่</a:t>
            </a:r>
            <a:endParaRPr lang="th-TH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450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8729" y="290146"/>
            <a:ext cx="6221691" cy="1171009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การยุติการตั้งครรภ์โดยการใช้ยา </a:t>
            </a:r>
            <a:r>
              <a:rPr lang="en-US" sz="3600" b="1" dirty="0" err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medabon</a:t>
            </a:r>
            <a:b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โรงพยาบาลแพร่ (ปีงบประมาณ </a:t>
            </a:r>
            <a:r>
              <a:rPr lang="en-US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2557- </a:t>
            </a:r>
            <a:r>
              <a:rPr lang="th-TH" sz="3200" b="1" dirty="0" err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เมย</a:t>
            </a:r>
            <a:r>
              <a:rPr lang="th-TH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2562)</a:t>
            </a:r>
            <a:endParaRPr lang="th-TH" sz="32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73172" y="1584247"/>
            <a:ext cx="5425741" cy="3393105"/>
          </a:xfrm>
        </p:spPr>
        <p:txBody>
          <a:bodyPr>
            <a:normAutofit fontScale="25000" lnSpcReduction="20000"/>
          </a:bodyPr>
          <a:lstStyle/>
          <a:p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จำนวนผู้รับบริการทั้งหมด 	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10800" b="1" dirty="0">
                <a:solidFill>
                  <a:srgbClr val="FF99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256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  <a:endParaRPr lang="en-US" sz="108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อายุ 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* </a:t>
            </a: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ต่ำกว่า 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 </a:t>
            </a: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               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10800" b="1" dirty="0">
                <a:solidFill>
                  <a:srgbClr val="FF99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45</a:t>
            </a:r>
            <a:r>
              <a:rPr lang="en-US" sz="10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 (ต่ำสุด </a:t>
            </a:r>
            <a:r>
              <a:rPr lang="en-US" sz="108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14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ปี)</a:t>
            </a:r>
          </a:p>
          <a:p>
            <a:pPr marL="0" indent="0">
              <a:buNone/>
            </a:pP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    * 20 </a:t>
            </a: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ปีขึ้นไป		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10800" b="1" dirty="0">
                <a:solidFill>
                  <a:srgbClr val="FF99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211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ราย (สูงสุด </a:t>
            </a:r>
            <a:r>
              <a:rPr lang="en-US" sz="108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44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ปี)</a:t>
            </a:r>
          </a:p>
          <a:p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ยังศึกษาอยู่ </a:t>
            </a:r>
            <a:r>
              <a:rPr lang="en-US" sz="10800" b="1" dirty="0">
                <a:solidFill>
                  <a:srgbClr val="FF99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55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  <a:p>
            <a:pPr marL="0" indent="0">
              <a:buNone/>
            </a:pP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	แบ่งเป็น มัธยมศึกษา 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sz="10800" b="1" dirty="0">
                <a:solidFill>
                  <a:srgbClr val="FF99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24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  <a:p>
            <a:pPr marL="0" indent="0">
              <a:buNone/>
            </a:pP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			   อุดมศึกษา 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sz="10800" b="1" dirty="0">
                <a:solidFill>
                  <a:srgbClr val="FF99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30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  <a:p>
            <a:pPr marL="0" indent="0">
              <a:buNone/>
            </a:pP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			   ปริญญาเอก		   </a:t>
            </a:r>
            <a:r>
              <a:rPr lang="en-US" sz="10800" b="1" dirty="0">
                <a:solidFill>
                  <a:srgbClr val="FF99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  <a:p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ทำงานแล้ว 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				     </a:t>
            </a:r>
            <a:r>
              <a:rPr lang="en-US" sz="10800" b="1" dirty="0">
                <a:solidFill>
                  <a:srgbClr val="FF99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201</a:t>
            </a:r>
            <a:r>
              <a:rPr lang="en-US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0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  <a:p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4034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7227"/>
            <a:ext cx="5936429" cy="3336273"/>
          </a:xfrm>
          <a:prstGeom prst="rect">
            <a:avLst/>
          </a:prstGeom>
        </p:spPr>
      </p:pic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207" y="-4436"/>
            <a:ext cx="4441793" cy="3426366"/>
          </a:xfrm>
        </p:spPr>
      </p:pic>
    </p:spTree>
    <p:extLst>
      <p:ext uri="{BB962C8B-B14F-4D97-AF65-F5344CB8AC3E}">
        <p14:creationId xmlns:p14="http://schemas.microsoft.com/office/powerpoint/2010/main" val="36082794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1" y="240384"/>
            <a:ext cx="4835626" cy="212103"/>
          </a:xfrm>
        </p:spPr>
        <p:txBody>
          <a:bodyPr>
            <a:noAutofit/>
          </a:bodyPr>
          <a:lstStyle/>
          <a:p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2488" y="801278"/>
            <a:ext cx="6909846" cy="4146736"/>
          </a:xfrm>
        </p:spPr>
        <p:txBody>
          <a:bodyPr>
            <a:normAutofit/>
          </a:bodyPr>
          <a:lstStyle/>
          <a:p>
            <a:r>
              <a:rPr lang="th-TH" sz="33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จำนวนผู้รับบริการแบ่งตามภูมิลำเนา</a:t>
            </a:r>
          </a:p>
          <a:p>
            <a:pPr lvl="1"/>
            <a:r>
              <a:rPr lang="th-TH" sz="2800" b="1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จังหวัดแพร่ </a:t>
            </a:r>
            <a:r>
              <a:rPr lang="en-US" sz="2800" b="1" dirty="0">
                <a:solidFill>
                  <a:srgbClr val="CC00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180</a:t>
            </a:r>
            <a:r>
              <a:rPr lang="en-US" sz="2800" b="1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</a:t>
            </a:r>
          </a:p>
          <a:p>
            <a:pPr lvl="1"/>
            <a:r>
              <a:rPr lang="th-TH" sz="2800" b="1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ต่างจังหวัด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sz="2800" b="1" dirty="0">
                <a:solidFill>
                  <a:srgbClr val="BF019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75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(น่าน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=41, 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ลำปาง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4, ลำพูน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=1 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เชียงใหม่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=3,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อุตรดิตถ์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=10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พิษณุโลก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=1, 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พะเยา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=3,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สุโขทัย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3, เพชรบูรณ์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=1, 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สระบุรี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=1, 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ร้อยเอ็ด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=1, 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นครสวรรค์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=1 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ปัตตานี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=1, 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พิจิตร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=1, 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ลพบุรี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=1, 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ระยอง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=1, 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เลย</a:t>
            </a:r>
            <a:r>
              <a:rPr lang="en-US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=1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lvl="1"/>
            <a:r>
              <a:rPr lang="th-TH" sz="2800" b="1" dirty="0">
                <a:solidFill>
                  <a:srgbClr val="FF99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ต่างประเทศ </a:t>
            </a:r>
            <a:r>
              <a:rPr lang="en-US" sz="2800" b="1" dirty="0">
                <a:solidFill>
                  <a:srgbClr val="FF99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 </a:t>
            </a:r>
            <a:r>
              <a:rPr lang="th-TH" sz="2800" b="1" dirty="0">
                <a:solidFill>
                  <a:srgbClr val="FF99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 (แคเมอรูน)</a:t>
            </a:r>
          </a:p>
        </p:txBody>
      </p:sp>
    </p:spTree>
    <p:extLst>
      <p:ext uri="{BB962C8B-B14F-4D97-AF65-F5344CB8AC3E}">
        <p14:creationId xmlns:p14="http://schemas.microsoft.com/office/powerpoint/2010/main" val="18475620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0511" y="1620443"/>
            <a:ext cx="7711126" cy="2910580"/>
          </a:xfrm>
        </p:spPr>
        <p:txBody>
          <a:bodyPr/>
          <a:lstStyle/>
          <a:p>
            <a:pPr marL="0" lvl="0" indent="0">
              <a:buClr>
                <a:srgbClr val="90C226"/>
              </a:buClr>
              <a:buNone/>
            </a:pP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รวมผู้รับบริการปีงบประมาณ </a:t>
            </a:r>
            <a:r>
              <a:rPr lang="en-US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2557-2562 </a:t>
            </a: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6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ตค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.61-</a:t>
            </a:r>
            <a:r>
              <a:rPr lang="th-TH" sz="36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เมย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.62)</a:t>
            </a: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Clr>
                <a:srgbClr val="90C226"/>
              </a:buClr>
              <a:buNone/>
            </a:pP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ผู้รับบริการทั้งหมด </a:t>
            </a:r>
            <a:r>
              <a:rPr lang="en-US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256 </a:t>
            </a:r>
            <a:r>
              <a:rPr lang="th-TH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  <a:p>
            <a:pPr marL="0" indent="0">
              <a:buClr>
                <a:srgbClr val="90C226"/>
              </a:buClr>
              <a:buNone/>
            </a:pPr>
            <a:r>
              <a:rPr lang="th-TH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อายุต่ำกว่า </a:t>
            </a:r>
            <a:r>
              <a:rPr lang="en-US" sz="36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 </a:t>
            </a:r>
            <a:r>
              <a:rPr lang="th-TH" sz="36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</a:t>
            </a:r>
            <a:r>
              <a:rPr lang="en-US" sz="36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45 </a:t>
            </a:r>
            <a:r>
              <a:rPr lang="th-TH" sz="36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 </a:t>
            </a:r>
            <a:r>
              <a:rPr lang="en-US" sz="36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=17.58%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45050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8002" y="688157"/>
            <a:ext cx="7689700" cy="3842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CC00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ส่งต่อ</a:t>
            </a:r>
            <a:r>
              <a:rPr lang="en-US" sz="4000" b="1" dirty="0">
                <a:solidFill>
                  <a:srgbClr val="CC00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4000" b="1" dirty="0">
                <a:solidFill>
                  <a:srgbClr val="CC00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ปรึกษากรณีตั้งครรภ์ไม่พร้อม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โรงพยาบาลแพร่ให้บริการยุติการตั้งครรภ์โดยการใช้ยา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	</a:t>
            </a:r>
            <a:r>
              <a:rPr lang="th-TH" sz="32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ที่อายุครรภ์ต่ำกว่า </a:t>
            </a:r>
            <a:r>
              <a:rPr lang="en-US" sz="32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 </a:t>
            </a:r>
            <a:r>
              <a:rPr lang="th-TH" sz="32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สัปดาห์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กรุณาติดต่อประสานงานเพื่อนัดหมายก่อนส่ง </a:t>
            </a:r>
            <a:r>
              <a:rPr lang="en-US" sz="32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case </a:t>
            </a:r>
            <a:r>
              <a:rPr lang="th-TH" sz="32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มารพ.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054-533500 </a:t>
            </a: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8412 </a:t>
            </a: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OPD </a:t>
            </a: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นรีเวช)</a:t>
            </a:r>
          </a:p>
        </p:txBody>
      </p:sp>
    </p:spTree>
    <p:extLst>
      <p:ext uri="{BB962C8B-B14F-4D97-AF65-F5344CB8AC3E}">
        <p14:creationId xmlns:p14="http://schemas.microsoft.com/office/powerpoint/2010/main" val="19722637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AB4E-627F-406C-9E5F-BE9155D0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682611"/>
          </a:xfrm>
        </p:spPr>
        <p:txBody>
          <a:bodyPr>
            <a:normAutofit fontScale="90000"/>
          </a:bodyPr>
          <a:lstStyle/>
          <a:p>
            <a:pPr algn="l"/>
            <a:r>
              <a:rPr lang="th-TH" sz="4500" b="1" dirty="0">
                <a:solidFill>
                  <a:srgbClr val="00B05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การสนับสนุนการดำเนินงานเครือข่าย </a:t>
            </a:r>
            <a:r>
              <a:rPr lang="en-US" sz="4500" b="1" dirty="0">
                <a:solidFill>
                  <a:srgbClr val="00B05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10E5E-AB49-44CD-99E7-5A3B285C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599" y="897564"/>
            <a:ext cx="6932459" cy="412590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75000"/>
              <a:buFont typeface="Arial" panose="020B0604020202020204" pitchFamily="34" charset="0"/>
              <a:buChar char="►"/>
            </a:pPr>
            <a:r>
              <a:rPr lang="th-TH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สสส.</a:t>
            </a:r>
            <a:r>
              <a:rPr lang="th-TH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สนับสนุนงบประมาณในการดำเนินโครงการ </a:t>
            </a:r>
            <a:r>
              <a:rPr lang="th-TH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1663-</a:t>
            </a:r>
            <a:r>
              <a:rPr lang="en-US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RSA</a:t>
            </a:r>
          </a:p>
          <a:p>
            <a:pPr>
              <a:buClr>
                <a:srgbClr val="0070C0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700" b="1" dirty="0" err="1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สปสช</a:t>
            </a:r>
            <a:r>
              <a:rPr lang="th-TH" sz="27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สนับสนุนค่าบริการ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ห่วงอนามัย, ยาฝังคุมกำเนิดในวัยรุ่น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ยายุติการตั้งครรภ์, ค่าบริการยุติการตั้งครรภ์ที่ปลอดภัย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1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ห่วงอนามัย, ยาฝังคุมกำเนิด หลังการให้บริการยุติการตั้งครรภ์</a:t>
            </a:r>
            <a:endParaRPr lang="th-TH" sz="21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buClr>
                <a:srgbClr val="0070C0"/>
              </a:buClr>
              <a:buSzPct val="75000"/>
              <a:buFont typeface="Arial" panose="020B0604020202020204" pitchFamily="34" charset="0"/>
              <a:buChar char="►"/>
            </a:pPr>
            <a:r>
              <a:rPr lang="th-TH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7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กรมอนามัย </a:t>
            </a:r>
            <a:r>
              <a:rPr lang="th-TH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สนับสนุน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คู่มือ, แนวทางปฏิบัติในการให้บริการยุติการตั้งครรภ์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การบริหารจัดการยายุติการตั้งครรภ์</a:t>
            </a:r>
          </a:p>
          <a:p>
            <a:pPr>
              <a:buClr>
                <a:srgbClr val="0070C0"/>
              </a:buClr>
              <a:buSzPct val="75000"/>
              <a:buFont typeface="Arial" panose="020B0604020202020204" pitchFamily="34" charset="0"/>
              <a:buChar char="►"/>
            </a:pPr>
            <a:r>
              <a:rPr lang="th-TH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เครือข่าย </a:t>
            </a:r>
            <a:r>
              <a:rPr lang="en-US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CHOICES</a:t>
            </a:r>
            <a:r>
              <a:rPr lang="en-US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รับส่งต่อบริการตามทางเลือกของหญิงตั้งครรภ์</a:t>
            </a:r>
            <a:endParaRPr lang="en-US" sz="27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8417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385" y="195201"/>
            <a:ext cx="4587606" cy="2046073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385" y="2309342"/>
            <a:ext cx="4587605" cy="24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465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852475" y="1485900"/>
            <a:ext cx="63963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th-TH" sz="6600" b="1" kern="0" dirty="0">
                <a:solidFill>
                  <a:srgbClr val="00B05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กรมอนามัย</a:t>
            </a:r>
            <a:r>
              <a:rPr lang="th-TH" sz="5400" b="1" kern="0" dirty="0">
                <a:solidFill>
                  <a:srgbClr val="00B05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</a:p>
          <a:p>
            <a:pPr>
              <a:defRPr/>
            </a:pPr>
            <a:r>
              <a:rPr lang="th-TH" sz="3000" b="1" kern="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“สนับสนุนการเข้าถึงบริการยุติการตั้งครรภ์ที่ปลอดภัย</a:t>
            </a:r>
          </a:p>
          <a:p>
            <a:pPr>
              <a:defRPr/>
            </a:pPr>
            <a:r>
              <a:rPr lang="th-TH" sz="3000" b="1" kern="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ภายใต้กฎหมายและข้อบังคับ</a:t>
            </a:r>
            <a:r>
              <a:rPr lang="th-TH" sz="3000" b="1" kern="0" dirty="0" err="1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แพทย</a:t>
            </a:r>
            <a:r>
              <a:rPr lang="th-TH" sz="3000" b="1" kern="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สภา”</a:t>
            </a:r>
            <a:endParaRPr lang="en-US" sz="3000" b="1" kern="0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26038" y="195486"/>
            <a:ext cx="2008242" cy="20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12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2" y="94963"/>
            <a:ext cx="5086034" cy="46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409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3"/>
          <p:cNvSpPr>
            <a:spLocks noGrp="1"/>
          </p:cNvSpPr>
          <p:nvPr>
            <p:ph type="title"/>
          </p:nvPr>
        </p:nvSpPr>
        <p:spPr>
          <a:xfrm>
            <a:off x="541912" y="126417"/>
            <a:ext cx="6647542" cy="8736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วิธีการสมัคร </a:t>
            </a:r>
            <a:br>
              <a:rPr lang="th-TH" sz="2800" b="1" dirty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แพทย์ / สหวิชาชีพอาสา </a:t>
            </a:r>
            <a:r>
              <a:rPr lang="en-US" sz="2800" b="1" dirty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RSA</a:t>
            </a:r>
            <a:endParaRPr lang="th-TH" sz="2800" b="1" dirty="0">
              <a:solidFill>
                <a:srgbClr val="CC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มุมมน 7"/>
          <p:cNvSpPr/>
          <p:nvPr/>
        </p:nvSpPr>
        <p:spPr>
          <a:xfrm>
            <a:off x="275771" y="1145356"/>
            <a:ext cx="8606972" cy="11170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เข้าเว็บไซต์  </a:t>
            </a:r>
            <a:r>
              <a:rPr lang="th-TH" sz="1600" b="1" i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สำนักอนามัยการเจริญพันธุ์” </a:t>
            </a:r>
            <a:r>
              <a:rPr lang="en-US" sz="1600" b="1" i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(http://rh.anamai.moph.go.th)</a:t>
            </a:r>
            <a:endParaRPr lang="th-TH" sz="1600" b="1" i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th-TH" sz="1600" b="1" i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lang="th-TH" sz="1600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จะมีรายละเอียดต่างๆ เกี่ยวกับ </a:t>
            </a:r>
            <a:r>
              <a:rPr lang="en-US" sz="1600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Safe Abortion </a:t>
            </a:r>
            <a:endParaRPr lang="th-TH" sz="1600" i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การเบิกยา</a:t>
            </a:r>
            <a:r>
              <a:rPr lang="en-US" sz="1600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Medabon</a:t>
            </a:r>
            <a:r>
              <a:rPr lang="en-US" sz="1600" i="0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th-TH" sz="1600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เอกสารการประชุม                                      			และ</a:t>
            </a:r>
            <a:r>
              <a:rPr lang="th-TH" sz="1600" i="0" dirty="0">
                <a:solidFill>
                  <a:srgbClr val="99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ใบสมัครเครือข่าย </a:t>
            </a:r>
            <a:r>
              <a:rPr lang="en-US" sz="1600" i="0" dirty="0">
                <a:solidFill>
                  <a:srgbClr val="99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RSA</a:t>
            </a:r>
            <a:endParaRPr lang="th-TH" sz="1600" i="0" dirty="0">
              <a:solidFill>
                <a:srgbClr val="99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มุมมน 14"/>
          <p:cNvSpPr/>
          <p:nvPr/>
        </p:nvSpPr>
        <p:spPr>
          <a:xfrm>
            <a:off x="67662" y="2352709"/>
            <a:ext cx="7527759" cy="22408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th-TH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สนใจเชิญสอบถามข้อมูลเพิ่มเติมกับ </a:t>
            </a:r>
            <a:r>
              <a:rPr lang="th-TH" sz="1600" b="1" i="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แพทย์ผู้ประสานงาน </a:t>
            </a:r>
            <a:r>
              <a:rPr lang="en-US" sz="1600" b="1" i="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RSA</a:t>
            </a:r>
            <a:r>
              <a:rPr lang="th-TH" sz="1600" b="1" i="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th-TH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1600" b="1" i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นพ.เรืองกิตติ์  ศิริกาญจนกูล </a:t>
            </a:r>
            <a:r>
              <a:rPr lang="th-TH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โทร.  092-4165459  </a:t>
            </a:r>
            <a:br>
              <a:rPr lang="th-TH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1600" b="1" i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นพ.อมร  แก้วใส  </a:t>
            </a:r>
            <a:r>
              <a:rPr lang="th-TH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โทร.  081-9970064</a:t>
            </a:r>
          </a:p>
          <a:p>
            <a:pPr marL="342900" indent="-342900">
              <a:spcBef>
                <a:spcPts val="1200"/>
              </a:spcBef>
              <a:buClr>
                <a:srgbClr val="FF6600"/>
              </a:buClr>
              <a:buFont typeface="Wingdings" pitchFamily="2" charset="2"/>
              <a:buChar char="q"/>
            </a:pPr>
            <a:r>
              <a:rPr lang="th-TH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ผู้ประสานทะเบียนเครือข่ายอาสา </a:t>
            </a:r>
            <a:r>
              <a:rPr lang="en-US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RSA </a:t>
            </a:r>
            <a:r>
              <a:rPr lang="th-TH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และเบิกยา </a:t>
            </a:r>
            <a:r>
              <a:rPr lang="en-US" sz="1600" b="1" i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Medabon</a:t>
            </a:r>
            <a:r>
              <a:rPr lang="en-US" sz="1600" b="1" i="0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th-TH" sz="1600" b="1" i="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1600" b="1" i="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i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นายณฐกร  อิงแอบ (ทะเบียนเครือข่ายอาสา </a:t>
            </a:r>
            <a:r>
              <a:rPr lang="en-US" sz="1600" b="1" i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RSA</a:t>
            </a:r>
            <a:r>
              <a:rPr lang="th-TH" sz="1600" b="1" i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indent="88900">
              <a:spcBef>
                <a:spcPts val="0"/>
              </a:spcBef>
              <a:tabLst>
                <a:tab pos="363538" algn="l"/>
              </a:tabLst>
            </a:pPr>
            <a:r>
              <a:rPr lang="th-TH" sz="1600" b="1" i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1600" b="1" i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นางสาวอมรรัตน์  จู้สวัสดิ์ (การเบิกยา)</a:t>
            </a:r>
            <a:br>
              <a:rPr lang="th-TH" sz="1600" b="1" i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i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สำนักอนามัยการเจริญพันธุ์  กรมอนามัย  กระทรวงสาธารณสุข </a:t>
            </a:r>
            <a:br>
              <a:rPr lang="th-TH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โทรศัพท์ 0 2590 4243 – 4   โทรสาร 0 2590 4163</a:t>
            </a:r>
          </a:p>
        </p:txBody>
      </p:sp>
      <p:pic>
        <p:nvPicPr>
          <p:cNvPr id="12" name="Picture 11" descr="http://rh.anamai.moph.go.th/images/design2016/bannerR/menuLeft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190" y="1546384"/>
            <a:ext cx="2111810" cy="7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72" y="1498066"/>
            <a:ext cx="932545" cy="4917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837" y="2916836"/>
            <a:ext cx="1864053" cy="197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ชื่อเรื่อง 3"/>
          <p:cNvSpPr txBox="1">
            <a:spLocks/>
          </p:cNvSpPr>
          <p:nvPr/>
        </p:nvSpPr>
        <p:spPr>
          <a:xfrm>
            <a:off x="7274471" y="2566922"/>
            <a:ext cx="1562436" cy="286197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ใบสมัคร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420" y="82718"/>
            <a:ext cx="1223446" cy="10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710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6883" y="1941897"/>
            <a:ext cx="691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i="0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มาเป็นอาสา 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RSA 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กันเถอะ”</a:t>
            </a:r>
          </a:p>
        </p:txBody>
      </p:sp>
    </p:spTree>
    <p:extLst>
      <p:ext uri="{BB962C8B-B14F-4D97-AF65-F5344CB8AC3E}">
        <p14:creationId xmlns:p14="http://schemas.microsoft.com/office/powerpoint/2010/main" val="139411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11" y="130565"/>
            <a:ext cx="8241389" cy="4878371"/>
          </a:xfrm>
        </p:spPr>
      </p:pic>
    </p:spTree>
    <p:extLst>
      <p:ext uri="{BB962C8B-B14F-4D97-AF65-F5344CB8AC3E}">
        <p14:creationId xmlns:p14="http://schemas.microsoft.com/office/powerpoint/2010/main" val="86539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155" y="131975"/>
            <a:ext cx="7342298" cy="4887034"/>
          </a:xfrm>
          <a:prstGeom prst="rect">
            <a:avLst/>
          </a:prstGeom>
        </p:spPr>
      </p:pic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71" y="1772239"/>
            <a:ext cx="4056258" cy="2705493"/>
          </a:xfrm>
        </p:spPr>
      </p:pic>
    </p:spTree>
    <p:extLst>
      <p:ext uri="{BB962C8B-B14F-4D97-AF65-F5344CB8AC3E}">
        <p14:creationId xmlns:p14="http://schemas.microsoft.com/office/powerpoint/2010/main" val="3101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24" y="205979"/>
            <a:ext cx="8776552" cy="4611118"/>
          </a:xfrm>
        </p:spPr>
      </p:pic>
    </p:spTree>
    <p:extLst>
      <p:ext uri="{BB962C8B-B14F-4D97-AF65-F5344CB8AC3E}">
        <p14:creationId xmlns:p14="http://schemas.microsoft.com/office/powerpoint/2010/main" val="36222909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ความชัดเจ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ความชัดเจ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6316</TotalTime>
  <Words>2033</Words>
  <Application>Microsoft Office PowerPoint</Application>
  <PresentationFormat>On-screen Show (16:9)</PresentationFormat>
  <Paragraphs>494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68</vt:i4>
      </vt:variant>
    </vt:vector>
  </HeadingPairs>
  <TitlesOfParts>
    <vt:vector size="92" baseType="lpstr">
      <vt:lpstr>Wingdings 3</vt:lpstr>
      <vt:lpstr>TH SarabunPSK</vt:lpstr>
      <vt:lpstr>Century Gothic</vt:lpstr>
      <vt:lpstr>TH Sarabun New</vt:lpstr>
      <vt:lpstr>Wingdings</vt:lpstr>
      <vt:lpstr>Arundina Sans</vt:lpstr>
      <vt:lpstr>BrowalliaUPC</vt:lpstr>
      <vt:lpstr>Fontcraft</vt:lpstr>
      <vt:lpstr>Tahoma</vt:lpstr>
      <vt:lpstr>Browallia New</vt:lpstr>
      <vt:lpstr>Trebuchet MS</vt:lpstr>
      <vt:lpstr>AngsanaUPC</vt:lpstr>
      <vt:lpstr>Arial Unicode MS</vt:lpstr>
      <vt:lpstr>Arial</vt:lpstr>
      <vt:lpstr>Angsana New</vt:lpstr>
      <vt:lpstr>Calibri</vt:lpstr>
      <vt:lpstr>LilyUPC</vt:lpstr>
      <vt:lpstr>Calibri Light</vt:lpstr>
      <vt:lpstr>4_ชุดรูปแบบของ Office</vt:lpstr>
      <vt:lpstr>Retrospect</vt:lpstr>
      <vt:lpstr>Wisp</vt:lpstr>
      <vt:lpstr>ความชัดเจน</vt:lpstr>
      <vt:lpstr>ชุดรูปแบบของ Office</vt:lpstr>
      <vt:lpstr>เหลี่ยมเพชร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MVA : Manual Vacuum Aspiration</vt:lpstr>
      <vt:lpstr>PowerPoint Presentation</vt:lpstr>
      <vt:lpstr>เพศ  = ท้อง  สัมพันธ์    </vt:lpstr>
      <vt:lpstr> เพศ  = ท้อง    = เป็นแม่ สัมพันธ์    </vt:lpstr>
      <vt:lpstr>ข้อบังคับแพทยสภา ข้อ 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1663 คือใคร?</vt:lpstr>
      <vt:lpstr>PowerPoint Presentation</vt:lpstr>
      <vt:lpstr>PowerPoint Presentation</vt:lpstr>
      <vt:lpstr>จำนวนผู้ใช้งาน website lovecarestation.com ต่อเดือน  </vt:lpstr>
      <vt:lpstr>จำนวนผู้ใช้บริการปรึกษา </vt:lpstr>
      <vt:lpstr>PowerPoint Presentation</vt:lpstr>
      <vt:lpstr>“เว็บไซต์ lovecarestation.com มีศักยภาพเป็นแหล่งความรู้และคลินิกออนไลน์ปรึกษาได้” “สอดคล้องกับพฤติกรรมแสวงหาบริการสุขภาพของวัยรุ่นในยุคดิจิตอล”</vt:lpstr>
      <vt:lpstr>PowerPoint Presentation</vt:lpstr>
      <vt:lpstr>สรุปกฎกระทรวงกำหนดประเภทของสถานบริการ และการดำเนินการของสถานบริการ ในการป้องกันและแก้ไขปัญหาการตั้งครรภ์ในวัยรุ่น</vt:lpstr>
      <vt:lpstr>PowerPoint Presentation</vt:lpstr>
      <vt:lpstr>PowerPoint Presentation</vt:lpstr>
      <vt:lpstr>สิทธิประโยชน์ด้านอนามัยการเจริญพันธุ์</vt:lpstr>
      <vt:lpstr>สิทธิประโยชน์ด้านอนามัยการเจริญพันธุ์ (ต่อ)</vt:lpstr>
      <vt:lpstr>สิทธิประโยชน์ด้านอนามัยการเจริญพันธุ์ (ต่อ)</vt:lpstr>
      <vt:lpstr>PowerPoint Presentation</vt:lpstr>
      <vt:lpstr>ฟังท่านพุทธทาส พูดเรื่อง การทำแท้ง โดย.ผศ.นพ.สัญญา ภัทราชัย  ภาควิชาสูติศาสตร์-นรีวิทยา คณะแพทยศาสตร์ โรงพยาบาลรามาธิบดี</vt:lpstr>
      <vt:lpstr>การยุติการตั้งครรภ์โดยการใช้ยา medabon ในโรงพยาบาลแพร่ (ปีงบประมาณ 2557- เมย.2562)</vt:lpstr>
      <vt:lpstr>PowerPoint Presentation</vt:lpstr>
      <vt:lpstr>PowerPoint Presentation</vt:lpstr>
      <vt:lpstr>PowerPoint Presentation</vt:lpstr>
      <vt:lpstr>การสนับสนุนการดำเนินงานเครือข่าย RSA</vt:lpstr>
      <vt:lpstr>PowerPoint Presentation</vt:lpstr>
      <vt:lpstr>PowerPoint Presentation</vt:lpstr>
      <vt:lpstr>PowerPoint Presentation</vt:lpstr>
      <vt:lpstr>วิธีการสมัคร  แพทย์ / สหวิชาชีพอาสา RSA</vt:lpstr>
      <vt:lpstr>PowerPoint Presentation</vt:lpstr>
    </vt:vector>
  </TitlesOfParts>
  <Company>NordriDesign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NordriDesign</dc:creator>
  <cp:keywords>ppt幻灯设计/ppt模板设计</cp:keywords>
  <dc:description>nordridesign.com</dc:description>
  <cp:lastModifiedBy>a j</cp:lastModifiedBy>
  <cp:revision>631</cp:revision>
  <cp:lastPrinted>2018-05-02T07:40:23Z</cp:lastPrinted>
  <dcterms:created xsi:type="dcterms:W3CDTF">2008-05-06T01:42:58Z</dcterms:created>
  <dcterms:modified xsi:type="dcterms:W3CDTF">2019-06-13T02:28:19Z</dcterms:modified>
</cp:coreProperties>
</file>