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0" r:id="rId4"/>
    <p:sldId id="264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88" autoAdjust="0"/>
    <p:restoredTop sz="94660"/>
  </p:normalViewPr>
  <p:slideViewPr>
    <p:cSldViewPr snapToGrid="0">
      <p:cViewPr>
        <p:scale>
          <a:sx n="90" d="100"/>
          <a:sy n="90" d="100"/>
        </p:scale>
        <p:origin x="-81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A38D39-461F-4221-BEAD-2969B9763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5EAB4C-1A77-4D93-88AA-CF9AF476F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E973CD-7644-497A-A4A6-27B4D4D8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B475BB-2489-4305-8477-C9BA0183A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E27FDC-E09E-4636-8E21-8CE890085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3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BF711-180C-4695-8B3F-93C863478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545DE7F-D72A-4B54-95FF-DA4E09810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65A1EF-3153-4899-A1AE-2291F4B9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0793EC-D787-43CC-9CA4-5F17016E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005CD6-5AC4-4AC9-9D22-CBFFD87C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3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AA29D20-5A04-4EC6-993E-7B93FDBE8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F55D3D2-C48E-4590-AB52-01C0F1C61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F543D9-52E2-4689-B957-61BCD2C4A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FD8E05-2E92-4CDA-BA78-6258DD96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60D1D2C-3433-44A0-BB59-F6AD7098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9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079D7E-739D-4757-855E-77AE2D187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BAB4F4-FDCC-4D5B-959C-F695F0D07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0EAFD8-CF09-4ECE-9960-C47656FC2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F58CBF-827B-4970-ABD7-969AF869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0B95F6-8B9F-422A-9C76-084869C1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6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41CC38-D114-4419-B8F3-7C4C5BAFA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5B508D6-0074-49C0-BAC5-7279F9F66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6F21DF-41CB-4594-98C1-0E96CA59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C79EAC-09CC-44ED-8487-725363661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DE9B04-1975-43B7-9030-D0E7D7B8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7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A517F-058A-411E-B293-3A19DB571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9FBA5C-B1F4-4099-89AE-05440C87F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8FB24A-D0F2-4331-9184-75D19DA80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265391-E888-4D64-8417-370DB4E7C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380B94-BB54-4724-A7A7-BD124767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D143A4-A368-4C2A-9216-7A05623D4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8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DAECE4-5349-4264-BB0A-EB7F063E4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4D260B-45B3-40C2-90AB-756BFDB77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45F353B-3991-40A0-BEC1-FFC7802F2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D93CBF1-353F-43F8-AB53-433065A5E7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8CB77C3-5FB0-41B7-9DBE-60378F1E6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B3EB15-3D17-4847-A203-9A8BE26A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F3FB56-3376-4C47-8840-148DEDD5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8C71781-D05B-423E-8581-240E4539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4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DCDB6F-C1E7-4164-9574-13EDE78E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7654F0-2007-47F2-A6C2-69FA7E4D6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118E0AE-25E1-4DD7-8CFA-3BDB126A7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BDA782-4844-49A4-80D7-196A1EDAE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8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FBDDC0B-C2F6-4861-B0FA-C26C48874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54A02E0-B211-45FA-9F6D-923F69C2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D2FD3A-AEAE-4F63-8B3E-217D822B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BD92B0-B547-4610-B70C-9C101BB28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E89658-DB76-416F-8BE0-DAC7C526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021EF51-6753-4268-817A-4ADDEC7A6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2EBBC3-8F01-41EC-936D-5B1754FA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B439F7-C433-4488-BBEB-A173C2877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CCBFF1-DE43-41C8-9763-9E2362749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3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ADF1F6-CCB0-4304-B12E-D8CF8CE5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A187AC-6404-4DFD-AC75-A0A28207F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558F16-9B09-4B92-A9E8-5E1A698DA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7A707FC-E998-4F25-8E82-0A7FF0D0D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8D4CD1-A1A8-471D-B617-59CF78B63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B64B73-C675-4C0C-8F97-79195475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7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9260D85-F6B9-4C97-B7CD-310C07365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5AD60A-7023-4C0C-AA8F-A5DB8E2EC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0C7C67-5CD2-4E91-85F4-0D8D379D5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04F1-34AB-46CB-B491-3FECA869911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8EE090-2264-4DA8-8215-5731769C7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7F8590-FBD6-4E2C-8D30-2FF8E057B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5FF9-0C02-4C87-B796-DCE9B540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FC5A0E3-7B93-4029-91F7-1924FFB8862B}"/>
              </a:ext>
            </a:extLst>
          </p:cNvPr>
          <p:cNvSpPr/>
          <p:nvPr/>
        </p:nvSpPr>
        <p:spPr>
          <a:xfrm>
            <a:off x="2308194" y="1633490"/>
            <a:ext cx="7670307" cy="3666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6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ฆ่าตัวตาย</a:t>
            </a:r>
            <a:endParaRPr lang="en-US" sz="66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กลุ่มงานควบคุมโรคไม่ติดต่อ สุขภาพจิต และยาเสพติด</a:t>
            </a:r>
          </a:p>
          <a:p>
            <a:pPr algn="ctr"/>
            <a:r>
              <a:rPr lang="th-TH" sz="4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สำนักงานสาธารณสุขจังหวัดแพร่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95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975CC5E-3123-40D5-98A9-4EDEA8C45869}"/>
              </a:ext>
            </a:extLst>
          </p:cNvPr>
          <p:cNvSpPr/>
          <p:nvPr/>
        </p:nvSpPr>
        <p:spPr>
          <a:xfrm>
            <a:off x="480874" y="355106"/>
            <a:ext cx="11230252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0" u="none" strike="noStrike" kern="1200" baseline="0" dirty="0">
                <a:solidFill>
                  <a:schemeClr val="bg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O1: </a:t>
            </a:r>
            <a:r>
              <a:rPr lang="th-TH" sz="2800" b="1" i="0" u="none" strike="noStrike" kern="1200" baseline="0" dirty="0">
                <a:solidFill>
                  <a:schemeClr val="bg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การคัดกรองความเสี่ยงในผู้ป่วย </a:t>
            </a:r>
            <a:r>
              <a:rPr lang="en-US" sz="2800" b="1" i="0" u="none" strike="noStrike" kern="1200" baseline="0" dirty="0">
                <a:solidFill>
                  <a:schemeClr val="bg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NCDs </a:t>
            </a:r>
            <a:r>
              <a:rPr lang="th-TH" sz="2800" b="1" i="0" u="none" strike="noStrike" kern="1200" baseline="0" dirty="0">
                <a:solidFill>
                  <a:schemeClr val="bg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ที่มีภาวะแทรกซ้อน ผู้ป่วยกลุ่มเสี่ยงโรคทางจิตเวช ผู้ติดสุราเรื้อรัง 90</a:t>
            </a:r>
            <a:r>
              <a:rPr lang="en-US" sz="2800" b="1" i="0" u="none" strike="noStrike" kern="1200" baseline="0" dirty="0">
                <a:solidFill>
                  <a:schemeClr val="bg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%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563364" y="3235911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ประชุมชี้แจงถ่ายทอดนโยบายการดำเนินงาน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540414B0-C3A3-4F03-97B6-B3E991320853}"/>
              </a:ext>
            </a:extLst>
          </p:cNvPr>
          <p:cNvSpPr/>
          <p:nvPr/>
        </p:nvSpPr>
        <p:spPr>
          <a:xfrm>
            <a:off x="2638146" y="2091984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วิเคราะห์สถานการณ์การฆ่าตัวตายในพื้นที่</a:t>
            </a:r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1034D448-2029-4449-B233-14C25C6A2326}"/>
              </a:ext>
            </a:extLst>
          </p:cNvPr>
          <p:cNvSpPr/>
          <p:nvPr/>
        </p:nvSpPr>
        <p:spPr>
          <a:xfrm>
            <a:off x="2714107" y="4500797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จัดทำทะเบียนกลุ่มเสี่ยง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F7A3EC3C-5BD2-4E9F-8BA4-F249E19F4175}"/>
              </a:ext>
            </a:extLst>
          </p:cNvPr>
          <p:cNvSpPr/>
          <p:nvPr/>
        </p:nvSpPr>
        <p:spPr>
          <a:xfrm>
            <a:off x="4999606" y="3232583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คัดกรองกลุ่มเป้าหมายตามแบบประเมิน 3 </a:t>
            </a:r>
            <a:r>
              <a:rPr lang="en-US" dirty="0"/>
              <a:t>Q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5ACD6CF8-D96A-486E-81C0-DAFF63DD9062}"/>
              </a:ext>
            </a:extLst>
          </p:cNvPr>
          <p:cNvSpPr/>
          <p:nvPr/>
        </p:nvSpPr>
        <p:spPr>
          <a:xfrm>
            <a:off x="7627396" y="1907221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ส่งผู้ที่ 3</a:t>
            </a:r>
            <a:r>
              <a:rPr lang="en-US" dirty="0"/>
              <a:t>Q positive</a:t>
            </a:r>
            <a:r>
              <a:rPr lang="th-TH" dirty="0"/>
              <a:t> พบจิตแพทย์</a:t>
            </a:r>
            <a:r>
              <a:rPr lang="en-US" dirty="0"/>
              <a:t>/admit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900BF9D4-1619-41B8-B59A-37B511D01471}"/>
              </a:ext>
            </a:extLst>
          </p:cNvPr>
          <p:cNvSpPr/>
          <p:nvPr/>
        </p:nvSpPr>
        <p:spPr>
          <a:xfrm>
            <a:off x="7675859" y="4668178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ติดตามเยี่ยมบ้านต่อเนื่องโดย จนท.และ </a:t>
            </a:r>
            <a:r>
              <a:rPr lang="en-US" dirty="0"/>
              <a:t>Care giver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68E8F717-2485-49AF-902C-C76BAFD53E88}"/>
              </a:ext>
            </a:extLst>
          </p:cNvPr>
          <p:cNvSpPr/>
          <p:nvPr/>
        </p:nvSpPr>
        <p:spPr>
          <a:xfrm>
            <a:off x="9988856" y="3194110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สรุปผลการดำเนินงาน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2112885" y="2647029"/>
            <a:ext cx="504266" cy="1076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1EF22B72-94C8-4A3D-ACAC-2C67584A5E5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112885" y="3723073"/>
            <a:ext cx="591752" cy="1257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C7B68D5E-EA80-48BA-9A2D-4F2763BD74BD}"/>
              </a:ext>
            </a:extLst>
          </p:cNvPr>
          <p:cNvCxnSpPr>
            <a:cxnSpLocks/>
          </p:cNvCxnSpPr>
          <p:nvPr/>
        </p:nvCxnSpPr>
        <p:spPr>
          <a:xfrm>
            <a:off x="4124686" y="2533274"/>
            <a:ext cx="864743" cy="1321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B58A7BC1-E2B5-4B00-B09C-0F39CE764263}"/>
              </a:ext>
            </a:extLst>
          </p:cNvPr>
          <p:cNvCxnSpPr>
            <a:cxnSpLocks/>
          </p:cNvCxnSpPr>
          <p:nvPr/>
        </p:nvCxnSpPr>
        <p:spPr>
          <a:xfrm flipV="1">
            <a:off x="4243981" y="3846255"/>
            <a:ext cx="745448" cy="1296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124A77D4-B7D7-4F9A-8B8F-E514FA040F6D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6549127" y="2394383"/>
            <a:ext cx="1057274" cy="1325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6EE0A17D-EA2A-498B-87FD-42DF4D4567F6}"/>
              </a:ext>
            </a:extLst>
          </p:cNvPr>
          <p:cNvCxnSpPr>
            <a:cxnSpLocks/>
            <a:stCxn id="11" idx="3"/>
            <a:endCxn id="15" idx="1"/>
          </p:cNvCxnSpPr>
          <p:nvPr/>
        </p:nvCxnSpPr>
        <p:spPr>
          <a:xfrm>
            <a:off x="6549127" y="3719745"/>
            <a:ext cx="1126732" cy="1435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18FC41DC-4E83-452B-BAD8-FD30C63A40AF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9155922" y="2451344"/>
            <a:ext cx="832934" cy="1229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26A6BFE2-15B0-42DD-8C7B-581487746921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9234850" y="3681272"/>
            <a:ext cx="754006" cy="1510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30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975CC5E-3123-40D5-98A9-4EDEA8C45869}"/>
              </a:ext>
            </a:extLst>
          </p:cNvPr>
          <p:cNvSpPr/>
          <p:nvPr/>
        </p:nvSpPr>
        <p:spPr>
          <a:xfrm>
            <a:off x="470517" y="337351"/>
            <a:ext cx="10981677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0" u="none" strike="noStrike" kern="1200" baseline="0" dirty="0">
                <a:solidFill>
                  <a:schemeClr val="bg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O2: </a:t>
            </a:r>
            <a:r>
              <a:rPr lang="th-TH" sz="3200" b="1" i="0" u="none" strike="noStrike" kern="1200" baseline="0" dirty="0">
                <a:solidFill>
                  <a:schemeClr val="bg1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ผู้พยายามฆ่าตัวตาย ไม่ฆ่าตัวตายซ้ำ &gt;90%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50509" y="3109407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ประชุมชี้แจงถ่ายทอดนโยบายการดำเนินงาน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540414B0-C3A3-4F03-97B6-B3E991320853}"/>
              </a:ext>
            </a:extLst>
          </p:cNvPr>
          <p:cNvSpPr/>
          <p:nvPr/>
        </p:nvSpPr>
        <p:spPr>
          <a:xfrm>
            <a:off x="2198162" y="2129165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วิเคราะห์สถานการณ์การฆ่าตัวตายในพื้นที่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F7A3EC3C-5BD2-4E9F-8BA4-F249E19F4175}"/>
              </a:ext>
            </a:extLst>
          </p:cNvPr>
          <p:cNvSpPr/>
          <p:nvPr/>
        </p:nvSpPr>
        <p:spPr>
          <a:xfrm>
            <a:off x="4625451" y="3207988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คัดกรองกลุ่มเป้าหมายตามแบบประเมิน 3 </a:t>
            </a:r>
            <a:r>
              <a:rPr lang="en-US" dirty="0"/>
              <a:t>Q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5ACD6CF8-D96A-486E-81C0-DAFF63DD9062}"/>
              </a:ext>
            </a:extLst>
          </p:cNvPr>
          <p:cNvSpPr/>
          <p:nvPr/>
        </p:nvSpPr>
        <p:spPr>
          <a:xfrm>
            <a:off x="6941011" y="2174476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ส่งผู้ที่ 3</a:t>
            </a:r>
            <a:r>
              <a:rPr lang="en-US" dirty="0"/>
              <a:t>Q positive</a:t>
            </a:r>
            <a:r>
              <a:rPr lang="th-TH" dirty="0"/>
              <a:t> พบจิตแพทย์</a:t>
            </a:r>
            <a:r>
              <a:rPr lang="en-US" dirty="0"/>
              <a:t>/admit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900BF9D4-1619-41B8-B59A-37B511D01471}"/>
              </a:ext>
            </a:extLst>
          </p:cNvPr>
          <p:cNvSpPr/>
          <p:nvPr/>
        </p:nvSpPr>
        <p:spPr>
          <a:xfrm>
            <a:off x="6974067" y="3222039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ติดตามเยี่ยมบ้านต่อเนื่องโดย จนท.และ </a:t>
            </a:r>
            <a:r>
              <a:rPr lang="en-US" dirty="0"/>
              <a:t>Care giver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68E8F717-2485-49AF-902C-C76BAFD53E88}"/>
              </a:ext>
            </a:extLst>
          </p:cNvPr>
          <p:cNvSpPr/>
          <p:nvPr/>
        </p:nvSpPr>
        <p:spPr>
          <a:xfrm>
            <a:off x="10491970" y="2720826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สรุปผลการดำเนินงาน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1700030" y="2520525"/>
            <a:ext cx="504266" cy="1076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1EF22B72-94C8-4A3D-ACAC-2C67584A5E5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00030" y="3596569"/>
            <a:ext cx="591752" cy="1257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C7B68D5E-EA80-48BA-9A2D-4F2763BD74BD}"/>
              </a:ext>
            </a:extLst>
          </p:cNvPr>
          <p:cNvCxnSpPr>
            <a:cxnSpLocks/>
          </p:cNvCxnSpPr>
          <p:nvPr/>
        </p:nvCxnSpPr>
        <p:spPr>
          <a:xfrm>
            <a:off x="3760708" y="2524583"/>
            <a:ext cx="864743" cy="1321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B58A7BC1-E2B5-4B00-B09C-0F39CE764263}"/>
              </a:ext>
            </a:extLst>
          </p:cNvPr>
          <p:cNvCxnSpPr>
            <a:cxnSpLocks/>
          </p:cNvCxnSpPr>
          <p:nvPr/>
        </p:nvCxnSpPr>
        <p:spPr>
          <a:xfrm flipV="1">
            <a:off x="3848194" y="3846256"/>
            <a:ext cx="777257" cy="1205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124A77D4-B7D7-4F9A-8B8F-E514FA040F6D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6174972" y="2725445"/>
            <a:ext cx="754006" cy="969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6EE0A17D-EA2A-498B-87FD-42DF4D4567F6}"/>
              </a:ext>
            </a:extLst>
          </p:cNvPr>
          <p:cNvCxnSpPr>
            <a:cxnSpLocks/>
            <a:stCxn id="11" idx="3"/>
            <a:endCxn id="15" idx="1"/>
          </p:cNvCxnSpPr>
          <p:nvPr/>
        </p:nvCxnSpPr>
        <p:spPr>
          <a:xfrm>
            <a:off x="6174972" y="3695150"/>
            <a:ext cx="799095" cy="14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18FC41DC-4E83-452B-BAD8-FD30C63A40AF}"/>
              </a:ext>
            </a:extLst>
          </p:cNvPr>
          <p:cNvCxnSpPr>
            <a:cxnSpLocks/>
          </p:cNvCxnSpPr>
          <p:nvPr/>
        </p:nvCxnSpPr>
        <p:spPr>
          <a:xfrm>
            <a:off x="8490532" y="2661638"/>
            <a:ext cx="2001438" cy="396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26A6BFE2-15B0-42DD-8C7B-581487746921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8464845" y="3207988"/>
            <a:ext cx="2027125" cy="577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DF9E8CFF-C4C1-4672-BCAB-F99119336B4C}"/>
              </a:ext>
            </a:extLst>
          </p:cNvPr>
          <p:cNvSpPr/>
          <p:nvPr/>
        </p:nvSpPr>
        <p:spPr>
          <a:xfrm>
            <a:off x="2291782" y="4382243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จัดทำทะเบียนผู้ที่พยายามทำร้ายตนเองแต่ไม่เสียชีวิต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A208C85A-CA18-4772-B454-EEF5C1D56D13}"/>
              </a:ext>
            </a:extLst>
          </p:cNvPr>
          <p:cNvSpPr/>
          <p:nvPr/>
        </p:nvSpPr>
        <p:spPr>
          <a:xfrm>
            <a:off x="8464845" y="4812631"/>
            <a:ext cx="2203923" cy="1425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ประสานผู้นำ/อสม./สมาชิกครอบครัวเสี่ยงสูงที่มีความเสี่ยงต่อการฆ่าตัวตายจัดกิจกรรมป้องกันการฆ่าตัวตายในกลุ่มเสี่ยง</a:t>
            </a:r>
            <a:endParaRPr lang="en-US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4261D9ED-4E8F-49AB-975D-A5C6F86E19C0}"/>
              </a:ext>
            </a:extLst>
          </p:cNvPr>
          <p:cNvCxnSpPr>
            <a:cxnSpLocks/>
            <a:stCxn id="15" idx="2"/>
            <a:endCxn id="8" idx="1"/>
          </p:cNvCxnSpPr>
          <p:nvPr/>
        </p:nvCxnSpPr>
        <p:spPr>
          <a:xfrm>
            <a:off x="7748828" y="4196363"/>
            <a:ext cx="716017" cy="13289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35214292-8840-45DD-B6DC-0787A11DBFD6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9566807" y="3325591"/>
            <a:ext cx="925163" cy="1487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20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FC5A0E3-7B93-4029-91F7-1924FFB8862B}"/>
              </a:ext>
            </a:extLst>
          </p:cNvPr>
          <p:cNvSpPr/>
          <p:nvPr/>
        </p:nvSpPr>
        <p:spPr>
          <a:xfrm>
            <a:off x="2308194" y="1633490"/>
            <a:ext cx="7670307" cy="3666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NCDs</a:t>
            </a:r>
            <a:endParaRPr lang="en-US" sz="66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กลุ่มงานควบคุมโรคไม่ติดต่อ สุขภาพจิต และยาเสพติด</a:t>
            </a:r>
          </a:p>
          <a:p>
            <a:pPr algn="ctr"/>
            <a:r>
              <a:rPr lang="th-TH" sz="4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สำนักงานสาธารณสุขจังหวัดแพร่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1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68064" y="3195222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ประชุมชี้แจงถ่ายทอดนโยบายการดำเนินงาน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E975CC5E-3123-40D5-98A9-4EDEA8C45869}"/>
              </a:ext>
            </a:extLst>
          </p:cNvPr>
          <p:cNvSpPr/>
          <p:nvPr/>
        </p:nvSpPr>
        <p:spPr>
          <a:xfrm>
            <a:off x="480874" y="355106"/>
            <a:ext cx="11230252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O1: </a:t>
            </a:r>
            <a:r>
              <a:rPr lang="th-TH" sz="2800" dirty="0" smtClean="0"/>
              <a:t>ลด</a:t>
            </a:r>
            <a:r>
              <a:rPr lang="th-TH" sz="2800" dirty="0"/>
              <a:t>ผู้ป่วย </a:t>
            </a:r>
            <a:r>
              <a:rPr lang="en-US" sz="2800" dirty="0"/>
              <a:t>NCDs </a:t>
            </a:r>
            <a:r>
              <a:rPr lang="th-TH" sz="2800" dirty="0"/>
              <a:t>รายใหม่จากกลุ่มเสี่ยง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726511" y="1691199"/>
            <a:ext cx="1788213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จัดทำทะเบียนประชาชนที่ต้อง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คัดกรอง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756328" y="4728286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ทบทวน ปรับปรุง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แนวทางการคัดกรอง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5692521" y="1706644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จัดทำทะเบียนกลุ่มสงสัยป่วย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NCDs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ตามเป้าหมาย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3654172" y="3191246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คัดกรองกลุ่มเสี่ยง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NCDs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ตาม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CPG 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8308841" y="4095750"/>
            <a:ext cx="1616209" cy="1119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ดำเนินการทำ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SMBP,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SMBG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กลุ่มสงสัยป่วยทุกราย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8308843" y="1706644"/>
            <a:ext cx="1549521" cy="1205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ดำเนินการประเมิน และปรับเปลี่ยนพฤติกรรมสุขภาพ ในกลุ่มเป้าหมาย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0474264" y="2894769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ประเมินผลการดำเนินงาน </a:t>
            </a:r>
            <a:endParaRPr lang="en-US" dirty="0"/>
          </a:p>
        </p:txBody>
      </p:sp>
      <p:sp>
        <p:nvSpPr>
          <p:cNvPr id="11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5768721" y="4766667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ทบทวน ปรับปรุง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แนวทางการดำเนินงาน,การ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HL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2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842824" y="2178361"/>
            <a:ext cx="883687" cy="1006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842824" y="4169546"/>
            <a:ext cx="913504" cy="9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3514724" y="2274857"/>
            <a:ext cx="913504" cy="9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5235769" y="3821007"/>
            <a:ext cx="913504" cy="9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7242042" y="1987490"/>
            <a:ext cx="1066799" cy="574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9858364" y="2108585"/>
            <a:ext cx="990611" cy="786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9925050" y="3869093"/>
            <a:ext cx="1123950" cy="786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333863" y="4655599"/>
            <a:ext cx="974978" cy="559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490286" y="2193806"/>
            <a:ext cx="1202235" cy="988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531088" y="3678408"/>
            <a:ext cx="1123084" cy="977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89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68064" y="3195222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ประชุมชี้แจงถ่ายทอดนโยบายการดำเนินงาน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E975CC5E-3123-40D5-98A9-4EDEA8C45869}"/>
              </a:ext>
            </a:extLst>
          </p:cNvPr>
          <p:cNvSpPr/>
          <p:nvPr/>
        </p:nvSpPr>
        <p:spPr>
          <a:xfrm>
            <a:off x="480874" y="355106"/>
            <a:ext cx="11230252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O1: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ผู้ป่วย 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NCDs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มีสุขภาวะด้านสุขภาพที่ดี </a:t>
            </a:r>
            <a:endParaRPr lang="en-US" sz="32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726511" y="1691199"/>
            <a:ext cx="1788213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จัดทำ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ทะเบียนผู้ป่วย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756328" y="4728286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ทบทวน ปรับปรุง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แนวทางการทำ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HL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5692521" y="1706643"/>
            <a:ext cx="1756029" cy="1188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ดำเนินการประเมิน และปรับเปลี่ยนพฤติกรรมสุขภาพ ในกลุ่มเป้าหมาย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3654172" y="3191246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คัด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กรองเป้าหมาย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9293164" y="2912157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ประเมินผลการดำเนินงาน </a:t>
            </a:r>
            <a:endParaRPr lang="en-US" dirty="0"/>
          </a:p>
        </p:txBody>
      </p:sp>
      <p:sp>
        <p:nvSpPr>
          <p:cNvPr id="11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5591175" y="4766667"/>
            <a:ext cx="1727067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อบรม แนวทางการประเมิน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HL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ปรับเปลี่ยนพฤติกรรม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2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842824" y="2178361"/>
            <a:ext cx="883687" cy="1006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842824" y="4169546"/>
            <a:ext cx="913504" cy="9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3514724" y="2274857"/>
            <a:ext cx="913504" cy="9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3305849" y="5188816"/>
            <a:ext cx="2209126" cy="65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7492939" y="2419905"/>
            <a:ext cx="1800225" cy="979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 flipV="1">
            <a:off x="6454708" y="2912157"/>
            <a:ext cx="0" cy="1779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490286" y="2300706"/>
            <a:ext cx="1202235" cy="88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531088" y="3678408"/>
            <a:ext cx="1123084" cy="977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056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FC5A0E3-7B93-4029-91F7-1924FFB8862B}"/>
              </a:ext>
            </a:extLst>
          </p:cNvPr>
          <p:cNvSpPr/>
          <p:nvPr/>
        </p:nvSpPr>
        <p:spPr>
          <a:xfrm>
            <a:off x="2308194" y="1633490"/>
            <a:ext cx="7670307" cy="3666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COPD</a:t>
            </a:r>
            <a:endParaRPr lang="en-US" sz="66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4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กลุ่มงานควบคุมโรคไม่ติดต่อ สุขภาพจิต และยาเสพติด</a:t>
            </a:r>
          </a:p>
          <a:p>
            <a:pPr algn="ctr"/>
            <a:r>
              <a:rPr lang="th-TH" sz="4000" b="1" dirty="0">
                <a:solidFill>
                  <a:schemeClr val="bg1"/>
                </a:solidFill>
                <a:latin typeface="TH SarabunIT๙" pitchFamily="34" charset="-34"/>
                <a:cs typeface="TH SarabunIT๙" pitchFamily="34" charset="-34"/>
              </a:rPr>
              <a:t>สำนักงานสาธารณสุขจังหวัดแพร่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0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68064" y="3195222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ประชุมชี้แจงถ่ายทอดนโยบายการดำเนินงาน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E975CC5E-3123-40D5-98A9-4EDEA8C45869}"/>
              </a:ext>
            </a:extLst>
          </p:cNvPr>
          <p:cNvSpPr/>
          <p:nvPr/>
        </p:nvSpPr>
        <p:spPr>
          <a:xfrm>
            <a:off x="480874" y="355106"/>
            <a:ext cx="11230252" cy="603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O1: </a:t>
            </a:r>
            <a:r>
              <a:rPr lang="th-TH" sz="2800" dirty="0" smtClean="0"/>
              <a:t>ผู้ป่วย </a:t>
            </a:r>
            <a:r>
              <a:rPr lang="en-US" sz="2800" dirty="0" smtClean="0"/>
              <a:t>COPD </a:t>
            </a:r>
            <a:r>
              <a:rPr lang="th-TH" sz="2800" dirty="0" smtClean="0"/>
              <a:t>มีสภาวะสุขภาพชีวิตที่ดี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726511" y="1378424"/>
            <a:ext cx="1788213" cy="12870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จัดทำ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Smart plan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ตามแนวทาง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2P Safety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สำหรับตรวจสมรรถภาพปอด 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756328" y="4728285"/>
            <a:ext cx="1897844" cy="1167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- ทบทวน ปรับปรุง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CPG 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แนวทางการตรวจประเมินยืนยันการวินิจฉัยโรค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COPD 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5692521" y="1378424"/>
            <a:ext cx="1854691" cy="1302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จัดทำแนวทางปรึกษาและส่งต่ออายุราแพทย์โรคระบบการหายใจ ระดับจังหวัด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3654172" y="3191246"/>
            <a:ext cx="1549521" cy="1071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itchFamily="34" charset="-34"/>
                <a:cs typeface="TH SarabunPSK" pitchFamily="34" charset="-34"/>
              </a:rPr>
              <a:t>ตรวจประเมินยืนยันการวินิจฉัยโรค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COPD 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6204822" y="3013406"/>
            <a:ext cx="1616209" cy="14267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ประชุมบริหารวัคซีน</a:t>
            </a:r>
            <a:r>
              <a:rPr lang="th-TH" dirty="0" smtClean="0"/>
              <a:t>จังหวัด</a:t>
            </a:r>
            <a:r>
              <a:rPr lang="th-TH" dirty="0"/>
              <a:t>กำหนดกลุ่มโรค </a:t>
            </a:r>
            <a:r>
              <a:rPr lang="en-US" dirty="0"/>
              <a:t>COPD</a:t>
            </a:r>
            <a:r>
              <a:rPr lang="th-TH" dirty="0"/>
              <a:t> เป็นเป้าหมาย </a:t>
            </a:r>
            <a:r>
              <a:rPr lang="en-US" dirty="0"/>
              <a:t>100%</a:t>
            </a:r>
            <a:r>
              <a:rPr lang="th-TH" dirty="0"/>
              <a:t> ทุกอำเภอ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8308843" y="1706644"/>
            <a:ext cx="1549521" cy="1205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-</a:t>
            </a:r>
            <a:r>
              <a:rPr lang="th-TH" dirty="0"/>
              <a:t> จัดทำแผนฟื้นฟูวิชาการประจำปีระดับเครือข่าย</a:t>
            </a:r>
            <a:endParaRPr lang="en-US" dirty="0"/>
          </a:p>
        </p:txBody>
      </p:sp>
      <p:sp>
        <p:nvSpPr>
          <p:cNvPr id="10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10612493" y="2894769"/>
            <a:ext cx="1549521" cy="974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ประเมินผลการดำเนินงาน </a:t>
            </a:r>
            <a:endParaRPr lang="en-US" dirty="0"/>
          </a:p>
        </p:txBody>
      </p:sp>
      <p:sp>
        <p:nvSpPr>
          <p:cNvPr id="11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5105580" y="4899632"/>
            <a:ext cx="2226839" cy="15456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/>
              <a:t>พัฒนาความร่วมมือการจัดหา และบริหารยาภายในเครือข่าย</a:t>
            </a:r>
            <a:endParaRPr lang="en-US" dirty="0"/>
          </a:p>
          <a:p>
            <a:r>
              <a:rPr lang="en-US" dirty="0"/>
              <a:t>-</a:t>
            </a:r>
            <a:r>
              <a:rPr lang="th-TH" dirty="0"/>
              <a:t> จัดทำแนวทางทวนสอบการใช้ยากลุ่ม </a:t>
            </a:r>
            <a:r>
              <a:rPr lang="en-US" dirty="0"/>
              <a:t>ICS/LABA </a:t>
            </a:r>
            <a:r>
              <a:rPr lang="th-TH" dirty="0"/>
              <a:t> </a:t>
            </a:r>
            <a:r>
              <a:rPr lang="en-US" dirty="0"/>
              <a:t>, LAMA</a:t>
            </a:r>
          </a:p>
        </p:txBody>
      </p:sp>
      <p:cxnSp>
        <p:nvCxnSpPr>
          <p:cNvPr id="12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842824" y="2021974"/>
            <a:ext cx="883687" cy="1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842824" y="4169546"/>
            <a:ext cx="913504" cy="9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3514724" y="2274857"/>
            <a:ext cx="913504" cy="90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668349" y="5672433"/>
            <a:ext cx="14372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7242042" y="1987490"/>
            <a:ext cx="1066799" cy="574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>
            <a:off x="9858364" y="2108585"/>
            <a:ext cx="990611" cy="786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7821031" y="3726796"/>
            <a:ext cx="1318734" cy="1384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490286" y="2029696"/>
            <a:ext cx="1202235" cy="1152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531088" y="3726796"/>
            <a:ext cx="1123084" cy="92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8308843" y="5218345"/>
            <a:ext cx="1616209" cy="1119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จัดระบบฐานกลุ่มเป้าหมายให้กับรายรพ</a:t>
            </a:r>
            <a:r>
              <a:rPr lang="en-US" dirty="0"/>
              <a:t>.</a:t>
            </a:r>
            <a:r>
              <a:rPr lang="th-TH" dirty="0"/>
              <a:t>สต</a:t>
            </a:r>
            <a:r>
              <a:rPr lang="en-US" dirty="0"/>
              <a:t>. .</a:t>
            </a:r>
            <a:r>
              <a:rPr lang="th-TH" dirty="0"/>
              <a:t>ในพื้นที่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Rectangle: Rounded Corners 4">
            <a:extLst>
              <a:ext uri="{FF2B5EF4-FFF2-40B4-BE49-F238E27FC236}">
                <a16:creationId xmlns:a16="http://schemas.microsoft.com/office/drawing/2014/main" xmlns="" id="{0788DD84-195A-4FD5-A273-6FBCD73DE50C}"/>
              </a:ext>
            </a:extLst>
          </p:cNvPr>
          <p:cNvSpPr/>
          <p:nvPr/>
        </p:nvSpPr>
        <p:spPr>
          <a:xfrm>
            <a:off x="8665536" y="3422761"/>
            <a:ext cx="1749778" cy="1119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พัฒนาการวัด วิเคราะห์จัดเก็บ และดึงรายงานงานกับสาขา 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4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 flipV="1">
            <a:off x="7332419" y="4262346"/>
            <a:ext cx="1333117" cy="1258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 flipV="1">
            <a:off x="10415314" y="3869093"/>
            <a:ext cx="355467" cy="423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3">
            <a:extLst>
              <a:ext uri="{FF2B5EF4-FFF2-40B4-BE49-F238E27FC236}">
                <a16:creationId xmlns:a16="http://schemas.microsoft.com/office/drawing/2014/main" xmlns="" id="{006E677C-0332-466C-AE07-4BAB6177CB19}"/>
              </a:ext>
            </a:extLst>
          </p:cNvPr>
          <p:cNvCxnSpPr>
            <a:cxnSpLocks/>
          </p:cNvCxnSpPr>
          <p:nvPr/>
        </p:nvCxnSpPr>
        <p:spPr>
          <a:xfrm flipV="1">
            <a:off x="3672721" y="4292631"/>
            <a:ext cx="2532101" cy="881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518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468</Words>
  <Application>Microsoft Office PowerPoint</Application>
  <PresentationFormat>กำหนดเอง</PresentationFormat>
  <Paragraphs>57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User</cp:lastModifiedBy>
  <cp:revision>20</cp:revision>
  <dcterms:created xsi:type="dcterms:W3CDTF">2020-11-03T08:59:05Z</dcterms:created>
  <dcterms:modified xsi:type="dcterms:W3CDTF">2020-11-04T06:38:25Z</dcterms:modified>
</cp:coreProperties>
</file>