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4" r:id="rId1"/>
  </p:sldMasterIdLst>
  <p:notesMasterIdLst>
    <p:notesMasterId r:id="rId41"/>
  </p:notesMasterIdLst>
  <p:sldIdLst>
    <p:sldId id="256" r:id="rId2"/>
    <p:sldId id="302" r:id="rId3"/>
    <p:sldId id="260" r:id="rId4"/>
    <p:sldId id="288" r:id="rId5"/>
    <p:sldId id="282" r:id="rId6"/>
    <p:sldId id="259" r:id="rId7"/>
    <p:sldId id="283" r:id="rId8"/>
    <p:sldId id="284" r:id="rId9"/>
    <p:sldId id="280" r:id="rId10"/>
    <p:sldId id="278" r:id="rId11"/>
    <p:sldId id="285" r:id="rId12"/>
    <p:sldId id="281" r:id="rId13"/>
    <p:sldId id="261" r:id="rId14"/>
    <p:sldId id="271" r:id="rId15"/>
    <p:sldId id="286" r:id="rId16"/>
    <p:sldId id="287" r:id="rId17"/>
    <p:sldId id="263" r:id="rId18"/>
    <p:sldId id="289" r:id="rId19"/>
    <p:sldId id="264" r:id="rId20"/>
    <p:sldId id="290" r:id="rId21"/>
    <p:sldId id="265" r:id="rId22"/>
    <p:sldId id="266" r:id="rId23"/>
    <p:sldId id="267" r:id="rId24"/>
    <p:sldId id="268" r:id="rId25"/>
    <p:sldId id="269" r:id="rId26"/>
    <p:sldId id="299" r:id="rId27"/>
    <p:sldId id="300" r:id="rId28"/>
    <p:sldId id="301" r:id="rId29"/>
    <p:sldId id="292" r:id="rId30"/>
    <p:sldId id="296" r:id="rId31"/>
    <p:sldId id="293" r:id="rId32"/>
    <p:sldId id="294" r:id="rId33"/>
    <p:sldId id="297" r:id="rId34"/>
    <p:sldId id="298" r:id="rId35"/>
    <p:sldId id="295" r:id="rId36"/>
    <p:sldId id="303" r:id="rId37"/>
    <p:sldId id="304" r:id="rId38"/>
    <p:sldId id="305" r:id="rId39"/>
    <p:sldId id="306" r:id="rId40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CCFF"/>
    <a:srgbClr val="FFFFFF"/>
    <a:srgbClr val="FFFFCC"/>
    <a:srgbClr val="FFFF99"/>
    <a:srgbClr val="FFFF66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717" autoAdjust="0"/>
  </p:normalViewPr>
  <p:slideViewPr>
    <p:cSldViewPr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A2177-E887-4414-9F35-FD5F54078A40}" type="doc">
      <dgm:prSet loTypeId="urn:microsoft.com/office/officeart/2008/layout/BendingPictureCaption" loCatId="picture" qsTypeId="urn:microsoft.com/office/officeart/2005/8/quickstyle/simple3" qsCatId="simple" csTypeId="urn:microsoft.com/office/officeart/2005/8/colors/colorful4" csCatId="colorful" phldr="1"/>
      <dgm:spPr/>
    </dgm:pt>
    <dgm:pt modelId="{F7C57193-90F6-453C-83A6-3845CF52F069}">
      <dgm:prSet phldrT="[ข้อความ]" custT="1"/>
      <dgm:spPr/>
      <dgm:t>
        <a:bodyPr/>
        <a:lstStyle/>
        <a:p>
          <a:pPr algn="ctr"/>
          <a:r>
            <a:rPr lang="th-TH" sz="2600" b="1" dirty="0"/>
            <a:t>เมื่อวันที่ 25 กุมภาพันธ์ 62 โรงพยาบาลสูงเม่นร่วมลงนาม </a:t>
          </a:r>
          <a:r>
            <a:rPr lang="en-US" sz="2600" b="1" dirty="0"/>
            <a:t>MOU </a:t>
          </a:r>
          <a:r>
            <a:rPr lang="th-TH" sz="2600" b="1" dirty="0"/>
            <a:t>การจัดตั้งศูนย์บริการคนพิการทั่วไป และสนับสนุนการจ้างงานคนพิการตามมาตร 33 และ 35 ในโรงพยาบาล 32 แห่ง ณ โรงแรม</a:t>
          </a:r>
          <a:r>
            <a:rPr lang="th-TH" sz="2600" b="1" dirty="0" err="1"/>
            <a:t>เซ็นทรา</a:t>
          </a:r>
          <a:endParaRPr lang="th-TH" sz="2600" b="1" dirty="0"/>
        </a:p>
      </dgm:t>
    </dgm:pt>
    <dgm:pt modelId="{90E306C6-9BC7-4D61-9003-1818FEC0D12A}" type="parTrans" cxnId="{4BE32BE6-58C2-47D8-A9D4-85C65B8177B3}">
      <dgm:prSet/>
      <dgm:spPr/>
      <dgm:t>
        <a:bodyPr/>
        <a:lstStyle/>
        <a:p>
          <a:endParaRPr lang="th-TH"/>
        </a:p>
      </dgm:t>
    </dgm:pt>
    <dgm:pt modelId="{E94F196D-B0AF-46E3-AA03-D403B48DFFB1}" type="sibTrans" cxnId="{4BE32BE6-58C2-47D8-A9D4-85C65B8177B3}">
      <dgm:prSet/>
      <dgm:spPr/>
      <dgm:t>
        <a:bodyPr/>
        <a:lstStyle/>
        <a:p>
          <a:endParaRPr lang="th-TH"/>
        </a:p>
      </dgm:t>
    </dgm:pt>
    <dgm:pt modelId="{FC3FF331-ADE5-485B-B373-15212CACAB35}" type="pres">
      <dgm:prSet presAssocID="{DB9A2177-E887-4414-9F35-FD5F54078A40}" presName="diagram" presStyleCnt="0">
        <dgm:presLayoutVars>
          <dgm:dir/>
        </dgm:presLayoutVars>
      </dgm:prSet>
      <dgm:spPr/>
    </dgm:pt>
    <dgm:pt modelId="{1E1E6432-9617-49AD-B1D7-B2FD76432C89}" type="pres">
      <dgm:prSet presAssocID="{F7C57193-90F6-453C-83A6-3845CF52F069}" presName="composite" presStyleCnt="0"/>
      <dgm:spPr/>
    </dgm:pt>
    <dgm:pt modelId="{080516BD-60A1-47CF-932A-04FBBC88F965}" type="pres">
      <dgm:prSet presAssocID="{F7C57193-90F6-453C-83A6-3845CF52F069}" presName="Image" presStyleLbl="bgShp" presStyleIdx="0" presStyleCnt="1" custLinFactNeighborX="11780"/>
      <dgm:spPr>
        <a:prstGeom prst="roundRect">
          <a:avLst/>
        </a:prstGeom>
        <a:blipFill>
          <a:blip xmlns:r="http://schemas.openxmlformats.org/officeDocument/2006/relationships" r:embed="rId1" cstate="print"/>
          <a:srcRect/>
          <a:stretch>
            <a:fillRect t="-1000" b="-1000"/>
          </a:stretch>
        </a:blipFill>
      </dgm:spPr>
    </dgm:pt>
    <dgm:pt modelId="{3294ED79-AC83-46F4-9EFD-451EF06D8F5B}" type="pres">
      <dgm:prSet presAssocID="{F7C57193-90F6-453C-83A6-3845CF52F069}" presName="Parent" presStyleLbl="node0" presStyleIdx="0" presStyleCnt="1" custScaleX="174408" custScaleY="157181" custLinFactNeighborX="5160" custLinFactNeighborY="1488">
        <dgm:presLayoutVars>
          <dgm:bulletEnabled val="1"/>
        </dgm:presLayoutVars>
      </dgm:prSet>
      <dgm:spPr/>
    </dgm:pt>
  </dgm:ptLst>
  <dgm:cxnLst>
    <dgm:cxn modelId="{25617D57-E357-400E-B0CF-E69D564AF690}" type="presOf" srcId="{F7C57193-90F6-453C-83A6-3845CF52F069}" destId="{3294ED79-AC83-46F4-9EFD-451EF06D8F5B}" srcOrd="0" destOrd="0" presId="urn:microsoft.com/office/officeart/2008/layout/BendingPictureCaption"/>
    <dgm:cxn modelId="{D07DD8C7-4D11-44B4-8CEE-00AA0155B38D}" type="presOf" srcId="{DB9A2177-E887-4414-9F35-FD5F54078A40}" destId="{FC3FF331-ADE5-485B-B373-15212CACAB35}" srcOrd="0" destOrd="0" presId="urn:microsoft.com/office/officeart/2008/layout/BendingPictureCaption"/>
    <dgm:cxn modelId="{4BE32BE6-58C2-47D8-A9D4-85C65B8177B3}" srcId="{DB9A2177-E887-4414-9F35-FD5F54078A40}" destId="{F7C57193-90F6-453C-83A6-3845CF52F069}" srcOrd="0" destOrd="0" parTransId="{90E306C6-9BC7-4D61-9003-1818FEC0D12A}" sibTransId="{E94F196D-B0AF-46E3-AA03-D403B48DFFB1}"/>
    <dgm:cxn modelId="{C3AFA233-7D52-42EF-AFDE-1B0C3C8E9A75}" type="presParOf" srcId="{FC3FF331-ADE5-485B-B373-15212CACAB35}" destId="{1E1E6432-9617-49AD-B1D7-B2FD76432C89}" srcOrd="0" destOrd="0" presId="urn:microsoft.com/office/officeart/2008/layout/BendingPictureCaption"/>
    <dgm:cxn modelId="{B03ABB66-78E4-45D1-88D7-525C6B62BDC8}" type="presParOf" srcId="{1E1E6432-9617-49AD-B1D7-B2FD76432C89}" destId="{080516BD-60A1-47CF-932A-04FBBC88F965}" srcOrd="0" destOrd="0" presId="urn:microsoft.com/office/officeart/2008/layout/BendingPictureCaption"/>
    <dgm:cxn modelId="{655E54E1-CD1A-44EE-BF62-597C100D9A2E}" type="presParOf" srcId="{1E1E6432-9617-49AD-B1D7-B2FD76432C89}" destId="{3294ED79-AC83-46F4-9EFD-451EF06D8F5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6C66BF-49AF-4482-A09E-B42AE97595CA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6_5" csCatId="accent6" phldr="1"/>
      <dgm:spPr/>
    </dgm:pt>
    <dgm:pt modelId="{5CE4FBCF-A7F2-4210-BF84-C8141DBCC3FF}">
      <dgm:prSet phldrT="[ข้อความ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th-TH" sz="2800" dirty="0"/>
            <a:t>ภาพศูนย์บริการคนพิการทั่วไป         อำเภอสูงเม่น</a:t>
          </a:r>
        </a:p>
        <a:p>
          <a:pPr algn="ctr"/>
          <a:r>
            <a:rPr lang="th-TH" sz="2800" dirty="0"/>
            <a:t>ตั้งทำการอยู่ห้องกายภาพบำบัด </a:t>
          </a:r>
        </a:p>
        <a:p>
          <a:pPr algn="ctr"/>
          <a:r>
            <a:rPr lang="th-TH" sz="2800" dirty="0"/>
            <a:t>โรงพยาบาลสูงเม่น</a:t>
          </a:r>
        </a:p>
      </dgm:t>
    </dgm:pt>
    <dgm:pt modelId="{3DFBBD96-B8EA-47EE-B484-4A2DFE82144A}" type="parTrans" cxnId="{EF14EF4F-89CD-403F-913B-1A2550E9D14D}">
      <dgm:prSet/>
      <dgm:spPr/>
      <dgm:t>
        <a:bodyPr/>
        <a:lstStyle/>
        <a:p>
          <a:endParaRPr lang="th-TH"/>
        </a:p>
      </dgm:t>
    </dgm:pt>
    <dgm:pt modelId="{BEB7E2E5-DABF-42E6-BD8A-3FB9C9200E2A}" type="sibTrans" cxnId="{EF14EF4F-89CD-403F-913B-1A2550E9D14D}">
      <dgm:prSet/>
      <dgm:spPr/>
      <dgm:t>
        <a:bodyPr/>
        <a:lstStyle/>
        <a:p>
          <a:endParaRPr lang="th-TH"/>
        </a:p>
      </dgm:t>
    </dgm:pt>
    <dgm:pt modelId="{C509EAE5-3960-4B5C-9467-AC4664DE6839}" type="pres">
      <dgm:prSet presAssocID="{826C66BF-49AF-4482-A09E-B42AE97595CA}" presName="diagram" presStyleCnt="0">
        <dgm:presLayoutVars>
          <dgm:dir/>
        </dgm:presLayoutVars>
      </dgm:prSet>
      <dgm:spPr/>
    </dgm:pt>
    <dgm:pt modelId="{BB59CBF4-BE97-43A5-A7AE-A9D81290CBF2}" type="pres">
      <dgm:prSet presAssocID="{5CE4FBCF-A7F2-4210-BF84-C8141DBCC3FF}" presName="composite" presStyleCnt="0"/>
      <dgm:spPr/>
    </dgm:pt>
    <dgm:pt modelId="{6D8D4746-2A16-4E19-9C7A-CF018D5BC770}" type="pres">
      <dgm:prSet presAssocID="{5CE4FBCF-A7F2-4210-BF84-C8141DBCC3FF}" presName="Image" presStyleLbl="bgShp" presStyleIdx="0" presStyleCnt="1" custScaleX="104488" custScaleY="117518" custLinFactNeighborX="5096" custLinFactNeighborY="-24436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bliqueTopLeft"/>
          <a:lightRig rig="threePt" dir="t"/>
        </a:scene3d>
      </dgm:spPr>
    </dgm:pt>
    <dgm:pt modelId="{9F831BCA-3436-46B8-9EAC-E7389284ED4C}" type="pres">
      <dgm:prSet presAssocID="{5CE4FBCF-A7F2-4210-BF84-C8141DBCC3FF}" presName="Parent" presStyleLbl="node0" presStyleIdx="0" presStyleCnt="1" custScaleX="110467" custScaleY="196875" custLinFactNeighborX="-12584" custLinFactNeighborY="88650">
        <dgm:presLayoutVars>
          <dgm:bulletEnabled val="1"/>
        </dgm:presLayoutVars>
      </dgm:prSet>
      <dgm:spPr/>
    </dgm:pt>
  </dgm:ptLst>
  <dgm:cxnLst>
    <dgm:cxn modelId="{EF14EF4F-89CD-403F-913B-1A2550E9D14D}" srcId="{826C66BF-49AF-4482-A09E-B42AE97595CA}" destId="{5CE4FBCF-A7F2-4210-BF84-C8141DBCC3FF}" srcOrd="0" destOrd="0" parTransId="{3DFBBD96-B8EA-47EE-B484-4A2DFE82144A}" sibTransId="{BEB7E2E5-DABF-42E6-BD8A-3FB9C9200E2A}"/>
    <dgm:cxn modelId="{D062E777-6028-42C2-A386-355A03FEE695}" type="presOf" srcId="{5CE4FBCF-A7F2-4210-BF84-C8141DBCC3FF}" destId="{9F831BCA-3436-46B8-9EAC-E7389284ED4C}" srcOrd="0" destOrd="0" presId="urn:microsoft.com/office/officeart/2008/layout/BendingPictureCaption"/>
    <dgm:cxn modelId="{3A523C84-D08C-428B-9C26-867048C1CA37}" type="presOf" srcId="{826C66BF-49AF-4482-A09E-B42AE97595CA}" destId="{C509EAE5-3960-4B5C-9467-AC4664DE6839}" srcOrd="0" destOrd="0" presId="urn:microsoft.com/office/officeart/2008/layout/BendingPictureCaption"/>
    <dgm:cxn modelId="{B81FB728-2A09-49B5-BBC3-B771D945F6CF}" type="presParOf" srcId="{C509EAE5-3960-4B5C-9467-AC4664DE6839}" destId="{BB59CBF4-BE97-43A5-A7AE-A9D81290CBF2}" srcOrd="0" destOrd="0" presId="urn:microsoft.com/office/officeart/2008/layout/BendingPictureCaption"/>
    <dgm:cxn modelId="{61A30EEF-CF74-4C5F-9734-5B716BBDEA5D}" type="presParOf" srcId="{BB59CBF4-BE97-43A5-A7AE-A9D81290CBF2}" destId="{6D8D4746-2A16-4E19-9C7A-CF018D5BC770}" srcOrd="0" destOrd="0" presId="urn:microsoft.com/office/officeart/2008/layout/BendingPictureCaption"/>
    <dgm:cxn modelId="{8E201E92-1825-40DF-965F-EB19DA749213}" type="presParOf" srcId="{BB59CBF4-BE97-43A5-A7AE-A9D81290CBF2}" destId="{9F831BCA-3436-46B8-9EAC-E7389284ED4C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516BD-60A1-47CF-932A-04FBBC88F965}">
      <dsp:nvSpPr>
        <dsp:cNvPr id="0" name=""/>
        <dsp:cNvSpPr/>
      </dsp:nvSpPr>
      <dsp:spPr>
        <a:xfrm>
          <a:off x="1345042" y="913"/>
          <a:ext cx="4791332" cy="3540776"/>
        </a:xfrm>
        <a:prstGeom prst="roundRect">
          <a:avLst/>
        </a:prstGeom>
        <a:blipFill>
          <a:blip xmlns:r="http://schemas.openxmlformats.org/officeDocument/2006/relationships" r:embed="rId1" cstate="print"/>
          <a:srcRect/>
          <a:stretch>
            <a:fillRect t="-1000" b="-1000"/>
          </a:stretch>
        </a:blipFill>
        <a:ln>
          <a:noFill/>
        </a:ln>
        <a:effectLst>
          <a:outerShdw blurRad="57150" dist="38100" dir="5400000" algn="ctr" rotWithShape="0">
            <a:schemeClr val="accent4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94ED79-AC83-46F4-9EFD-451EF06D8F5B}">
      <dsp:nvSpPr>
        <dsp:cNvPr id="0" name=""/>
        <dsp:cNvSpPr/>
      </dsp:nvSpPr>
      <dsp:spPr>
        <a:xfrm>
          <a:off x="426083" y="2616920"/>
          <a:ext cx="7200785" cy="155954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h-TH" sz="2600" b="1" kern="1200" dirty="0"/>
            <a:t>เมื่อวันที่ 25 กุมภาพันธ์ 62 โรงพยาบาลสูงเม่นร่วมลงนาม </a:t>
          </a:r>
          <a:r>
            <a:rPr lang="en-US" sz="2600" b="1" kern="1200" dirty="0"/>
            <a:t>MOU </a:t>
          </a:r>
          <a:r>
            <a:rPr lang="th-TH" sz="2600" b="1" kern="1200" dirty="0"/>
            <a:t>การจัดตั้งศูนย์บริการคนพิการทั่วไป และสนับสนุนการจ้างงานคนพิการตามมาตร 33 และ 35 ในโรงพยาบาล 32 แห่ง ณ โรงแรม</a:t>
          </a:r>
          <a:r>
            <a:rPr lang="th-TH" sz="2600" b="1" kern="1200" dirty="0" err="1"/>
            <a:t>เซ็นทรา</a:t>
          </a:r>
          <a:endParaRPr lang="th-TH" sz="2600" b="1" kern="1200" dirty="0"/>
        </a:p>
      </dsp:txBody>
      <dsp:txXfrm>
        <a:off x="426083" y="2616920"/>
        <a:ext cx="7200785" cy="1559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D4746-2A16-4E19-9C7A-CF018D5BC770}">
      <dsp:nvSpPr>
        <dsp:cNvPr id="0" name=""/>
        <dsp:cNvSpPr/>
      </dsp:nvSpPr>
      <dsp:spPr>
        <a:xfrm>
          <a:off x="214315" y="357195"/>
          <a:ext cx="4350534" cy="36159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6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bliqueTopLeft"/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831BCA-3436-46B8-9EAC-E7389284ED4C}">
      <dsp:nvSpPr>
        <dsp:cNvPr id="0" name=""/>
        <dsp:cNvSpPr/>
      </dsp:nvSpPr>
      <dsp:spPr>
        <a:xfrm>
          <a:off x="297896" y="4244333"/>
          <a:ext cx="3963381" cy="1697492"/>
        </a:xfrm>
        <a:prstGeom prst="rect">
          <a:avLst/>
        </a:prstGeom>
        <a:gradFill rotWithShape="1">
          <a:gsLst>
            <a:gs pos="0">
              <a:schemeClr val="accent3">
                <a:tint val="70000"/>
                <a:satMod val="130000"/>
              </a:schemeClr>
            </a:gs>
            <a:gs pos="43000">
              <a:schemeClr val="accent3">
                <a:tint val="44000"/>
                <a:satMod val="165000"/>
              </a:schemeClr>
            </a:gs>
            <a:gs pos="93000">
              <a:schemeClr val="accent3">
                <a:tint val="15000"/>
                <a:satMod val="165000"/>
              </a:schemeClr>
            </a:gs>
            <a:gs pos="100000">
              <a:schemeClr val="accent3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h-TH" sz="2800" kern="1200" dirty="0"/>
            <a:t>ภาพศูนย์บริการคนพิการทั่วไป         อำเภอสูงเม่น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h-TH" sz="2800" kern="1200" dirty="0"/>
            <a:t>ตั้งทำการอยู่ห้องกายภาพบำบัด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th-TH" sz="2800" kern="1200" dirty="0"/>
            <a:t>โรงพยาบาลสูงเม่น</a:t>
          </a:r>
        </a:p>
      </dsp:txBody>
      <dsp:txXfrm>
        <a:off x="297896" y="4244333"/>
        <a:ext cx="3963381" cy="1697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BCF2E4CA-0F9B-4FBE-B40B-490C0988BA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88CFF80-927B-4363-88CC-72B8DF3BDA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558976-D3EE-49D1-99E0-A0469FAD2988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4" name="ตัวแทนรูปบนภาพนิ่ง 3">
            <a:extLst>
              <a:ext uri="{FF2B5EF4-FFF2-40B4-BE49-F238E27FC236}">
                <a16:creationId xmlns:a16="http://schemas.microsoft.com/office/drawing/2014/main" id="{4E302C3B-E66A-45EC-9087-0A93D7C03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แทนบันทึกย่อ 4">
            <a:extLst>
              <a:ext uri="{FF2B5EF4-FFF2-40B4-BE49-F238E27FC236}">
                <a16:creationId xmlns:a16="http://schemas.microsoft.com/office/drawing/2014/main" id="{5483886A-D5F7-440B-BE41-28050B031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E7D6E7E-8934-41AC-B188-06DD201FB4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>
            <a:extLst>
              <a:ext uri="{FF2B5EF4-FFF2-40B4-BE49-F238E27FC236}">
                <a16:creationId xmlns:a16="http://schemas.microsoft.com/office/drawing/2014/main" id="{436A3610-27D6-4D6A-B4FC-E94C25E64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fld id="{FF494655-F113-46A2-9660-18B1F079C7F5}" type="slidenum">
              <a:rPr lang="th-TH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ตัวแทนรูปบนภาพนิ่ง 1">
            <a:extLst>
              <a:ext uri="{FF2B5EF4-FFF2-40B4-BE49-F238E27FC236}">
                <a16:creationId xmlns:a16="http://schemas.microsoft.com/office/drawing/2014/main" id="{EB64F089-333B-4802-A596-BD832BF59E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ตัวแทนบันทึกย่อ 2">
            <a:extLst>
              <a:ext uri="{FF2B5EF4-FFF2-40B4-BE49-F238E27FC236}">
                <a16:creationId xmlns:a16="http://schemas.microsoft.com/office/drawing/2014/main" id="{3D984126-DED9-4C66-B35C-54DD3DB08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B6FF5317-61DC-4C7B-9ED1-2D1F7427A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B031D802-515B-48D0-8B17-1C5A99F389CB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5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ตัวแทนรูปบนภาพนิ่ง 1">
            <a:extLst>
              <a:ext uri="{FF2B5EF4-FFF2-40B4-BE49-F238E27FC236}">
                <a16:creationId xmlns:a16="http://schemas.microsoft.com/office/drawing/2014/main" id="{E56E52A7-6320-455C-9938-6BD9EC281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ตัวแทนบันทึกย่อ 2">
            <a:extLst>
              <a:ext uri="{FF2B5EF4-FFF2-40B4-BE49-F238E27FC236}">
                <a16:creationId xmlns:a16="http://schemas.microsoft.com/office/drawing/2014/main" id="{21405972-FDE6-4BBD-85DC-6DB0CD519D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96FF22D0-D1C7-46D6-892D-DA7F5F5E6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3644682-3355-481A-8472-9344FFC55FD2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25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ตัวแทนรูปบนภาพนิ่ง 1">
            <a:extLst>
              <a:ext uri="{FF2B5EF4-FFF2-40B4-BE49-F238E27FC236}">
                <a16:creationId xmlns:a16="http://schemas.microsoft.com/office/drawing/2014/main" id="{EC1D0D2C-A062-4D2D-AD1A-2CE59ABE05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ตัวแทนบันทึกย่อ 2">
            <a:extLst>
              <a:ext uri="{FF2B5EF4-FFF2-40B4-BE49-F238E27FC236}">
                <a16:creationId xmlns:a16="http://schemas.microsoft.com/office/drawing/2014/main" id="{4205DEA2-A124-4BB7-8D18-287EE5873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56FEC07E-67BA-40AC-8639-B6887A9DF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0F242B74-714B-40F2-996F-F91C1C89719C}" type="slidenum">
              <a:rPr lang="th-TH" altLang="en-US" sz="1200">
                <a:solidFill>
                  <a:srgbClr val="00000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26</a:t>
            </a:fld>
            <a:endParaRPr lang="th-TH" altLang="en-US" sz="1200">
              <a:solidFill>
                <a:srgbClr val="000000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แทนรูปบนภาพนิ่ง 1">
            <a:extLst>
              <a:ext uri="{FF2B5EF4-FFF2-40B4-BE49-F238E27FC236}">
                <a16:creationId xmlns:a16="http://schemas.microsoft.com/office/drawing/2014/main" id="{E04FFF7E-ECCF-44F5-98C2-E0476D9691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แทนบันทึกย่อ 2">
            <a:extLst>
              <a:ext uri="{FF2B5EF4-FFF2-40B4-BE49-F238E27FC236}">
                <a16:creationId xmlns:a16="http://schemas.microsoft.com/office/drawing/2014/main" id="{1C5DAF27-8E0F-49D7-B543-2517557DDB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2DF6662B-6CDD-4D9C-9898-8587C8406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5C1E3B7-9BF4-4435-8343-B788A722827C}" type="slidenum">
              <a:rPr lang="th-TH" altLang="en-US" sz="1200">
                <a:solidFill>
                  <a:srgbClr val="00000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27</a:t>
            </a:fld>
            <a:endParaRPr lang="th-TH" altLang="en-US" sz="1200">
              <a:solidFill>
                <a:srgbClr val="000000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ตัวแทนรูปบนภาพนิ่ง 1">
            <a:extLst>
              <a:ext uri="{FF2B5EF4-FFF2-40B4-BE49-F238E27FC236}">
                <a16:creationId xmlns:a16="http://schemas.microsoft.com/office/drawing/2014/main" id="{3916B31C-E9F9-4D17-BE5C-9A9BB6E43D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ตัวแทนบันทึกย่อ 2">
            <a:extLst>
              <a:ext uri="{FF2B5EF4-FFF2-40B4-BE49-F238E27FC236}">
                <a16:creationId xmlns:a16="http://schemas.microsoft.com/office/drawing/2014/main" id="{3BE69E8F-C137-4219-A9C9-1ACF081E45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39284961-2CAE-40E0-AA81-86FA48745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3206F104-BF47-4D92-8F31-24EF96919EF6}" type="slidenum">
              <a:rPr lang="th-TH" altLang="en-US" sz="1200">
                <a:solidFill>
                  <a:srgbClr val="00000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28</a:t>
            </a:fld>
            <a:endParaRPr lang="th-TH" altLang="en-US" sz="1200">
              <a:solidFill>
                <a:srgbClr val="000000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E4B747F2-7650-4E51-926E-240549E020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8DEBCDE-D75B-4FA1-894F-B5E3398ED0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6ECD6-AF2C-4DB0-912F-ECC1A8265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2EF65CA6-8A38-4E97-9D9F-EE6BE8596A94}" type="slidenum">
              <a:rPr lang="th-TH" altLang="en-US" sz="1200">
                <a:solidFill>
                  <a:srgbClr val="00000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29</a:t>
            </a:fld>
            <a:endParaRPr lang="th-TH" altLang="en-US" sz="1200">
              <a:solidFill>
                <a:srgbClr val="000000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แทนรูปบนภาพนิ่ง 1">
            <a:extLst>
              <a:ext uri="{FF2B5EF4-FFF2-40B4-BE49-F238E27FC236}">
                <a16:creationId xmlns:a16="http://schemas.microsoft.com/office/drawing/2014/main" id="{06B2BA4F-2E3C-405C-A689-3A1C78552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แทนบันทึกย่อ 2">
            <a:extLst>
              <a:ext uri="{FF2B5EF4-FFF2-40B4-BE49-F238E27FC236}">
                <a16:creationId xmlns:a16="http://schemas.microsoft.com/office/drawing/2014/main" id="{ECB97DB7-6EE8-44BF-A4F8-BBEB9898BB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/>
          </a:p>
        </p:txBody>
      </p:sp>
      <p:sp>
        <p:nvSpPr>
          <p:cNvPr id="35844" name="ตัวแทนหมายเลขภาพนิ่ง 3">
            <a:extLst>
              <a:ext uri="{FF2B5EF4-FFF2-40B4-BE49-F238E27FC236}">
                <a16:creationId xmlns:a16="http://schemas.microsoft.com/office/drawing/2014/main" id="{F5FA7861-DA7C-4F14-9D00-D18E8EFBE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494FA432-6288-496B-9197-F0A273E5AF79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6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แทนรูปบนภาพนิ่ง 1">
            <a:extLst>
              <a:ext uri="{FF2B5EF4-FFF2-40B4-BE49-F238E27FC236}">
                <a16:creationId xmlns:a16="http://schemas.microsoft.com/office/drawing/2014/main" id="{15F00ED4-F42D-481B-8466-DAFDA2F0CA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ตัวแทนบันทึกย่อ 2">
            <a:extLst>
              <a:ext uri="{FF2B5EF4-FFF2-40B4-BE49-F238E27FC236}">
                <a16:creationId xmlns:a16="http://schemas.microsoft.com/office/drawing/2014/main" id="{406AEE56-F017-40F4-8211-1EA301FA4F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1AD831CD-8A68-4BD2-A4DD-24A4363EC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83036005-00F3-4E2A-8523-513818E62639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8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แทนรูปบนภาพนิ่ง 1">
            <a:extLst>
              <a:ext uri="{FF2B5EF4-FFF2-40B4-BE49-F238E27FC236}">
                <a16:creationId xmlns:a16="http://schemas.microsoft.com/office/drawing/2014/main" id="{ABDAA159-7DE4-4049-8E1C-729297115A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ตัวแทนบันทึกย่อ 2">
            <a:extLst>
              <a:ext uri="{FF2B5EF4-FFF2-40B4-BE49-F238E27FC236}">
                <a16:creationId xmlns:a16="http://schemas.microsoft.com/office/drawing/2014/main" id="{3604FF95-441D-4D72-B14C-00F91687EE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510EDBB8-2F92-4944-BE36-73D7FB6B2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E806A884-D081-4ECC-9ABB-5F5172F43CA0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12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>
            <a:extLst>
              <a:ext uri="{FF2B5EF4-FFF2-40B4-BE49-F238E27FC236}">
                <a16:creationId xmlns:a16="http://schemas.microsoft.com/office/drawing/2014/main" id="{B7CF358E-7A4A-488A-A8E2-AFA6789176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ตัวแทนบันทึกย่อ 2">
            <a:extLst>
              <a:ext uri="{FF2B5EF4-FFF2-40B4-BE49-F238E27FC236}">
                <a16:creationId xmlns:a16="http://schemas.microsoft.com/office/drawing/2014/main" id="{3D3B6DB5-1C75-4960-97A3-B507BC2403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2F2ADD4D-9855-4E1B-A6C8-095CF904F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2C0C1388-5D25-4512-9773-8E62356AB3F3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14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ตัวแทนรูปบนภาพนิ่ง 1">
            <a:extLst>
              <a:ext uri="{FF2B5EF4-FFF2-40B4-BE49-F238E27FC236}">
                <a16:creationId xmlns:a16="http://schemas.microsoft.com/office/drawing/2014/main" id="{F8421460-021D-4C16-86CE-130793620B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ตัวแทนบันทึกย่อ 2">
            <a:extLst>
              <a:ext uri="{FF2B5EF4-FFF2-40B4-BE49-F238E27FC236}">
                <a16:creationId xmlns:a16="http://schemas.microsoft.com/office/drawing/2014/main" id="{673EDF83-014C-4529-871F-D3F5477142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BAD70D9E-0FC4-4D12-89A1-833C0D397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79C3D9F4-E554-4F87-81D3-9F0C094308D7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16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ตัวแทนรูปบนภาพนิ่ง 1">
            <a:extLst>
              <a:ext uri="{FF2B5EF4-FFF2-40B4-BE49-F238E27FC236}">
                <a16:creationId xmlns:a16="http://schemas.microsoft.com/office/drawing/2014/main" id="{76D6EB6B-2E3F-4A8D-BFFA-AE767FAFB1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ตัวแทนบันทึกย่อ 2">
            <a:extLst>
              <a:ext uri="{FF2B5EF4-FFF2-40B4-BE49-F238E27FC236}">
                <a16:creationId xmlns:a16="http://schemas.microsoft.com/office/drawing/2014/main" id="{4571CAE4-430B-46AF-9769-71971B5AD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112FF455-C4D6-4309-8650-CAAAA0A4B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698216F4-AC8E-4909-AD58-74AAD48A79B2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19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ตัวแทนรูปบนภาพนิ่ง 1">
            <a:extLst>
              <a:ext uri="{FF2B5EF4-FFF2-40B4-BE49-F238E27FC236}">
                <a16:creationId xmlns:a16="http://schemas.microsoft.com/office/drawing/2014/main" id="{2B373BBE-C583-41B1-9F9E-1D35F40969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ตัวแทนบันทึกย่อ 2">
            <a:extLst>
              <a:ext uri="{FF2B5EF4-FFF2-40B4-BE49-F238E27FC236}">
                <a16:creationId xmlns:a16="http://schemas.microsoft.com/office/drawing/2014/main" id="{C0383CDA-C492-42BF-BDBA-FA122972D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AEDA2AB7-F5F5-48BE-8F53-7CF6F4EBA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CEF956D7-8193-4E86-A064-CCDA1DF963D9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23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ตัวแทนรูปบนภาพนิ่ง 1">
            <a:extLst>
              <a:ext uri="{FF2B5EF4-FFF2-40B4-BE49-F238E27FC236}">
                <a16:creationId xmlns:a16="http://schemas.microsoft.com/office/drawing/2014/main" id="{167EAF9A-6DFA-43CE-B6C3-A738BB879F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ตัวแทนบันทึกย่อ 2">
            <a:extLst>
              <a:ext uri="{FF2B5EF4-FFF2-40B4-BE49-F238E27FC236}">
                <a16:creationId xmlns:a16="http://schemas.microsoft.com/office/drawing/2014/main" id="{E1FB2434-E276-4235-A8B3-838312AE7F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ภาพนิ่ง 3">
            <a:extLst>
              <a:ext uri="{FF2B5EF4-FFF2-40B4-BE49-F238E27FC236}">
                <a16:creationId xmlns:a16="http://schemas.microsoft.com/office/drawing/2014/main" id="{95B617F8-0C8A-463F-9117-BD11E3313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71C35FC6-D48E-4BFC-980E-7C49516527D8}" type="slidenum">
              <a:rPr lang="th-TH" altLang="en-US" sz="1200"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24</a:t>
            </a:fld>
            <a:endParaRPr lang="th-TH" altLang="en-US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ยึดวันที่ 9">
            <a:extLst>
              <a:ext uri="{FF2B5EF4-FFF2-40B4-BE49-F238E27FC236}">
                <a16:creationId xmlns:a16="http://schemas.microsoft.com/office/drawing/2014/main" id="{6719BAC2-C5C1-496B-9EE6-0ECA49D4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C888-F584-4A37-9CCF-D88E846A9B64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5" name="ตัวยึดท้ายกระดาษ 21">
            <a:extLst>
              <a:ext uri="{FF2B5EF4-FFF2-40B4-BE49-F238E27FC236}">
                <a16:creationId xmlns:a16="http://schemas.microsoft.com/office/drawing/2014/main" id="{E7BD09C7-8F5E-4317-9268-7EF1E2FB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17">
            <a:extLst>
              <a:ext uri="{FF2B5EF4-FFF2-40B4-BE49-F238E27FC236}">
                <a16:creationId xmlns:a16="http://schemas.microsoft.com/office/drawing/2014/main" id="{097512EC-5911-4109-AB04-048083F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FD0AB-B873-4E98-9CC3-34DE964AC486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9645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9">
            <a:extLst>
              <a:ext uri="{FF2B5EF4-FFF2-40B4-BE49-F238E27FC236}">
                <a16:creationId xmlns:a16="http://schemas.microsoft.com/office/drawing/2014/main" id="{255A1A91-2607-421D-A5CD-DA694CFA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A1D34-D376-4A0A-9251-C53CFC2B07D4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5" name="ตัวยึดท้ายกระดาษ 21">
            <a:extLst>
              <a:ext uri="{FF2B5EF4-FFF2-40B4-BE49-F238E27FC236}">
                <a16:creationId xmlns:a16="http://schemas.microsoft.com/office/drawing/2014/main" id="{76979EAC-945D-44A3-8C5F-3A7B7E5C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17">
            <a:extLst>
              <a:ext uri="{FF2B5EF4-FFF2-40B4-BE49-F238E27FC236}">
                <a16:creationId xmlns:a16="http://schemas.microsoft.com/office/drawing/2014/main" id="{146627BA-EF56-4492-B144-899243FA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71D99-DB6E-44F8-822D-58581AF852C5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3973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9">
            <a:extLst>
              <a:ext uri="{FF2B5EF4-FFF2-40B4-BE49-F238E27FC236}">
                <a16:creationId xmlns:a16="http://schemas.microsoft.com/office/drawing/2014/main" id="{84D458A5-0A60-4C2E-B86D-B0BD54D7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B7914-007D-4D31-B9E8-CC820B398EF0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5" name="ตัวยึดท้ายกระดาษ 21">
            <a:extLst>
              <a:ext uri="{FF2B5EF4-FFF2-40B4-BE49-F238E27FC236}">
                <a16:creationId xmlns:a16="http://schemas.microsoft.com/office/drawing/2014/main" id="{BE262433-8FDB-4DDE-A4CA-1A108476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17">
            <a:extLst>
              <a:ext uri="{FF2B5EF4-FFF2-40B4-BE49-F238E27FC236}">
                <a16:creationId xmlns:a16="http://schemas.microsoft.com/office/drawing/2014/main" id="{1DBA00F6-021D-44B1-ADC9-EC1F6B24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6B02C-2903-45E7-A841-E4FACA3B63AB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9524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9">
            <a:extLst>
              <a:ext uri="{FF2B5EF4-FFF2-40B4-BE49-F238E27FC236}">
                <a16:creationId xmlns:a16="http://schemas.microsoft.com/office/drawing/2014/main" id="{53E5B969-D1DD-481E-9BA8-C89D5FD5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9EDE0-CDB6-4455-ACAF-71B3D7FF5011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5" name="ตัวยึดท้ายกระดาษ 21">
            <a:extLst>
              <a:ext uri="{FF2B5EF4-FFF2-40B4-BE49-F238E27FC236}">
                <a16:creationId xmlns:a16="http://schemas.microsoft.com/office/drawing/2014/main" id="{BD439ADC-DB8C-49EA-8B40-3176B923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17">
            <a:extLst>
              <a:ext uri="{FF2B5EF4-FFF2-40B4-BE49-F238E27FC236}">
                <a16:creationId xmlns:a16="http://schemas.microsoft.com/office/drawing/2014/main" id="{9D6FC9FD-628F-4855-9586-214DC9F7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06172-2FBB-453D-AD88-A757D98149CF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2509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9">
            <a:extLst>
              <a:ext uri="{FF2B5EF4-FFF2-40B4-BE49-F238E27FC236}">
                <a16:creationId xmlns:a16="http://schemas.microsoft.com/office/drawing/2014/main" id="{371C43FA-6144-4F43-BAA3-9DB251A2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54560-0887-47C3-B6B4-8E6A0A4D80B6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5" name="ตัวยึดท้ายกระดาษ 21">
            <a:extLst>
              <a:ext uri="{FF2B5EF4-FFF2-40B4-BE49-F238E27FC236}">
                <a16:creationId xmlns:a16="http://schemas.microsoft.com/office/drawing/2014/main" id="{230232AA-7DF5-40AC-B8FF-57E22A33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17">
            <a:extLst>
              <a:ext uri="{FF2B5EF4-FFF2-40B4-BE49-F238E27FC236}">
                <a16:creationId xmlns:a16="http://schemas.microsoft.com/office/drawing/2014/main" id="{E9DACED7-EA82-4F75-862F-C7DFDC4C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C3918-8AFC-4D46-969D-756C0C965B7C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0312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9">
            <a:extLst>
              <a:ext uri="{FF2B5EF4-FFF2-40B4-BE49-F238E27FC236}">
                <a16:creationId xmlns:a16="http://schemas.microsoft.com/office/drawing/2014/main" id="{7933367D-6337-4B90-B865-9953D157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5C60-D79C-4CFC-ACA7-BEDFF5CFB5C5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6" name="ตัวยึดท้ายกระดาษ 21">
            <a:extLst>
              <a:ext uri="{FF2B5EF4-FFF2-40B4-BE49-F238E27FC236}">
                <a16:creationId xmlns:a16="http://schemas.microsoft.com/office/drawing/2014/main" id="{A081284D-65CD-4123-B0A1-998789C1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17">
            <a:extLst>
              <a:ext uri="{FF2B5EF4-FFF2-40B4-BE49-F238E27FC236}">
                <a16:creationId xmlns:a16="http://schemas.microsoft.com/office/drawing/2014/main" id="{4CD4B597-CCE7-469F-91B1-58149E2B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A248D-BC6A-4803-A2BC-C2F98C4CA501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3065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9">
            <a:extLst>
              <a:ext uri="{FF2B5EF4-FFF2-40B4-BE49-F238E27FC236}">
                <a16:creationId xmlns:a16="http://schemas.microsoft.com/office/drawing/2014/main" id="{FEDDAB13-A6EB-4FF3-850D-474BF0B5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5BA8-1245-4CCE-B570-948DAAC0C95A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8" name="ตัวยึดท้ายกระดาษ 21">
            <a:extLst>
              <a:ext uri="{FF2B5EF4-FFF2-40B4-BE49-F238E27FC236}">
                <a16:creationId xmlns:a16="http://schemas.microsoft.com/office/drawing/2014/main" id="{A841D47E-B4C0-4B41-B914-FF2BAC14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17">
            <a:extLst>
              <a:ext uri="{FF2B5EF4-FFF2-40B4-BE49-F238E27FC236}">
                <a16:creationId xmlns:a16="http://schemas.microsoft.com/office/drawing/2014/main" id="{08505003-2052-4139-A4C3-B8D011F3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6C5E4-7F59-495C-833E-8395FC838353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2594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9">
            <a:extLst>
              <a:ext uri="{FF2B5EF4-FFF2-40B4-BE49-F238E27FC236}">
                <a16:creationId xmlns:a16="http://schemas.microsoft.com/office/drawing/2014/main" id="{B3F35E46-3CA0-47F5-BB90-ECFAC23A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6A92C-C85E-4CE2-B505-C5631C88078E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4" name="ตัวยึดท้ายกระดาษ 21">
            <a:extLst>
              <a:ext uri="{FF2B5EF4-FFF2-40B4-BE49-F238E27FC236}">
                <a16:creationId xmlns:a16="http://schemas.microsoft.com/office/drawing/2014/main" id="{6129B857-113B-461D-B549-A11EBA97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17">
            <a:extLst>
              <a:ext uri="{FF2B5EF4-FFF2-40B4-BE49-F238E27FC236}">
                <a16:creationId xmlns:a16="http://schemas.microsoft.com/office/drawing/2014/main" id="{423DCF28-F02B-432A-8673-72022DCF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5B91E-A0EC-4FD0-AA6C-8668DCA6FBE7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3577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9">
            <a:extLst>
              <a:ext uri="{FF2B5EF4-FFF2-40B4-BE49-F238E27FC236}">
                <a16:creationId xmlns:a16="http://schemas.microsoft.com/office/drawing/2014/main" id="{2D44D106-BE57-439A-9D23-A1A5D13A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6538-C636-44A7-A3F1-BBE3E484ECD1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3" name="ตัวยึดท้ายกระดาษ 21">
            <a:extLst>
              <a:ext uri="{FF2B5EF4-FFF2-40B4-BE49-F238E27FC236}">
                <a16:creationId xmlns:a16="http://schemas.microsoft.com/office/drawing/2014/main" id="{FED30DB3-F537-4E73-A567-ACF8CEBE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17">
            <a:extLst>
              <a:ext uri="{FF2B5EF4-FFF2-40B4-BE49-F238E27FC236}">
                <a16:creationId xmlns:a16="http://schemas.microsoft.com/office/drawing/2014/main" id="{7592E8A1-C854-46FD-9729-5CC80E5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A2149-90F1-4CAF-9CBC-D3B8534CF897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505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9">
            <a:extLst>
              <a:ext uri="{FF2B5EF4-FFF2-40B4-BE49-F238E27FC236}">
                <a16:creationId xmlns:a16="http://schemas.microsoft.com/office/drawing/2014/main" id="{EF920295-0DFA-4078-9337-EEC6F259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5524D-E4EC-4AD1-923B-BD09DB861C61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6" name="ตัวยึดท้ายกระดาษ 21">
            <a:extLst>
              <a:ext uri="{FF2B5EF4-FFF2-40B4-BE49-F238E27FC236}">
                <a16:creationId xmlns:a16="http://schemas.microsoft.com/office/drawing/2014/main" id="{3B3F0D30-CCCD-47DE-98B9-4EEBBF22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17">
            <a:extLst>
              <a:ext uri="{FF2B5EF4-FFF2-40B4-BE49-F238E27FC236}">
                <a16:creationId xmlns:a16="http://schemas.microsoft.com/office/drawing/2014/main" id="{D0174431-6AAB-4924-A5EB-A39E2847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D5091-0651-41B6-8747-13030A524B86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6965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ดและมนมุมสี่เหลี่ยมหนึ่งมุม 13">
            <a:extLst>
              <a:ext uri="{FF2B5EF4-FFF2-40B4-BE49-F238E27FC236}">
                <a16:creationId xmlns:a16="http://schemas.microsoft.com/office/drawing/2014/main" id="{B21400BC-6420-41D4-9DE5-258DE654D276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สามเหลี่ยมมุมฉาก 14">
            <a:extLst>
              <a:ext uri="{FF2B5EF4-FFF2-40B4-BE49-F238E27FC236}">
                <a16:creationId xmlns:a16="http://schemas.microsoft.com/office/drawing/2014/main" id="{8E382F3E-EBB0-4E5C-B651-708C678A9E3A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รูปแบบอิสระ 15">
            <a:extLst>
              <a:ext uri="{FF2B5EF4-FFF2-40B4-BE49-F238E27FC236}">
                <a16:creationId xmlns:a16="http://schemas.microsoft.com/office/drawing/2014/main" id="{4EC233DB-C783-4009-885A-E4F27AE4B790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รูปแบบอิสระ 16">
            <a:extLst>
              <a:ext uri="{FF2B5EF4-FFF2-40B4-BE49-F238E27FC236}">
                <a16:creationId xmlns:a16="http://schemas.microsoft.com/office/drawing/2014/main" id="{A8223EA5-75A6-4E6C-931B-02F970DE2E69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9" name="ตัวยึดวันที่ 4">
            <a:extLst>
              <a:ext uri="{FF2B5EF4-FFF2-40B4-BE49-F238E27FC236}">
                <a16:creationId xmlns:a16="http://schemas.microsoft.com/office/drawing/2014/main" id="{7A6E71AF-5D91-47A7-A1B0-2744533A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DD8B-A991-4659-89F8-CC32C260504A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10" name="ตัวยึดท้ายกระดาษ 5">
            <a:extLst>
              <a:ext uri="{FF2B5EF4-FFF2-40B4-BE49-F238E27FC236}">
                <a16:creationId xmlns:a16="http://schemas.microsoft.com/office/drawing/2014/main" id="{2AA8B077-0C9E-45AD-B7B5-CE705824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ตัวยึดหมายเลขภาพนิ่ง 6">
            <a:extLst>
              <a:ext uri="{FF2B5EF4-FFF2-40B4-BE49-F238E27FC236}">
                <a16:creationId xmlns:a16="http://schemas.microsoft.com/office/drawing/2014/main" id="{6434FD3B-EDDE-43AE-B171-C7678B40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8A221A46-29F5-47BA-9ECD-0E561E3F9B94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883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>
            <a:extLst>
              <a:ext uri="{FF2B5EF4-FFF2-40B4-BE49-F238E27FC236}">
                <a16:creationId xmlns:a16="http://schemas.microsoft.com/office/drawing/2014/main" id="{A946591D-AF9B-481D-B635-124C53C03B9C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รูปแบบอิสระ 7">
            <a:extLst>
              <a:ext uri="{FF2B5EF4-FFF2-40B4-BE49-F238E27FC236}">
                <a16:creationId xmlns:a16="http://schemas.microsoft.com/office/drawing/2014/main" id="{B0BFFDFF-B8F5-4CFC-9523-CE13D3F20520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ตัวยึดชื่อเรื่อง 8">
            <a:extLst>
              <a:ext uri="{FF2B5EF4-FFF2-40B4-BE49-F238E27FC236}">
                <a16:creationId xmlns:a16="http://schemas.microsoft.com/office/drawing/2014/main" id="{45DD978A-EBAE-4003-A363-7E911545F5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คลิกเพื่อแก้ไขลักษณะชื่อเรื่องต้นแบบ</a:t>
            </a:r>
            <a:endParaRPr lang="en-US" altLang="th-TH"/>
          </a:p>
        </p:txBody>
      </p:sp>
      <p:sp>
        <p:nvSpPr>
          <p:cNvPr id="1029" name="ตัวยึดข้อความ 29">
            <a:extLst>
              <a:ext uri="{FF2B5EF4-FFF2-40B4-BE49-F238E27FC236}">
                <a16:creationId xmlns:a16="http://schemas.microsoft.com/office/drawing/2014/main" id="{794BEFCE-577B-41B9-A7D4-0818B2B42C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  <a:endParaRPr lang="en-US" altLang="th-TH"/>
          </a:p>
        </p:txBody>
      </p:sp>
      <p:sp>
        <p:nvSpPr>
          <p:cNvPr id="10" name="ตัวยึดวันที่ 9">
            <a:extLst>
              <a:ext uri="{FF2B5EF4-FFF2-40B4-BE49-F238E27FC236}">
                <a16:creationId xmlns:a16="http://schemas.microsoft.com/office/drawing/2014/main" id="{ED22E9B2-15AD-46BC-BDDE-8E66A5BAE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EB622DA-5AA6-428E-81C8-0D3D233A7EC7}" type="datetimeFigureOut">
              <a:rPr lang="th-TH"/>
              <a:pPr>
                <a:defRPr/>
              </a:pPr>
              <a:t>18/11/63</a:t>
            </a:fld>
            <a:endParaRPr lang="th-TH"/>
          </a:p>
        </p:txBody>
      </p:sp>
      <p:sp>
        <p:nvSpPr>
          <p:cNvPr id="22" name="ตัวยึดท้ายกระดาษ 21">
            <a:extLst>
              <a:ext uri="{FF2B5EF4-FFF2-40B4-BE49-F238E27FC236}">
                <a16:creationId xmlns:a16="http://schemas.microsoft.com/office/drawing/2014/main" id="{CD2E9875-3BE5-43D9-B395-7028C44FA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8" name="ตัวยึดหมายเลขภาพนิ่ง 17">
            <a:extLst>
              <a:ext uri="{FF2B5EF4-FFF2-40B4-BE49-F238E27FC236}">
                <a16:creationId xmlns:a16="http://schemas.microsoft.com/office/drawing/2014/main" id="{C5541ECD-DCE0-4802-B1AC-43F78BFB2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20682896-585D-47F2-B839-02F5ABA4EA3C}" type="slidenum">
              <a:rPr lang="th-TH" altLang="en-US"/>
              <a:pPr/>
              <a:t>‹#›</a:t>
            </a:fld>
            <a:endParaRPr lang="th-TH" altLang="en-US"/>
          </a:p>
        </p:txBody>
      </p:sp>
      <p:grpSp>
        <p:nvGrpSpPr>
          <p:cNvPr id="1033" name="กลุ่ม 1">
            <a:extLst>
              <a:ext uri="{FF2B5EF4-FFF2-40B4-BE49-F238E27FC236}">
                <a16:creationId xmlns:a16="http://schemas.microsoft.com/office/drawing/2014/main" id="{42DE4EDA-5490-4728-8509-069D85F90ADE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รูปแบบอิสระ 11">
              <a:extLst>
                <a:ext uri="{FF2B5EF4-FFF2-40B4-BE49-F238E27FC236}">
                  <a16:creationId xmlns:a16="http://schemas.microsoft.com/office/drawing/2014/main" id="{1F02BEAD-3893-4174-9AEE-4427D3ADC3D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รูปแบบอิสระ 12">
              <a:extLst>
                <a:ext uri="{FF2B5EF4-FFF2-40B4-BE49-F238E27FC236}">
                  <a16:creationId xmlns:a16="http://schemas.microsoft.com/office/drawing/2014/main" id="{D96BB871-AE9E-40FE-8E28-39FC2A6D2A6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3" r:id="rId9"/>
    <p:sldLayoutId id="2147484981" r:id="rId10"/>
    <p:sldLayoutId id="21474849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nstantia" pitchFamily="18" charset="0"/>
          <a:cs typeface="Browallia New" pitchFamily="34" charset="-34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96B5472C-134C-46D3-97A7-DEE54C8042BD}"/>
              </a:ext>
            </a:extLst>
          </p:cNvPr>
          <p:cNvSpPr/>
          <p:nvPr/>
        </p:nvSpPr>
        <p:spPr>
          <a:xfrm>
            <a:off x="2143108" y="571480"/>
            <a:ext cx="5014513" cy="16430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ศูนย์บริการคนพิการทั่วไป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โรงพยาบาลสูงเม่น</a:t>
            </a:r>
            <a:endParaRPr lang="th-TH" sz="5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09C0E1-65C9-40FE-898E-AFB7D2B5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1173694" cy="13681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034" name="Picture 10" descr="ทิวลิป, ทุ่งดอกไม้, ทิวลิป, สีชมพูภาพ PNG และ PSD สำหรับดาวน์โหลดฟรี |  ทิวลิป, ดอกทิวลิป, สวย">
            <a:extLst>
              <a:ext uri="{FF2B5EF4-FFF2-40B4-BE49-F238E27FC236}">
                <a16:creationId xmlns:a16="http://schemas.microsoft.com/office/drawing/2014/main" id="{EAAECD89-E315-4A65-AB94-759A92F32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8846"/>
          <a:stretch>
            <a:fillRect/>
          </a:stretch>
        </p:blipFill>
        <p:spPr bwMode="auto">
          <a:xfrm>
            <a:off x="0" y="5068775"/>
            <a:ext cx="4190986" cy="178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ชาวบ้านปงสูงเม่นผวา ลือ นศ.ไปเรียนจีนกลับบ้านป่วยเป็นไวรัสโคโรนา ร.พ.สูงเม่นยันเพียงแค่เฝ้าระวัง  - Chiang Mai News">
            <a:extLst>
              <a:ext uri="{FF2B5EF4-FFF2-40B4-BE49-F238E27FC236}">
                <a16:creationId xmlns:a16="http://schemas.microsoft.com/office/drawing/2014/main" id="{62D1574A-7D47-4B91-B850-88C39BA2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071678"/>
            <a:ext cx="399126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ทิวลิป, ทุ่งดอกไม้, ทิวลิป, สีชมพูภาพ PNG และ PSD สำหรับดาวน์โหลดฟรี |  ทิวลิป, ดอกทิวลิป, สวย">
            <a:extLst>
              <a:ext uri="{FF2B5EF4-FFF2-40B4-BE49-F238E27FC236}">
                <a16:creationId xmlns:a16="http://schemas.microsoft.com/office/drawing/2014/main" id="{48E42799-2308-4512-B384-789737605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8846"/>
          <a:stretch>
            <a:fillRect/>
          </a:stretch>
        </p:blipFill>
        <p:spPr bwMode="auto">
          <a:xfrm>
            <a:off x="3500430" y="5099274"/>
            <a:ext cx="4119548" cy="17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ทิวลิป, ทุ่งดอกไม้, ทิวลิป, สีชมพูภาพ PNG และ PSD สำหรับดาวน์โหลดฟรี |  ทิวลิป, ดอกทิวลิป, สวย">
            <a:extLst>
              <a:ext uri="{FF2B5EF4-FFF2-40B4-BE49-F238E27FC236}">
                <a16:creationId xmlns:a16="http://schemas.microsoft.com/office/drawing/2014/main" id="{F917BB78-B08B-49FF-AC7C-3E05FAC5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8846"/>
          <a:stretch>
            <a:fillRect/>
          </a:stretch>
        </p:blipFill>
        <p:spPr bwMode="auto">
          <a:xfrm>
            <a:off x="4953014" y="5068775"/>
            <a:ext cx="4190986" cy="178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917417-4BF6-434F-90A9-F8B4227A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5" y="214313"/>
            <a:ext cx="7072313" cy="1022350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th-TH" b="1" dirty="0">
                <a:cs typeface="+mn-cs"/>
              </a:rPr>
            </a:br>
            <a:br>
              <a:rPr lang="en-US" b="1" dirty="0">
                <a:cs typeface="+mn-cs"/>
              </a:rPr>
            </a:br>
            <a:r>
              <a:rPr lang="th-TH" sz="5400" b="1" dirty="0">
                <a:solidFill>
                  <a:schemeClr val="bg1"/>
                </a:solidFill>
              </a:rPr>
              <a:t>การให้บริการ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1F92B61-E773-41F6-AE03-D29572DE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280400" cy="1800225"/>
          </a:xfr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2400" b="1" dirty="0"/>
              <a:t>ศูนย์บริการคนพิการทั่วไปอำเภอสูงเม่นนี้มีบริการที่จัดให้แก่คนพิการ  </a:t>
            </a:r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2400" b="1" dirty="0"/>
              <a:t>๑. จัดให้บริการข้อมูลข่าวสารเกี่ยวกับสิทธิประโยชน์ สวัสดิการ และความช่วยเหลือตามที่คนพิการร้องขอ และตามที่หน่วยงานภาครัฐกำหนด รวมทั้งการให้คำปรึกษาหรือช่วยดำเนินการเกี่ยวกับการขอใช้สิทธิประโยชน์แก่คนพิการ</a:t>
            </a:r>
          </a:p>
          <a:p>
            <a:pPr marL="0" indent="0" algn="thaiDi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400" b="1" dirty="0"/>
          </a:p>
          <a:p>
            <a:pPr marL="274320" indent="-274320" algn="thaiDi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2400" b="1" dirty="0"/>
              <a:t>๒. จัดให้เรียกร้องแทนคนพิการให้ได้รับสิทธิประโยชน์สำหรับคนพิการ ตามพระราชบัญญัติส่งเสริมและพัฒนาคุณภาพชีวิตคนพิการ พ.ศ.๒๕๕๐ และที่แก้ไขเพิ่มเติม และกฎหมายอื่นที่เกี่ยวข้อง</a:t>
            </a:r>
          </a:p>
          <a:p>
            <a:pPr marL="0" indent="0" algn="thaiDi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400" b="1" dirty="0"/>
          </a:p>
          <a:p>
            <a:pPr marL="274320" indent="-274320" algn="thaiDi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2400" b="1" dirty="0"/>
              <a:t>  ๓. จัดให้บริการความช่วยเหลือในการดำรงชีวิตขั้นพื้นฐาน การฟื้นฟูสมรรถภาพด้านอาชีพ การฝึกอาชีพ และการจัดหางานให้แก่คนพิการ  </a:t>
            </a:r>
            <a:endParaRPr lang="en-US" sz="2400" b="1" dirty="0"/>
          </a:p>
          <a:p>
            <a:pPr marL="109537" indent="0" algn="thaiDi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h-TH" sz="2400" b="1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C6D724F-0C7D-402B-B4BD-8F35BB69A380}"/>
              </a:ext>
            </a:extLst>
          </p:cNvPr>
          <p:cNvSpPr/>
          <p:nvPr/>
        </p:nvSpPr>
        <p:spPr>
          <a:xfrm>
            <a:off x="477838" y="3068638"/>
            <a:ext cx="8270875" cy="1800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174FD52-E689-475D-8F73-28FE4A60428B}"/>
              </a:ext>
            </a:extLst>
          </p:cNvPr>
          <p:cNvSpPr/>
          <p:nvPr/>
        </p:nvSpPr>
        <p:spPr>
          <a:xfrm>
            <a:off x="477838" y="4868863"/>
            <a:ext cx="8270875" cy="158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E19EDF6A-756D-46C0-A628-F5E89729A2CE}"/>
              </a:ext>
            </a:extLst>
          </p:cNvPr>
          <p:cNvSpPr txBox="1">
            <a:spLocks/>
          </p:cNvSpPr>
          <p:nvPr/>
        </p:nvSpPr>
        <p:spPr bwMode="auto">
          <a:xfrm>
            <a:off x="-13855" y="191373"/>
            <a:ext cx="9144000" cy="86409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br>
              <a:rPr lang="th-TH" b="1" dirty="0">
                <a:cs typeface="+mn-cs"/>
              </a:rPr>
            </a:br>
            <a:r>
              <a:rPr lang="th-TH" b="1" dirty="0">
                <a:solidFill>
                  <a:schemeClr val="bg1"/>
                </a:solidFill>
                <a:cs typeface="+mn-cs"/>
              </a:rPr>
              <a:t>การให้บริการ</a:t>
            </a:r>
            <a:br>
              <a:rPr lang="en-US" b="1" dirty="0">
                <a:cs typeface="+mn-cs"/>
              </a:rPr>
            </a:br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C7FBB5B-8394-4AC1-88CB-5D4779377081}"/>
              </a:ext>
            </a:extLst>
          </p:cNvPr>
          <p:cNvSpPr/>
          <p:nvPr/>
        </p:nvSpPr>
        <p:spPr>
          <a:xfrm>
            <a:off x="477838" y="3043238"/>
            <a:ext cx="8270875" cy="1393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5CA9267-0E82-4B41-987A-150984101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58913"/>
            <a:ext cx="8277225" cy="1584325"/>
          </a:xfrm>
          <a:ln w="31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2800" b="1" dirty="0"/>
              <a:t>๔. จัดให้บริการความช่วยเหลือคนพิการหรือผู้ที่มีแนวโน้มจะพิการให้ได้รับการดูแล รักษาพยาบาล และฟื้นฟูสมรรถภาพ หรือได้รับเครื่องมือหรืออุปกรณ์ตามความต้องการจำเป็นพิเศษเฉพาะบุคคล</a:t>
            </a:r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8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2800" b="1" dirty="0"/>
              <a:t>๕. ประสานความช่วยเหลือกับหน่วยงานภาครัฐที่มีอำนาจหน้าที่รับผิดชอบเพื่อให้ความช่วยเหลือ     คนพิการตามประเภทความพิการ</a:t>
            </a:r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8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2800" b="1" dirty="0"/>
              <a:t>๖. ปฏิบัติหน้าที่อื่นตามที่กรมส่งเสริมและพัฒนาคุณภาพชีวิตคนพิการ คณะกรรมการส่งเสริมและพัฒนาคุณภาพชีวิตคนพิการแห่งชาติ หรือศูนย์บริการคนพิการระดับจังหวัด มอบหมาย</a:t>
            </a:r>
            <a:endParaRPr lang="en-US" sz="28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2800" b="1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E4AA62F2-1F38-4857-8DEA-F6D03F3014B8}"/>
              </a:ext>
            </a:extLst>
          </p:cNvPr>
          <p:cNvSpPr/>
          <p:nvPr/>
        </p:nvSpPr>
        <p:spPr>
          <a:xfrm>
            <a:off x="477838" y="4437063"/>
            <a:ext cx="8270875" cy="1800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AA507FD-E218-4DE3-9B34-DD1988B07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786063"/>
            <a:ext cx="8243888" cy="2214562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2800" b="1" dirty="0"/>
              <a:t>๘. ปฏิบัติหน้าที่อื่นตามวัตถุประสงค์การจัดตั้งศูนย์บริการคนพิการทั่วไปอำเภอสูงเม่น และวัตถุประสงค์ขององค์กรที่เกี่ยวข้องกับการดำเนินงานด้านคนพิการ</a:t>
            </a:r>
            <a:endParaRPr lang="en-US" sz="28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2800" b="1" dirty="0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486280A1-D2CA-4F43-A32A-14DAC0A36483}"/>
              </a:ext>
            </a:extLst>
          </p:cNvPr>
          <p:cNvSpPr txBox="1">
            <a:spLocks/>
          </p:cNvSpPr>
          <p:nvPr/>
        </p:nvSpPr>
        <p:spPr bwMode="auto">
          <a:xfrm>
            <a:off x="-13855" y="191373"/>
            <a:ext cx="9144000" cy="86409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br>
              <a:rPr lang="th-TH" b="1" dirty="0">
                <a:cs typeface="+mn-cs"/>
              </a:rPr>
            </a:br>
            <a:r>
              <a:rPr lang="th-TH" b="1" dirty="0">
                <a:solidFill>
                  <a:schemeClr val="bg1"/>
                </a:solidFill>
                <a:cs typeface="+mn-cs"/>
              </a:rPr>
              <a:t>การให้บริการ</a:t>
            </a:r>
            <a:br>
              <a:rPr lang="en-US" b="1" dirty="0">
                <a:cs typeface="+mn-cs"/>
              </a:rPr>
            </a:br>
            <a:endParaRPr lang="th-TH" dirty="0"/>
          </a:p>
        </p:txBody>
      </p:sp>
      <p:sp>
        <p:nvSpPr>
          <p:cNvPr id="14342" name="ตัวแทนเนื้อหา 2">
            <a:extLst>
              <a:ext uri="{FF2B5EF4-FFF2-40B4-BE49-F238E27FC236}">
                <a16:creationId xmlns:a16="http://schemas.microsoft.com/office/drawing/2014/main" id="{79D9243A-4D2F-4700-9E27-0D38B3DE8AD7}"/>
              </a:ext>
            </a:extLst>
          </p:cNvPr>
          <p:cNvSpPr txBox="1">
            <a:spLocks/>
          </p:cNvSpPr>
          <p:nvPr/>
        </p:nvSpPr>
        <p:spPr bwMode="auto">
          <a:xfrm>
            <a:off x="442913" y="1484313"/>
            <a:ext cx="8229600" cy="129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Browallia New" panose="020B0604020202020204" pitchFamily="34" charset="-34"/>
              </a:defRPr>
            </a:lvl9pPr>
          </a:lstStyle>
          <a:p>
            <a:pPr>
              <a:spcBef>
                <a:spcPts val="300"/>
              </a:spcBef>
              <a:buClr>
                <a:srgbClr val="A04DA3"/>
              </a:buClr>
              <a:buSzTx/>
              <a:buFont typeface="Georgia" panose="02040502050405020303" pitchFamily="18" charset="0"/>
              <a:buChar char="•"/>
            </a:pPr>
            <a:r>
              <a:rPr lang="th-TH" altLang="th-TH" sz="2800" b="1"/>
              <a:t>๗. ปฏิบัติตามมาตรฐานการดำเนินการและมาตรฐานการให้บริการแก่คนพิการตามเกณฑ์ชี้วัด ที่กรมส่งเสริมและพัฒนาคุณภาพชีวิตคนพิการกำหนด</a:t>
            </a:r>
          </a:p>
        </p:txBody>
      </p: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A762232-2F0A-497A-80B5-69E4C378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5129213"/>
            <a:ext cx="8180387" cy="1354137"/>
          </a:xfr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th-TH" b="1" dirty="0">
                <a:solidFill>
                  <a:schemeClr val="bg1"/>
                </a:solidFill>
                <a:cs typeface="+mn-cs"/>
              </a:rPr>
            </a:br>
            <a:br>
              <a:rPr lang="th-TH" sz="3600" b="1" dirty="0">
                <a:solidFill>
                  <a:schemeClr val="bg1"/>
                </a:solidFill>
                <a:cs typeface="+mn-cs"/>
              </a:rPr>
            </a:br>
            <a:r>
              <a:rPr lang="th-TH" sz="3600" b="1" dirty="0" err="1">
                <a:solidFill>
                  <a:schemeClr val="tx1"/>
                </a:solidFill>
                <a:cs typeface="+mn-cs"/>
              </a:rPr>
              <a:t>พมจ.</a:t>
            </a:r>
            <a:r>
              <a:rPr lang="th-TH" sz="3600" b="1" dirty="0">
                <a:solidFill>
                  <a:schemeClr val="tx1"/>
                </a:solidFill>
                <a:cs typeface="+mn-cs"/>
              </a:rPr>
              <a:t>แพร่ ให้คำแนะนะก่อนการจัดตั้งศูนย์บริการคนพิการทั่วไป</a:t>
            </a:r>
            <a:br>
              <a:rPr lang="th-TH" sz="3600" b="1" dirty="0">
                <a:solidFill>
                  <a:schemeClr val="tx1"/>
                </a:solidFill>
                <a:cs typeface="+mn-cs"/>
              </a:rPr>
            </a:br>
            <a:r>
              <a:rPr lang="th-TH" sz="3600" b="1" dirty="0">
                <a:solidFill>
                  <a:schemeClr val="tx1"/>
                </a:solidFill>
                <a:cs typeface="+mn-cs"/>
              </a:rPr>
              <a:t>อำเภอสูงเม่น</a:t>
            </a:r>
          </a:p>
        </p:txBody>
      </p:sp>
      <p:pic>
        <p:nvPicPr>
          <p:cNvPr id="10243" name="ตัวแทนเนื้อหา 3">
            <a:extLst>
              <a:ext uri="{FF2B5EF4-FFF2-40B4-BE49-F238E27FC236}">
                <a16:creationId xmlns:a16="http://schemas.microsoft.com/office/drawing/2014/main" id="{EA2C7C71-1E17-4692-AF27-B19970C6F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559802"/>
            <a:ext cx="5768975" cy="4324350"/>
          </a:xfrm>
          <a:prstGeom prst="snip2DiagRect">
            <a:avLst/>
          </a:prstGeom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3D91FD4-4B41-4D42-8F61-2401E7D9E9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643182"/>
            <a:ext cx="326362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E8223AC-2EBD-4B7F-97F0-DF5BBA3FD3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857673"/>
            <a:ext cx="3331674" cy="249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ตัวแทนเนื้อหา 2">
            <a:extLst>
              <a:ext uri="{FF2B5EF4-FFF2-40B4-BE49-F238E27FC236}">
                <a16:creationId xmlns:a16="http://schemas.microsoft.com/office/drawing/2014/main" id="{7BCC9242-8176-4DD1-A527-4B730A08C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1520" y="836712"/>
            <a:ext cx="3492107" cy="2619672"/>
          </a:xfrm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26377-C4EC-46B7-9DFC-8E8427DB8506}"/>
              </a:ext>
            </a:extLst>
          </p:cNvPr>
          <p:cNvSpPr txBox="1"/>
          <p:nvPr/>
        </p:nvSpPr>
        <p:spPr>
          <a:xfrm>
            <a:off x="357158" y="5286388"/>
            <a:ext cx="8371738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ประชุมครั้งที่ 1  วันที่ 12 กุมภาพันธ์  2562 ประชุมกรรมการ ในการจัดตั้ง</a:t>
            </a:r>
          </a:p>
          <a:p>
            <a:pPr algn="ctr">
              <a:defRPr/>
            </a:pP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ศูนย์บริการคนพิการทั่วไปอำเภอสูงเม่น ณ ห้องประชุม 1 โรงพยาบาลสูงเม่น</a:t>
            </a:r>
          </a:p>
        </p:txBody>
      </p: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5223EF4-D733-4C8D-B8A4-6ECB38AEA5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695" y="2420888"/>
            <a:ext cx="3744601" cy="280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50D28DE-CB51-4F93-AA1F-21BF243086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33760"/>
            <a:ext cx="3539042" cy="2653085"/>
          </a:xfrm>
          <a:prstGeom prst="snip1Rect">
            <a:avLst/>
          </a:prstGeom>
          <a:ln>
            <a:noFill/>
          </a:ln>
          <a:effectLst>
            <a:softEdge rad="112500"/>
          </a:effectLst>
          <a:scene3d>
            <a:camera prst="obliqueTopLeft"/>
            <a:lightRig rig="threePt" dir="t"/>
          </a:scene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27556DB-F8EC-46F8-BE63-0AFF795550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0333" y="714356"/>
            <a:ext cx="3333667" cy="249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8DD2F-B131-4A05-BD66-82B8BD8B2693}"/>
              </a:ext>
            </a:extLst>
          </p:cNvPr>
          <p:cNvSpPr txBox="1"/>
          <p:nvPr/>
        </p:nvSpPr>
        <p:spPr>
          <a:xfrm>
            <a:off x="357158" y="5214950"/>
            <a:ext cx="8371738" cy="138499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ประชุมครั้งที่  2  วันที่ 29  พฤษภาคม   2562  </a:t>
            </a:r>
          </a:p>
          <a:p>
            <a:pPr algn="ctr">
              <a:defRPr/>
            </a:pP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เรื่อง การดำเนินงานของศูนย์บริการคนพิการทั่วไป อำเภอสูงเม่น </a:t>
            </a:r>
          </a:p>
          <a:p>
            <a:pPr algn="ctr">
              <a:defRPr/>
            </a:pP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ณ ห้องประชุม 1 โรงพยาบาลสูงเม่น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643E327-7C33-4644-B8AF-A4E7D102B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4664" b="17429"/>
          <a:stretch/>
        </p:blipFill>
        <p:spPr>
          <a:xfrm>
            <a:off x="179512" y="442748"/>
            <a:ext cx="7267521" cy="329009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bliqueTopLeft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E185E8-3CB4-460D-A644-9571860D898E}"/>
              </a:ext>
            </a:extLst>
          </p:cNvPr>
          <p:cNvSpPr txBox="1"/>
          <p:nvPr/>
        </p:nvSpPr>
        <p:spPr>
          <a:xfrm>
            <a:off x="357158" y="4071942"/>
            <a:ext cx="5544616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thaiDist">
              <a:defRPr/>
            </a:pP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วันที่ 23 </a:t>
            </a:r>
            <a:r>
              <a:rPr lang="th-TH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ก.ค</a:t>
            </a: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62  นางสาวบงกช สัจจานิตย์ พัฒนาสังคมและความมั่นคงของมนุษย์จังหวัดแพร่และทีมงาน มอบใบอนุญาตจัดตั้งศูนย์บริการคนพิการทั่วไป ณ ศูนย์บริการคนพิการทั่วไป อำเภอสูงม่น </a:t>
            </a:r>
          </a:p>
          <a:p>
            <a:pPr algn="ctr">
              <a:defRPr/>
            </a:pP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(ออก ณ วันที่ 28 </a:t>
            </a:r>
            <a:r>
              <a:rPr lang="th-TH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มิ.ย</a:t>
            </a: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62 หมด อายุ 27 </a:t>
            </a:r>
            <a:r>
              <a:rPr lang="th-TH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มิ.ย</a:t>
            </a: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66)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5FF9D73-97C5-45DD-BA69-44EC142D29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805" r="6076"/>
          <a:stretch/>
        </p:blipFill>
        <p:spPr>
          <a:xfrm>
            <a:off x="6444208" y="3121186"/>
            <a:ext cx="2452673" cy="371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D445F8-F056-45A3-BBF0-D54542AF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1357313"/>
            <a:ext cx="6688138" cy="1350962"/>
          </a:xfr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bg1"/>
                </a:solidFill>
                <a:cs typeface="+mn-cs"/>
              </a:rPr>
              <a:t>โรงพยาบาลสูงเม่น มีคนพิการที่ได้รับ</a:t>
            </a: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การจ้างงานแล้ว </a:t>
            </a:r>
            <a:b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ทั้งหมด 8 คน ซึ่งแบ่งได้ดังนี้</a:t>
            </a:r>
          </a:p>
        </p:txBody>
      </p:sp>
      <p:sp>
        <p:nvSpPr>
          <p:cNvPr id="12291" name="ตัวแทนเนื้อหา 2">
            <a:extLst>
              <a:ext uri="{FF2B5EF4-FFF2-40B4-BE49-F238E27FC236}">
                <a16:creationId xmlns:a16="http://schemas.microsoft.com/office/drawing/2014/main" id="{21983F45-1F81-4E98-BF0E-93AADB3A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4005263"/>
            <a:ext cx="7664450" cy="576262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109538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 pitchFamily="18" charset="0"/>
              <a:buNone/>
              <a:defRPr/>
            </a:pPr>
            <a:r>
              <a:rPr lang="th-TH" sz="3200" b="1" dirty="0">
                <a:latin typeface="Angsana New" pitchFamily="18" charset="-34"/>
              </a:rPr>
              <a:t>  2. มาตรา 35 จำนวน 5  คน </a:t>
            </a:r>
          </a:p>
          <a:p>
            <a:pPr marL="623888" indent="-514350"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 pitchFamily="18" charset="0"/>
              <a:buAutoNum type="arabicPeriod"/>
              <a:defRPr/>
            </a:pPr>
            <a:endParaRPr lang="th-TH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3CB0E-00B1-499E-9744-87ED41EEFF35}"/>
              </a:ext>
            </a:extLst>
          </p:cNvPr>
          <p:cNvSpPr txBox="1"/>
          <p:nvPr/>
        </p:nvSpPr>
        <p:spPr>
          <a:xfrm>
            <a:off x="827088" y="3421063"/>
            <a:ext cx="7670800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/>
              <a:t>    1. มาตรา 33  จำนวน 3 คน </a:t>
            </a: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ตัวแทนเนื้อหา 3">
            <a:extLst>
              <a:ext uri="{FF2B5EF4-FFF2-40B4-BE49-F238E27FC236}">
                <a16:creationId xmlns:a16="http://schemas.microsoft.com/office/drawing/2014/main" id="{DA9D0BB4-A400-410F-B8D4-21AACEAB5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-12700"/>
            <a:ext cx="9144001" cy="6883400"/>
          </a:xfrm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297C85A6-681D-430B-8A3E-B979EE67B924}"/>
              </a:ext>
            </a:extLst>
          </p:cNvPr>
          <p:cNvGraphicFramePr>
            <a:graphicFrameLocks noGrp="1"/>
          </p:cNvGraphicFramePr>
          <p:nvPr/>
        </p:nvGraphicFramePr>
        <p:xfrm>
          <a:off x="149225" y="695325"/>
          <a:ext cx="8785225" cy="584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4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130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  ชื่อ - สกุล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  มาตรา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     บริษัท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หน่วยงานที่รับผิดชอบ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ตำแหน่ง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วันที่เริ่มงาน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13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นาย</a:t>
                      </a:r>
                      <a:r>
                        <a:rPr lang="th-TH" sz="1800" u="none" strike="noStrike" dirty="0" err="1">
                          <a:effectLst/>
                        </a:rPr>
                        <a:t>ณัฐ</a:t>
                      </a:r>
                      <a:r>
                        <a:rPr lang="th-TH" sz="1800" u="none" strike="noStrike" dirty="0">
                          <a:effectLst/>
                        </a:rPr>
                        <a:t>พล สุขนาค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35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บริษัทรักษาความปลอดภัย </a:t>
                      </a:r>
                      <a:r>
                        <a:rPr lang="th-TH" sz="1800" u="none" strike="noStrike" dirty="0" err="1">
                          <a:effectLst/>
                        </a:rPr>
                        <a:t>เอชอาร์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โปร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แอนด์</a:t>
                      </a:r>
                      <a:r>
                        <a:rPr lang="th-TH" sz="1800" u="none" strike="noStrike" dirty="0">
                          <a:effectLst/>
                        </a:rPr>
                        <a:t> เซอร์วิส จำกัด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งานแพทย์แผนไทย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>
                          <a:effectLst/>
                        </a:rPr>
                        <a:t>ผู้ช่วยหมอนวดแผนไทย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2/1/62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13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นางสาว</a:t>
                      </a:r>
                      <a:r>
                        <a:rPr lang="th-TH" sz="1800" u="none" strike="noStrike" dirty="0" err="1">
                          <a:effectLst/>
                        </a:rPr>
                        <a:t>ทิพย์พ</a:t>
                      </a:r>
                      <a:r>
                        <a:rPr lang="th-TH" sz="1800" u="none" strike="noStrike" dirty="0">
                          <a:effectLst/>
                        </a:rPr>
                        <a:t>มล อู่เงิน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35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บริษัทรักษาความปลอดภัย </a:t>
                      </a:r>
                      <a:r>
                        <a:rPr lang="th-TH" sz="1800" u="none" strike="noStrike" dirty="0" err="1">
                          <a:effectLst/>
                        </a:rPr>
                        <a:t>เอชอาร์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โปร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แอนด์</a:t>
                      </a:r>
                      <a:r>
                        <a:rPr lang="th-TH" sz="1800" u="none" strike="noStrike" dirty="0">
                          <a:effectLst/>
                        </a:rPr>
                        <a:t> เซอร์วิส จำกัด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งานกายภาพบำบัด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ผู้ช่วยงานกายภาพบำบัด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2/1/62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13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นางสาว</a:t>
                      </a:r>
                      <a:r>
                        <a:rPr lang="th-TH" sz="1800" u="none" strike="noStrike" dirty="0" err="1">
                          <a:effectLst/>
                        </a:rPr>
                        <a:t>วิมพ์</a:t>
                      </a:r>
                      <a:r>
                        <a:rPr lang="th-TH" sz="1800" u="none" strike="noStrike" dirty="0">
                          <a:effectLst/>
                        </a:rPr>
                        <a:t>วิพา สุวรรณก้อน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>
                          <a:effectLst/>
                        </a:rPr>
                        <a:t>33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พี</a:t>
                      </a:r>
                      <a:r>
                        <a:rPr lang="th-TH" sz="1800" u="none" strike="noStrike" dirty="0" err="1">
                          <a:effectLst/>
                        </a:rPr>
                        <a:t>เอช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แคปปิตอล</a:t>
                      </a:r>
                      <a:r>
                        <a:rPr lang="th-TH" sz="1800" u="none" strike="noStrike" dirty="0">
                          <a:effectLst/>
                        </a:rPr>
                        <a:t> (</a:t>
                      </a:r>
                      <a:r>
                        <a:rPr lang="en-US" sz="1800" u="none" strike="noStrike" dirty="0">
                          <a:effectLst/>
                        </a:rPr>
                        <a:t>Pizza Hut) </a:t>
                      </a:r>
                      <a:r>
                        <a:rPr lang="th-TH" sz="1800" u="none" strike="noStrike" dirty="0">
                          <a:effectLst/>
                        </a:rPr>
                        <a:t>จำกัด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 err="1">
                          <a:effectLst/>
                        </a:rPr>
                        <a:t>ศสช</a:t>
                      </a:r>
                      <a:r>
                        <a:rPr lang="th-TH" sz="1800" u="none" strike="noStrike" dirty="0">
                          <a:effectLst/>
                        </a:rPr>
                        <a:t>.ดอนมูล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ผู้ช่วยงานอนามัย </a:t>
                      </a:r>
                      <a:r>
                        <a:rPr lang="th-TH" sz="1800" u="none" strike="noStrike" dirty="0" err="1">
                          <a:effectLst/>
                        </a:rPr>
                        <a:t>ศสช</a:t>
                      </a:r>
                      <a:r>
                        <a:rPr lang="th-TH" sz="1800" u="none" strike="noStrike" dirty="0">
                          <a:effectLst/>
                        </a:rPr>
                        <a:t>.ดอนมูล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1/2/62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413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นางสาวขนิษฐา สมจิตต์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35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บริษัทรักษาความปลอดภัย </a:t>
                      </a:r>
                      <a:r>
                        <a:rPr lang="th-TH" sz="1800" u="none" strike="noStrike" dirty="0" err="1">
                          <a:effectLst/>
                        </a:rPr>
                        <a:t>เอชอาร์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โปร</a:t>
                      </a:r>
                      <a:r>
                        <a:rPr lang="th-TH" sz="1800" u="none" strike="noStrike" dirty="0">
                          <a:effectLst/>
                        </a:rPr>
                        <a:t> </a:t>
                      </a:r>
                      <a:r>
                        <a:rPr lang="th-TH" sz="1800" u="none" strike="noStrike" dirty="0" err="1">
                          <a:effectLst/>
                        </a:rPr>
                        <a:t>แอนด์</a:t>
                      </a:r>
                      <a:r>
                        <a:rPr lang="th-TH" sz="1800" u="none" strike="noStrike" dirty="0">
                          <a:effectLst/>
                        </a:rPr>
                        <a:t> เซอร์วิส จำกัด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งานซักฟอก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ผู้ช่วยงานซักฟอก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1/2/62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413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นายไกรสา หมั่นค้า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>
                          <a:effectLst/>
                        </a:rPr>
                        <a:t>33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ไทยยู</a:t>
                      </a:r>
                      <a:r>
                        <a:rPr lang="th-TH" sz="1800" u="none" strike="noStrike" dirty="0" err="1">
                          <a:effectLst/>
                        </a:rPr>
                        <a:t>เนี่ยน</a:t>
                      </a:r>
                      <a:r>
                        <a:rPr lang="th-TH" sz="1800" u="none" strike="noStrike" dirty="0">
                          <a:effectLst/>
                        </a:rPr>
                        <a:t> กรุ๊ป จำกัด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งานพัสดุ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ผู้ช่วยงานพัสดุ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13/2/62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ชื่อเรื่อง 1">
            <a:extLst>
              <a:ext uri="{FF2B5EF4-FFF2-40B4-BE49-F238E27FC236}">
                <a16:creationId xmlns:a16="http://schemas.microsoft.com/office/drawing/2014/main" id="{6D026C05-A180-449C-8075-9EF5E225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852738"/>
            <a:ext cx="8229600" cy="1143000"/>
          </a:xfrm>
        </p:spPr>
        <p:txBody>
          <a:bodyPr/>
          <a:lstStyle/>
          <a:p>
            <a:pPr algn="ctr"/>
            <a:r>
              <a:rPr lang="th-TH" altLang="th-TH" b="1"/>
              <a:t>ความเป็นมา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56DF0E68-907B-47A4-9853-5332C1C063DD}"/>
              </a:ext>
            </a:extLst>
          </p:cNvPr>
          <p:cNvGraphicFramePr>
            <a:graphicFrameLocks noGrp="1"/>
          </p:cNvGraphicFramePr>
          <p:nvPr/>
        </p:nvGraphicFramePr>
        <p:xfrm>
          <a:off x="71438" y="1714500"/>
          <a:ext cx="9072562" cy="2786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5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661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  ชื่อ - สกุล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  มาตรา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     บริษัท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หน่วยงานที่รับผิดชอบ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ตำแหน่ง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</a:rPr>
                        <a:t>วันที่เริ่มงาน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03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นายประจญ</a:t>
                      </a:r>
                      <a:r>
                        <a:rPr lang="th-TH" sz="1800" u="none" strike="noStrike" baseline="0" dirty="0">
                          <a:effectLst/>
                        </a:rPr>
                        <a:t> ดวงจันทร์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33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 err="1">
                          <a:effectLst/>
                        </a:rPr>
                        <a:t>บริษัทสกิลพาวเวอร์</a:t>
                      </a:r>
                      <a:r>
                        <a:rPr lang="th-TH" sz="1800" u="none" strike="noStrike" dirty="0">
                          <a:effectLst/>
                        </a:rPr>
                        <a:t>จำกัด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งานธุรการ</a:t>
                      </a: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ผู้ช่วยงานธุรการ</a:t>
                      </a:r>
                    </a:p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2/1/63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3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นายสุรจิต</a:t>
                      </a:r>
                      <a:r>
                        <a:rPr lang="th-TH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เสนาะ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35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บริษัท 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เทส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โก้ โลตัส มันนี่ เซอร์วิส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เซส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จำกัด</a:t>
                      </a: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งานสวน</a:t>
                      </a:r>
                    </a:p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คนสวน</a:t>
                      </a:r>
                    </a:p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2/1/63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385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นายณ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พลดา</a:t>
                      </a:r>
                      <a:r>
                        <a:rPr lang="th-TH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สายยืด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</a:rPr>
                        <a:t>35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บริษัท 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อาร์มิน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ซีสเท็มส์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จำกัด</a:t>
                      </a: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รพสต.บ้านเหล่า</a:t>
                      </a: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ผู้ช่วยงาน รพสต.บ้านเหล่า</a:t>
                      </a:r>
                    </a:p>
                  </a:txBody>
                  <a:tcPr marL="7006" marR="7006" marT="7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u="none" strike="noStrike" dirty="0">
                          <a:effectLst/>
                        </a:rPr>
                        <a:t>2/1/63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006" marR="7006" marT="700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ชื่อเรื่อง 1">
            <a:extLst>
              <a:ext uri="{FF2B5EF4-FFF2-40B4-BE49-F238E27FC236}">
                <a16:creationId xmlns:a16="http://schemas.microsoft.com/office/drawing/2014/main" id="{5D20C738-BF31-4C9F-A4A4-336EDC1E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714356"/>
            <a:ext cx="5857916" cy="714380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1.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นาย</a:t>
            </a: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ณัฐ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พล สุขนาค - งานแผนไทย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3557" name="ตัวแทนเนื้อหา 2">
            <a:extLst>
              <a:ext uri="{FF2B5EF4-FFF2-40B4-BE49-F238E27FC236}">
                <a16:creationId xmlns:a16="http://schemas.microsoft.com/office/drawing/2014/main" id="{8FCB3087-0180-4CB0-AB06-D6A8F86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428750"/>
            <a:ext cx="8786813" cy="5286375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พิการทางการมองเห็น</a:t>
            </a:r>
          </a:p>
          <a:p>
            <a:pPr eaLnBrk="1" hangingPunct="1"/>
            <a:r>
              <a:rPr lang="th-TH" altLang="th-TH" b="1"/>
              <a:t>พิการตั้งแต่กำเนิด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th-TH" altLang="th-TH"/>
          </a:p>
        </p:txBody>
      </p:sp>
      <p:pic>
        <p:nvPicPr>
          <p:cNvPr id="3078" name="Picture 6" descr="D:\ศูนย์บริการคนพิการทั่วไปอำเภอสูงเม่น\รูป\รูปคนพิการ\75 f.jpg">
            <a:extLst>
              <a:ext uri="{FF2B5EF4-FFF2-40B4-BE49-F238E27FC236}">
                <a16:creationId xmlns:a16="http://schemas.microsoft.com/office/drawing/2014/main" id="{CE82F68C-8742-4EDB-B424-CC332ACA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44"/>
            <a:ext cx="2694523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D:\ศูนย์บริการคนพิการทั่วไปอำเภอสูงเม่น\รูป\รูปคนพิการ\77.jpg">
            <a:extLst>
              <a:ext uri="{FF2B5EF4-FFF2-40B4-BE49-F238E27FC236}">
                <a16:creationId xmlns:a16="http://schemas.microsoft.com/office/drawing/2014/main" id="{9229999A-39EB-42F0-9757-738B7397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571744"/>
            <a:ext cx="2694523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D:\ศูนย์บริการคนพิการทั่วไปอำเภอสูงเม่น\รูป\รูปคนพิการ\144.jpg">
            <a:extLst>
              <a:ext uri="{FF2B5EF4-FFF2-40B4-BE49-F238E27FC236}">
                <a16:creationId xmlns:a16="http://schemas.microsoft.com/office/drawing/2014/main" id="{E2C75751-E30F-4312-86C0-8FF6531F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571744"/>
            <a:ext cx="2694523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ชื่อเรื่อง 1">
            <a:extLst>
              <a:ext uri="{FF2B5EF4-FFF2-40B4-BE49-F238E27FC236}">
                <a16:creationId xmlns:a16="http://schemas.microsoft.com/office/drawing/2014/main" id="{1A9A7E27-0816-4758-A67E-E6D19D0B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642918"/>
            <a:ext cx="7248546" cy="714380"/>
          </a:xfrm>
          <a:ln>
            <a:solidFill>
              <a:schemeClr val="bg1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2.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นางสาว</a:t>
            </a: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ทิพย์พ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มล อู่เงิน - งานกายภาพบำบัด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4581" name="ตัวแทนเนื้อหา 2">
            <a:extLst>
              <a:ext uri="{FF2B5EF4-FFF2-40B4-BE49-F238E27FC236}">
                <a16:creationId xmlns:a16="http://schemas.microsoft.com/office/drawing/2014/main" id="{E6A2AC66-0D92-45BC-93C4-D8FE74F06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479550"/>
            <a:ext cx="8229600" cy="4325938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พิการทางการเคลื่อนไหว</a:t>
            </a:r>
          </a:p>
          <a:p>
            <a:pPr eaLnBrk="1" hangingPunct="1"/>
            <a:r>
              <a:rPr lang="th-TH" altLang="th-TH" b="1"/>
              <a:t>อ่อนแรงซีกขวาเนื่องจากเส้นเลือดในสมองตีบ</a:t>
            </a:r>
          </a:p>
        </p:txBody>
      </p:sp>
      <p:pic>
        <p:nvPicPr>
          <p:cNvPr id="2052" name="Picture 4" descr="D:\ศูนย์บริการคนพิการทั่วไปอำเภอสูงเม่น\12436Tk.jpg">
            <a:extLst>
              <a:ext uri="{FF2B5EF4-FFF2-40B4-BE49-F238E27FC236}">
                <a16:creationId xmlns:a16="http://schemas.microsoft.com/office/drawing/2014/main" id="{15E8C23C-8085-467E-80AC-BE49F35EF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6578" y="1500174"/>
            <a:ext cx="357742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ศูนย์บริการคนพิการทั่วไปอำเภอสูงเม่น\รูป\รูปคนพิการ\12990 Tk.jpg">
            <a:extLst>
              <a:ext uri="{FF2B5EF4-FFF2-40B4-BE49-F238E27FC236}">
                <a16:creationId xmlns:a16="http://schemas.microsoft.com/office/drawing/2014/main" id="{BDBE2D1F-A928-4F3E-990F-12094129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36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ศูนย์บริการคนพิการทั่วไปอำเภอสูงเม่น\รูป\รูปคนพิการ\144f.jpg">
            <a:extLst>
              <a:ext uri="{FF2B5EF4-FFF2-40B4-BE49-F238E27FC236}">
                <a16:creationId xmlns:a16="http://schemas.microsoft.com/office/drawing/2014/main" id="{C254B843-D79A-4D71-A39C-39F84548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714752"/>
            <a:ext cx="384173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ชื่อเรื่อง 1">
            <a:extLst>
              <a:ext uri="{FF2B5EF4-FFF2-40B4-BE49-F238E27FC236}">
                <a16:creationId xmlns:a16="http://schemas.microsoft.com/office/drawing/2014/main" id="{B5536441-8190-42F7-B5F0-16704999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857232"/>
            <a:ext cx="7633096" cy="699560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3.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นางสาว</a:t>
            </a: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วิมพ์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วิภา สุวรรณก้อน – </a:t>
            </a: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ศสช.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ดอนมูล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5605" name="ตัวแทนเนื้อหา 2">
            <a:extLst>
              <a:ext uri="{FF2B5EF4-FFF2-40B4-BE49-F238E27FC236}">
                <a16:creationId xmlns:a16="http://schemas.microsoft.com/office/drawing/2014/main" id="{33495BF4-6166-48DA-AA73-81C25F615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324350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พิการทางการเคลื่อนไหว</a:t>
            </a:r>
          </a:p>
          <a:p>
            <a:pPr eaLnBrk="1" hangingPunct="1"/>
            <a:r>
              <a:rPr lang="th-TH" altLang="th-TH" b="1"/>
              <a:t>แขนลีบหลังเป็นงูสวัดตั้งแต่อายุ 3 ปี</a:t>
            </a:r>
          </a:p>
        </p:txBody>
      </p:sp>
      <p:pic>
        <p:nvPicPr>
          <p:cNvPr id="4098" name="Picture 2" descr="D:\ศูนย์บริการคนพิการทั่วไปอำเภอสูงเม่น\รูป\รูปคนพิการ\182752.jpg">
            <a:extLst>
              <a:ext uri="{FF2B5EF4-FFF2-40B4-BE49-F238E27FC236}">
                <a16:creationId xmlns:a16="http://schemas.microsoft.com/office/drawing/2014/main" id="{5D50CE4E-59CE-4C19-94AF-26A69848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3929090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bliqueTopLeft"/>
            <a:lightRig rig="threePt" dir="t"/>
          </a:scene3d>
        </p:spPr>
      </p:pic>
      <p:pic>
        <p:nvPicPr>
          <p:cNvPr id="4100" name="Picture 4" descr="D:\ศูนย์บริการคนพิการทั่วไปอำเภอสูงเม่น\รูป\รูปคนพิการ\182754.jpg">
            <a:extLst>
              <a:ext uri="{FF2B5EF4-FFF2-40B4-BE49-F238E27FC236}">
                <a16:creationId xmlns:a16="http://schemas.microsoft.com/office/drawing/2014/main" id="{385B5840-CD4A-474F-A352-EC66C7A2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571744"/>
            <a:ext cx="4798917" cy="36000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ชื่อเรื่อง 1">
            <a:extLst>
              <a:ext uri="{FF2B5EF4-FFF2-40B4-BE49-F238E27FC236}">
                <a16:creationId xmlns:a16="http://schemas.microsoft.com/office/drawing/2014/main" id="{9F6FAD50-FBBE-491F-B00A-8E46B0CA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14356"/>
            <a:ext cx="6840760" cy="698420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4. 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นางสาวขนิษฐา สมจิตต์ - งานซับพลาย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6629" name="ตัวแทนเนื้อหา 2">
            <a:extLst>
              <a:ext uri="{FF2B5EF4-FFF2-40B4-BE49-F238E27FC236}">
                <a16:creationId xmlns:a16="http://schemas.microsoft.com/office/drawing/2014/main" id="{402F6A6F-1D48-4A33-AAFF-71137BB7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552575"/>
            <a:ext cx="8229600" cy="4876800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พิการทางการมองเห็น</a:t>
            </a:r>
          </a:p>
          <a:p>
            <a:pPr eaLnBrk="1" hangingPunct="1"/>
            <a:r>
              <a:rPr lang="th-TH" altLang="th-TH" b="1"/>
              <a:t>สายตาเลือนราง หลังเป็นโรคขณะอายุ 12 ปี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th-TH" altLang="th-TH" b="1"/>
          </a:p>
        </p:txBody>
      </p:sp>
      <p:pic>
        <p:nvPicPr>
          <p:cNvPr id="5122" name="Picture 2" descr="D:\ศูนย์บริการคนพิการทั่วไปอำเภอสูงเม่น\รูป\รูปคนพิการ\26727.jpg">
            <a:extLst>
              <a:ext uri="{FF2B5EF4-FFF2-40B4-BE49-F238E27FC236}">
                <a16:creationId xmlns:a16="http://schemas.microsoft.com/office/drawing/2014/main" id="{AC4F73E3-1A49-4BBB-BCC0-5B993FDA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500306"/>
            <a:ext cx="36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ศูนย์บริการคนพิการทั่วไปอำเภอสูงเม่น\รูป\รูปคนพิการ\26728.jpg">
            <a:extLst>
              <a:ext uri="{FF2B5EF4-FFF2-40B4-BE49-F238E27FC236}">
                <a16:creationId xmlns:a16="http://schemas.microsoft.com/office/drawing/2014/main" id="{C4B47DD7-87BB-4454-912F-8991186A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714620"/>
            <a:ext cx="36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>
            <a:extLst>
              <a:ext uri="{FF2B5EF4-FFF2-40B4-BE49-F238E27FC236}">
                <a16:creationId xmlns:a16="http://schemas.microsoft.com/office/drawing/2014/main" id="{FE159DA2-CBA6-4A3F-B456-B5FC0D8B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14355"/>
            <a:ext cx="5759871" cy="901719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5.นายไกรสา หมั่นค้า - งานพัสดุ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7653" name="ตัวแทนเนื้อหา 2">
            <a:extLst>
              <a:ext uri="{FF2B5EF4-FFF2-40B4-BE49-F238E27FC236}">
                <a16:creationId xmlns:a16="http://schemas.microsoft.com/office/drawing/2014/main" id="{5C4A5912-C5F8-42D0-A60C-BBC682B6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12925"/>
            <a:ext cx="8229600" cy="4324350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พิการทางการเคลื่อนไหว</a:t>
            </a:r>
          </a:p>
          <a:p>
            <a:pPr eaLnBrk="1" hangingPunct="1"/>
            <a:r>
              <a:rPr lang="th-TH" altLang="th-TH" b="1"/>
              <a:t>กระดูกสันหลังคดตั้งแต่กำเนิด</a:t>
            </a:r>
          </a:p>
        </p:txBody>
      </p:sp>
      <p:pic>
        <p:nvPicPr>
          <p:cNvPr id="6146" name="Picture 2" descr="D:\ศูนย์บริการคนพิการทั่วไปอำเภอสูงเม่น\รูป\รูปคนพิการ\1319.jpg">
            <a:extLst>
              <a:ext uri="{FF2B5EF4-FFF2-40B4-BE49-F238E27FC236}">
                <a16:creationId xmlns:a16="http://schemas.microsoft.com/office/drawing/2014/main" id="{6436F762-7624-4888-8FB7-77282C932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86058"/>
            <a:ext cx="2700609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ศูนย์บริการคนพิการทั่วไปอำเภอสูงเม่น\รูป\รูปคนพิการ\1318.jpg">
            <a:extLst>
              <a:ext uri="{FF2B5EF4-FFF2-40B4-BE49-F238E27FC236}">
                <a16:creationId xmlns:a16="http://schemas.microsoft.com/office/drawing/2014/main" id="{6F87AE72-DD96-4D28-8264-AF34658B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786058"/>
            <a:ext cx="2700609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ศูนย์บริการคนพิการทั่วไปอำเภอสูงเม่น\รูป\รูปคนพิการ\1320.jpg">
            <a:extLst>
              <a:ext uri="{FF2B5EF4-FFF2-40B4-BE49-F238E27FC236}">
                <a16:creationId xmlns:a16="http://schemas.microsoft.com/office/drawing/2014/main" id="{9451FDC9-EBA2-4D07-8EBA-2BB0DC046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786058"/>
            <a:ext cx="2700609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>
            <a:extLst>
              <a:ext uri="{FF2B5EF4-FFF2-40B4-BE49-F238E27FC236}">
                <a16:creationId xmlns:a16="http://schemas.microsoft.com/office/drawing/2014/main" id="{11FCDBE3-E3E5-4453-AF1D-9ED5BB88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14355"/>
            <a:ext cx="7056015" cy="986453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6. นายประจญ ดวงจันทร์ - งานธุรการ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8677" name="ตัวแทนเนื้อหา 2">
            <a:extLst>
              <a:ext uri="{FF2B5EF4-FFF2-40B4-BE49-F238E27FC236}">
                <a16:creationId xmlns:a16="http://schemas.microsoft.com/office/drawing/2014/main" id="{78803D50-EEDF-46D1-BC2A-77859AB2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12925"/>
            <a:ext cx="8229600" cy="4324350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พิการทางการเคลื่อนไหว</a:t>
            </a:r>
          </a:p>
          <a:p>
            <a:pPr eaLnBrk="1" hangingPunct="1"/>
            <a:r>
              <a:rPr lang="th-TH" altLang="th-TH" b="1"/>
              <a:t>ไฟฟ้าช๊อตนิ้วมือนิ้วเท้าผิดรูป</a:t>
            </a:r>
          </a:p>
          <a:p>
            <a:pPr eaLnBrk="1" hangingPunct="1"/>
            <a:endParaRPr lang="th-TH" altLang="th-TH" b="1"/>
          </a:p>
        </p:txBody>
      </p:sp>
      <p:pic>
        <p:nvPicPr>
          <p:cNvPr id="61442" name="Picture 2" descr="G:\จ้างงานผู้พิการ\ประจญ\36819.jpg">
            <a:extLst>
              <a:ext uri="{FF2B5EF4-FFF2-40B4-BE49-F238E27FC236}">
                <a16:creationId xmlns:a16="http://schemas.microsoft.com/office/drawing/2014/main" id="{04F0AEEA-846C-4E3F-8820-D94E17A9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12765"/>
            <a:ext cx="3770587" cy="28285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G:\จ้างงานผู้พิการ\ประจญ\36821.jpg">
            <a:extLst>
              <a:ext uri="{FF2B5EF4-FFF2-40B4-BE49-F238E27FC236}">
                <a16:creationId xmlns:a16="http://schemas.microsoft.com/office/drawing/2014/main" id="{9A26032D-5D38-4440-BF9A-33B58912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08944"/>
            <a:ext cx="3850341" cy="28884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>
            <a:extLst>
              <a:ext uri="{FF2B5EF4-FFF2-40B4-BE49-F238E27FC236}">
                <a16:creationId xmlns:a16="http://schemas.microsoft.com/office/drawing/2014/main" id="{D4FD6271-6790-410A-A1EA-A45753AF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14355"/>
            <a:ext cx="5759871" cy="901719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7.นายสุรจิต เสนาะ - งานสวน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9701" name="ตัวแทนเนื้อหา 2">
            <a:extLst>
              <a:ext uri="{FF2B5EF4-FFF2-40B4-BE49-F238E27FC236}">
                <a16:creationId xmlns:a16="http://schemas.microsoft.com/office/drawing/2014/main" id="{9C8E6542-31AB-4349-8ACF-96AB2CD07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12925"/>
            <a:ext cx="8229600" cy="4324350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พิการทางจิตใจ</a:t>
            </a:r>
          </a:p>
        </p:txBody>
      </p:sp>
      <p:pic>
        <p:nvPicPr>
          <p:cNvPr id="59395" name="Picture 3" descr="G:\จ้างงานผู้พิการ\สุรจิต\S__21930016.jpg">
            <a:extLst>
              <a:ext uri="{FF2B5EF4-FFF2-40B4-BE49-F238E27FC236}">
                <a16:creationId xmlns:a16="http://schemas.microsoft.com/office/drawing/2014/main" id="{DD8E6477-4789-44DD-8CEF-05E5C860B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831170"/>
            <a:ext cx="2174853" cy="2901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G:\จ้างงานผู้พิการ\สุรจิต\25421.jpg">
            <a:extLst>
              <a:ext uri="{FF2B5EF4-FFF2-40B4-BE49-F238E27FC236}">
                <a16:creationId xmlns:a16="http://schemas.microsoft.com/office/drawing/2014/main" id="{E7E5E116-C9D8-44F7-B5D0-9E6BB492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95589"/>
            <a:ext cx="2972272" cy="2972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G:\จ้างงานผู้พิการ\สุรจิต\16.jpg">
            <a:extLst>
              <a:ext uri="{FF2B5EF4-FFF2-40B4-BE49-F238E27FC236}">
                <a16:creationId xmlns:a16="http://schemas.microsoft.com/office/drawing/2014/main" id="{1D255C31-D88C-4F90-BB96-714274CBB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t="1049" r="176" b="-1049"/>
          <a:stretch/>
        </p:blipFill>
        <p:spPr bwMode="auto">
          <a:xfrm>
            <a:off x="2915816" y="3038654"/>
            <a:ext cx="2960618" cy="2512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>
            <a:extLst>
              <a:ext uri="{FF2B5EF4-FFF2-40B4-BE49-F238E27FC236}">
                <a16:creationId xmlns:a16="http://schemas.microsoft.com/office/drawing/2014/main" id="{133DA0FF-E7C9-456B-BBD3-C8736C72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14355"/>
            <a:ext cx="6191919" cy="1058461"/>
          </a:xfrm>
          <a:ln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8.</a:t>
            </a: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นายณ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พลดา สายยืด- รพสต.บ้านเหล่า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0725" name="ตัวแทนเนื้อหา 2">
            <a:extLst>
              <a:ext uri="{FF2B5EF4-FFF2-40B4-BE49-F238E27FC236}">
                <a16:creationId xmlns:a16="http://schemas.microsoft.com/office/drawing/2014/main" id="{AC4917AA-9D02-4BDA-9A7D-8D6616BD3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12925"/>
            <a:ext cx="8229600" cy="4324350"/>
          </a:xfrm>
        </p:spPr>
        <p:txBody>
          <a:bodyPr/>
          <a:lstStyle/>
          <a:p>
            <a:pPr eaLnBrk="1" hangingPunct="1"/>
            <a:r>
              <a:rPr lang="th-TH" altLang="th-TH" b="1"/>
              <a:t>พิการทางการเคลื่อนไหว</a:t>
            </a:r>
          </a:p>
          <a:p>
            <a:pPr eaLnBrk="1" hangingPunct="1"/>
            <a:r>
              <a:rPr lang="th-TH" altLang="th-TH" b="1"/>
              <a:t>แขนลีบตั้งแต่กำเนิด</a:t>
            </a:r>
          </a:p>
          <a:p>
            <a:pPr eaLnBrk="1" hangingPunct="1"/>
            <a:endParaRPr lang="th-TH" altLang="th-TH" b="1"/>
          </a:p>
        </p:txBody>
      </p:sp>
      <p:pic>
        <p:nvPicPr>
          <p:cNvPr id="30726" name="Picture 2">
            <a:extLst>
              <a:ext uri="{FF2B5EF4-FFF2-40B4-BE49-F238E27FC236}">
                <a16:creationId xmlns:a16="http://schemas.microsoft.com/office/drawing/2014/main" id="{F31F0BD0-4174-4853-87F4-DE456B65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2762250" cy="2084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3">
            <a:extLst>
              <a:ext uri="{FF2B5EF4-FFF2-40B4-BE49-F238E27FC236}">
                <a16:creationId xmlns:a16="http://schemas.microsoft.com/office/drawing/2014/main" id="{DB51422C-2109-43F1-9EC6-8E1252E9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13100"/>
            <a:ext cx="2779712" cy="2084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 descr="G:\จ้างงานผู้พิการ\ณพลดา\10513.jpg">
            <a:extLst>
              <a:ext uri="{FF2B5EF4-FFF2-40B4-BE49-F238E27FC236}">
                <a16:creationId xmlns:a16="http://schemas.microsoft.com/office/drawing/2014/main" id="{1715DB8F-32E5-4FCF-A69B-E4784070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2975"/>
            <a:ext cx="2741723" cy="2056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V KH\Desktop\ศูนย์บริการคนพิการต้นแบบ\รับสมัครPA\ภาพนิ่ง1.JPG">
            <a:extLst>
              <a:ext uri="{FF2B5EF4-FFF2-40B4-BE49-F238E27FC236}">
                <a16:creationId xmlns:a16="http://schemas.microsoft.com/office/drawing/2014/main" id="{8DB184EF-C012-433A-8A4B-67912A38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23240" r="40343"/>
          <a:stretch>
            <a:fillRect/>
          </a:stretch>
        </p:blipFill>
        <p:spPr bwMode="auto">
          <a:xfrm>
            <a:off x="571472" y="3786189"/>
            <a:ext cx="3714776" cy="2722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5B96AA2-200F-4CA6-9B8C-2FA81F76BC43}"/>
              </a:ext>
            </a:extLst>
          </p:cNvPr>
          <p:cNvSpPr/>
          <p:nvPr/>
        </p:nvSpPr>
        <p:spPr>
          <a:xfrm>
            <a:off x="1691680" y="764704"/>
            <a:ext cx="60486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การดำเนินการคัดเลือกผู้ช่วยคนพิการ (</a:t>
            </a:r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PA</a:t>
            </a:r>
            <a:r>
              <a:rPr lang="th-TH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</a:t>
            </a:r>
            <a:endParaRPr lang="th-TH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48130" name="Picture 2" descr="D:\นักบริบาลชุมชนโครงการรามา\รูปประชุม\S__18472968.jpg">
            <a:extLst>
              <a:ext uri="{FF2B5EF4-FFF2-40B4-BE49-F238E27FC236}">
                <a16:creationId xmlns:a16="http://schemas.microsoft.com/office/drawing/2014/main" id="{E71129E7-03C9-4F57-AAE6-D5D8B86B21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57224" y="1643049"/>
            <a:ext cx="2881300" cy="2160000"/>
          </a:xfrm>
          <a:effectLst>
            <a:softEdge rad="112500"/>
          </a:effectLst>
        </p:spPr>
      </p:pic>
      <p:pic>
        <p:nvPicPr>
          <p:cNvPr id="48131" name="Picture 3" descr="D:\นักบริบาลชุมชนโครงการรามา\รูปประชุม\S__18587658.jpg">
            <a:extLst>
              <a:ext uri="{FF2B5EF4-FFF2-40B4-BE49-F238E27FC236}">
                <a16:creationId xmlns:a16="http://schemas.microsoft.com/office/drawing/2014/main" id="{0AE0B3EC-A931-4E86-ABDD-963EE2352A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2214554"/>
            <a:ext cx="3635968" cy="2725746"/>
          </a:xfrm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>
            <a:extLst>
              <a:ext uri="{FF2B5EF4-FFF2-40B4-BE49-F238E27FC236}">
                <a16:creationId xmlns:a16="http://schemas.microsoft.com/office/drawing/2014/main" id="{66BAE555-4394-4C73-874D-300EFE0519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99591" y="332656"/>
          <a:ext cx="7626871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9" name="รูปภาพ 4">
            <a:extLst>
              <a:ext uri="{FF2B5EF4-FFF2-40B4-BE49-F238E27FC236}">
                <a16:creationId xmlns:a16="http://schemas.microsoft.com/office/drawing/2014/main" id="{3EE95ABC-8F6F-44B5-BA60-4686B787A6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4619625"/>
            <a:ext cx="2592388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รูปภาพ 7">
            <a:extLst>
              <a:ext uri="{FF2B5EF4-FFF2-40B4-BE49-F238E27FC236}">
                <a16:creationId xmlns:a16="http://schemas.microsoft.com/office/drawing/2014/main" id="{98873844-BED8-4E7E-A841-9010912E05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19463" y="4613275"/>
            <a:ext cx="2598737" cy="194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รูปภาพ 8">
            <a:extLst>
              <a:ext uri="{FF2B5EF4-FFF2-40B4-BE49-F238E27FC236}">
                <a16:creationId xmlns:a16="http://schemas.microsoft.com/office/drawing/2014/main" id="{53E92070-84D7-4B9F-9264-B51E0A9F8C8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18200" y="4606925"/>
            <a:ext cx="2608263" cy="195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นักบริบาลชุมชนโครงการรามา\รูปฝึกใน รพ 1-10\S__70483992_0.jpg">
            <a:extLst>
              <a:ext uri="{FF2B5EF4-FFF2-40B4-BE49-F238E27FC236}">
                <a16:creationId xmlns:a16="http://schemas.microsoft.com/office/drawing/2014/main" id="{145A06D4-4F7C-4777-8296-399664E54E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14313"/>
            <a:ext cx="2954337" cy="2214562"/>
          </a:xfrm>
          <a:noFill/>
        </p:spPr>
      </p:pic>
      <p:pic>
        <p:nvPicPr>
          <p:cNvPr id="32771" name="Picture 3" descr="D:\นักบริบาลชุมชนโครงการรามา\รูปฝึกใน รพ 1-10\S__18612251.jpg">
            <a:extLst>
              <a:ext uri="{FF2B5EF4-FFF2-40B4-BE49-F238E27FC236}">
                <a16:creationId xmlns:a16="http://schemas.microsoft.com/office/drawing/2014/main" id="{96A7E524-68B0-4482-995B-979BDF71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1" t="2615" r="11015"/>
          <a:stretch>
            <a:fillRect/>
          </a:stretch>
        </p:blipFill>
        <p:spPr bwMode="auto">
          <a:xfrm>
            <a:off x="3000375" y="214313"/>
            <a:ext cx="31511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D:\นักบริบาลชุมชนโครงการรามา\รูปฝึกใน รพ 1-10\2773.jpg">
            <a:extLst>
              <a:ext uri="{FF2B5EF4-FFF2-40B4-BE49-F238E27FC236}">
                <a16:creationId xmlns:a16="http://schemas.microsoft.com/office/drawing/2014/main" id="{B3231E35-6482-4609-BF88-342A90037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28938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:\นักบริบาลชุมชนโครงการรามา\รูปฝึกใน รพ 1-10\2779.jpg">
            <a:extLst>
              <a:ext uri="{FF2B5EF4-FFF2-40B4-BE49-F238E27FC236}">
                <a16:creationId xmlns:a16="http://schemas.microsoft.com/office/drawing/2014/main" id="{540C87C8-4365-41E1-9F58-7FFA4F30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214688"/>
            <a:ext cx="37147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D:\นักบริบาลชุมชนโครงการรามา\รูปฝึกใน รพ 1-10\S__18612260.jpg">
            <a:extLst>
              <a:ext uri="{FF2B5EF4-FFF2-40B4-BE49-F238E27FC236}">
                <a16:creationId xmlns:a16="http://schemas.microsoft.com/office/drawing/2014/main" id="{981019E7-B716-421C-A4E9-9F072AF7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143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D:\นักบริบาลชุมชนโครงการรามา\รูปฝึกใน รพ 1-10\2758.jpg">
            <a:extLst>
              <a:ext uri="{FF2B5EF4-FFF2-40B4-BE49-F238E27FC236}">
                <a16:creationId xmlns:a16="http://schemas.microsoft.com/office/drawing/2014/main" id="{B28C3E49-4163-41A3-9E51-3A873D89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500313"/>
            <a:ext cx="26225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11013C9-1E09-43E4-B075-FE6D0AE47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1470025"/>
          </a:xfrm>
          <a:ln>
            <a:miter lim="800000"/>
            <a:headEnd/>
            <a:tailEnd/>
          </a:ln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6000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แผน </a:t>
            </a:r>
            <a:r>
              <a:rPr lang="en-US" sz="6000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New normal </a:t>
            </a:r>
            <a:r>
              <a:rPr lang="th-TH" sz="6000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กับเกษตรอินทรีย์</a:t>
            </a:r>
            <a:br>
              <a:rPr lang="th-TH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th-TH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โรงพยาบาลสูงเม่น  จังหวัดแพร่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B4C58F7-29AC-43A2-82DA-1BB022F6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424" y="1052736"/>
            <a:ext cx="4330824" cy="792088"/>
          </a:xfrm>
          <a:solidFill>
            <a:srgbClr val="FFFF00"/>
          </a:solidFill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เป้าหมาย</a:t>
            </a:r>
          </a:p>
        </p:txBody>
      </p:sp>
      <p:sp>
        <p:nvSpPr>
          <p:cNvPr id="34819" name="ตัวแทนเนื้อหา 2">
            <a:extLst>
              <a:ext uri="{FF2B5EF4-FFF2-40B4-BE49-F238E27FC236}">
                <a16:creationId xmlns:a16="http://schemas.microsoft.com/office/drawing/2014/main" id="{CA1B1F22-5800-4835-9838-AFF6C34DE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2050"/>
            <a:ext cx="8229600" cy="4525963"/>
          </a:xfrm>
        </p:spPr>
        <p:txBody>
          <a:bodyPr/>
          <a:lstStyle/>
          <a:p>
            <a:pPr eaLnBrk="1" hangingPunct="1"/>
            <a:r>
              <a:rPr lang="th-TH" altLang="th-TH" sz="4000" b="1">
                <a:solidFill>
                  <a:srgbClr val="0000CC"/>
                </a:solidFill>
              </a:rPr>
              <a:t>เพื่อส่งเสริมการรวมกลุ่มอาชีพคนพิการอย่างยั่งยืน</a:t>
            </a:r>
          </a:p>
          <a:p>
            <a:pPr eaLnBrk="1" hangingPunct="1"/>
            <a:r>
              <a:rPr lang="th-TH" altLang="th-TH" sz="4000" b="1">
                <a:solidFill>
                  <a:srgbClr val="0000CC"/>
                </a:solidFill>
              </a:rPr>
              <a:t>เพื่อสร้างความเข้มแข็งให้กับชมรมคนพิการ</a:t>
            </a:r>
          </a:p>
          <a:p>
            <a:pPr eaLnBrk="1" hangingPunct="1"/>
            <a:endParaRPr lang="th-TH" altLang="th-TH" sz="4000" b="1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ชื่อเรื่อง 1">
            <a:extLst>
              <a:ext uri="{FF2B5EF4-FFF2-40B4-BE49-F238E27FC236}">
                <a16:creationId xmlns:a16="http://schemas.microsoft.com/office/drawing/2014/main" id="{B7BD6F69-BE40-40DD-B157-A51D79D5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pPr eaLnBrk="1" hangingPunct="1"/>
            <a:r>
              <a:rPr lang="th-TH" altLang="th-TH" sz="4400"/>
              <a:t>ดูแลผู้พิการ ผู้ป่วยติดเตียง ผู้ป่วยเรื้อรังในชุมชน</a:t>
            </a:r>
          </a:p>
        </p:txBody>
      </p:sp>
      <p:pic>
        <p:nvPicPr>
          <p:cNvPr id="35843" name="Picture 2" descr="D:\นักบริบาลชุมชนโครงการรามา\เยี่ยมบ้าน_๒๐๑๑๑๗_7.jpg">
            <a:extLst>
              <a:ext uri="{FF2B5EF4-FFF2-40B4-BE49-F238E27FC236}">
                <a16:creationId xmlns:a16="http://schemas.microsoft.com/office/drawing/2014/main" id="{7CF64C47-DF74-4F51-B736-96A0DB87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068638"/>
            <a:ext cx="25273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D:\นักบริบาลชุมชนโครงการรามา\เยี่ยมบ้าน_๒๐๑๑๑๗_8.jpg">
            <a:extLst>
              <a:ext uri="{FF2B5EF4-FFF2-40B4-BE49-F238E27FC236}">
                <a16:creationId xmlns:a16="http://schemas.microsoft.com/office/drawing/2014/main" id="{4ECCD939-8F15-4BCD-8B8D-DF2544D7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3" y="7029450"/>
            <a:ext cx="7797800" cy="1039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D:\นักบริบาลชุมชนโครงการรามา\เยี่ยมบ้าน_๒๐๑๑๑๗_9.jpg">
            <a:extLst>
              <a:ext uri="{FF2B5EF4-FFF2-40B4-BE49-F238E27FC236}">
                <a16:creationId xmlns:a16="http://schemas.microsoft.com/office/drawing/2014/main" id="{5A0D7E8B-1903-44CB-80D2-A3089CEA3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52813"/>
            <a:ext cx="39687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D:\นักบริบาลชุมชนโครงการรามา\เยี่ยมบ้าน_๒๐๑๑๑๗_1.jpg">
            <a:extLst>
              <a:ext uri="{FF2B5EF4-FFF2-40B4-BE49-F238E27FC236}">
                <a16:creationId xmlns:a16="http://schemas.microsoft.com/office/drawing/2014/main" id="{C01E2EC8-D7AA-40DC-A524-213234D5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1412875"/>
            <a:ext cx="3001962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 descr="D:\นักบริบาลชุมชนโครงการรามา\เยี่ยมบ้าน_๒๐๑๑๑๗_5.jpg">
            <a:extLst>
              <a:ext uri="{FF2B5EF4-FFF2-40B4-BE49-F238E27FC236}">
                <a16:creationId xmlns:a16="http://schemas.microsoft.com/office/drawing/2014/main" id="{65E153DE-B86A-490D-8D88-930763A8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1412875"/>
            <a:ext cx="193675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 descr="D:\นักบริบาลชุมชนโครงการรามา\เยี่ยมบ้าน_๒๐๑๑๑๗_6.jpg">
            <a:extLst>
              <a:ext uri="{FF2B5EF4-FFF2-40B4-BE49-F238E27FC236}">
                <a16:creationId xmlns:a16="http://schemas.microsoft.com/office/drawing/2014/main" id="{89740090-628F-499E-86FA-3962D45D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2" descr="C:\Program Files (x86)\Microsoft Office\MEDIA\CAGCAT10\j0240719.wmf">
            <a:extLst>
              <a:ext uri="{FF2B5EF4-FFF2-40B4-BE49-F238E27FC236}">
                <a16:creationId xmlns:a16="http://schemas.microsoft.com/office/drawing/2014/main" id="{D9B21394-B3D7-4DA6-97DE-DD680817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5084763"/>
            <a:ext cx="85248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>
            <a:extLst>
              <a:ext uri="{FF2B5EF4-FFF2-40B4-BE49-F238E27FC236}">
                <a16:creationId xmlns:a16="http://schemas.microsoft.com/office/drawing/2014/main" id="{9D10B11B-37CA-43AD-8356-CDFF763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/>
              <a:t>การทำเกษตรกรรม</a:t>
            </a:r>
          </a:p>
        </p:txBody>
      </p:sp>
      <p:pic>
        <p:nvPicPr>
          <p:cNvPr id="36867" name="Picture 18" descr="G:\นักบริบาลชุมชนโครงการรามา\แปลงเกษตร_๒๐๑๑๑๗_15.jpg">
            <a:extLst>
              <a:ext uri="{FF2B5EF4-FFF2-40B4-BE49-F238E27FC236}">
                <a16:creationId xmlns:a16="http://schemas.microsoft.com/office/drawing/2014/main" id="{5181CAF6-A2A2-42B9-94D3-68D46CDACD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1500"/>
            <a:ext cx="2762250" cy="2085975"/>
          </a:xfrm>
          <a:noFill/>
        </p:spPr>
      </p:pic>
      <p:pic>
        <p:nvPicPr>
          <p:cNvPr id="36868" name="Picture 19" descr="G:\นักบริบาลชุมชนโครงการรามา\แปลงเกษตร_๒๐๑๑๑๗_2.jpg">
            <a:extLst>
              <a:ext uri="{FF2B5EF4-FFF2-40B4-BE49-F238E27FC236}">
                <a16:creationId xmlns:a16="http://schemas.microsoft.com/office/drawing/2014/main" id="{D2B48EE7-73C1-4AAC-ACDE-B5482CD0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92288"/>
            <a:ext cx="1951037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0" descr="G:\นักบริบาลชุมชนโครงการรามา\แปลงเกษตร_๒๐๑๑๑๗_23.jpg">
            <a:extLst>
              <a:ext uri="{FF2B5EF4-FFF2-40B4-BE49-F238E27FC236}">
                <a16:creationId xmlns:a16="http://schemas.microsoft.com/office/drawing/2014/main" id="{1972EBDE-DF67-4B72-A983-93EA0112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59225"/>
            <a:ext cx="20193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1" descr="G:\นักบริบาลชุมชนโครงการรามา\10511.jpg">
            <a:extLst>
              <a:ext uri="{FF2B5EF4-FFF2-40B4-BE49-F238E27FC236}">
                <a16:creationId xmlns:a16="http://schemas.microsoft.com/office/drawing/2014/main" id="{1D065764-66A8-4C77-83D9-05C3813E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34861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2" descr="G:\นักบริบาลชุมชนโครงการรามา\S__5775391.jpg">
            <a:extLst>
              <a:ext uri="{FF2B5EF4-FFF2-40B4-BE49-F238E27FC236}">
                <a16:creationId xmlns:a16="http://schemas.microsoft.com/office/drawing/2014/main" id="{ABEB9099-8AC5-452F-B9D4-205618D5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808163"/>
            <a:ext cx="39830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3" descr="G:\นักบริบาลชุมชนโครงการรามา\17534.jpg">
            <a:extLst>
              <a:ext uri="{FF2B5EF4-FFF2-40B4-BE49-F238E27FC236}">
                <a16:creationId xmlns:a16="http://schemas.microsoft.com/office/drawing/2014/main" id="{3E564CCB-628C-4711-8D4C-F59E91FB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3933825"/>
            <a:ext cx="35877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B724F98-322B-4DA0-A77A-5AA94A29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1773238"/>
            <a:ext cx="8229600" cy="4237037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Char char="-"/>
              <a:defRPr/>
            </a:pPr>
            <a:r>
              <a:rPr lang="th-TH" sz="2800" dirty="0">
                <a:solidFill>
                  <a:srgbClr val="000099"/>
                </a:solidFill>
                <a:sym typeface="Wingdings"/>
              </a:rPr>
              <a:t>ช่องทางการจำหน่าย	 ตลาด </a:t>
            </a:r>
            <a:r>
              <a:rPr lang="en-US" sz="2800" dirty="0">
                <a:solidFill>
                  <a:srgbClr val="000099"/>
                </a:solidFill>
                <a:sym typeface="Wingdings"/>
              </a:rPr>
              <a:t>green market </a:t>
            </a:r>
            <a:r>
              <a:rPr lang="th-TH" sz="2800" dirty="0">
                <a:solidFill>
                  <a:srgbClr val="000099"/>
                </a:solidFill>
                <a:sym typeface="Wingdings"/>
              </a:rPr>
              <a:t>ในรพ.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2800" dirty="0">
                <a:solidFill>
                  <a:srgbClr val="000099"/>
                </a:solidFill>
                <a:sym typeface="Wingdings"/>
              </a:rPr>
              <a:t>			 จำหน่ายในชุมชน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2800" dirty="0">
                <a:solidFill>
                  <a:srgbClr val="000099"/>
                </a:solidFill>
                <a:sym typeface="Wingdings"/>
              </a:rPr>
              <a:t>			 โรงอาหารของโรงพยาบาล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h-TH" sz="2800" dirty="0">
              <a:solidFill>
                <a:srgbClr val="000099"/>
              </a:solidFill>
              <a:sym typeface="Wingding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Char char="-"/>
              <a:defRPr/>
            </a:pPr>
            <a:r>
              <a:rPr lang="th-TH" sz="2800" dirty="0">
                <a:solidFill>
                  <a:srgbClr val="000099"/>
                </a:solidFill>
                <a:latin typeface="Cordia New" pitchFamily="34" charset="-34"/>
                <a:cs typeface="Cordia New" pitchFamily="34" charset="-34"/>
              </a:rPr>
              <a:t>การประชาสัมพันธ์</a:t>
            </a:r>
          </a:p>
          <a:p>
            <a:pPr marL="640080" lvl="1" indent="-246888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th-TH" dirty="0">
                <a:solidFill>
                  <a:srgbClr val="000099"/>
                </a:solidFill>
                <a:latin typeface="Cordia New" pitchFamily="34" charset="-34"/>
                <a:cs typeface="Cordia New" pitchFamily="34" charset="-34"/>
              </a:rPr>
              <a:t>ช่องทางออนไลน์</a:t>
            </a:r>
            <a:r>
              <a:rPr lang="en-US" dirty="0">
                <a:solidFill>
                  <a:srgbClr val="000099"/>
                </a:solidFill>
                <a:latin typeface="Cordia New" pitchFamily="34" charset="-34"/>
                <a:cs typeface="Cordia New" pitchFamily="34" charset="-34"/>
              </a:rPr>
              <a:t>: Line</a:t>
            </a:r>
            <a:endParaRPr lang="th-TH" dirty="0">
              <a:solidFill>
                <a:srgbClr val="000099"/>
              </a:solidFill>
              <a:latin typeface="Cordia New" pitchFamily="34" charset="-34"/>
              <a:cs typeface="Cordia New" pitchFamily="34" charset="-34"/>
            </a:endParaRPr>
          </a:p>
          <a:p>
            <a:pPr marL="640080" lvl="1" indent="-246888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th-TH" dirty="0">
                <a:solidFill>
                  <a:srgbClr val="000099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ประชาสัมพันธ์ผ่านหน่วยงานราชการ</a:t>
            </a:r>
          </a:p>
          <a:p>
            <a:pPr marL="640080" lvl="1" indent="-246888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th-TH" dirty="0">
                <a:solidFill>
                  <a:srgbClr val="000099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วิทยุชุมชน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CF11852E-A9A7-4B1E-B4C5-45859E001950}"/>
              </a:ext>
            </a:extLst>
          </p:cNvPr>
          <p:cNvSpPr txBox="1">
            <a:spLocks/>
          </p:cNvSpPr>
          <p:nvPr/>
        </p:nvSpPr>
        <p:spPr>
          <a:xfrm>
            <a:off x="2106825" y="908720"/>
            <a:ext cx="4913447" cy="72008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การตลาด</a:t>
            </a:r>
          </a:p>
        </p:txBody>
      </p:sp>
      <p:pic>
        <p:nvPicPr>
          <p:cNvPr id="37893" name="Picture 5" descr="F:\นักบริบาลชุมชนโครงการรามา\21309.jpg">
            <a:extLst>
              <a:ext uri="{FF2B5EF4-FFF2-40B4-BE49-F238E27FC236}">
                <a16:creationId xmlns:a16="http://schemas.microsoft.com/office/drawing/2014/main" id="{7DD4B65B-FEF3-4F29-8A68-0C7AB1C5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48" y="3501008"/>
            <a:ext cx="4026910" cy="30208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ชื่อเรื่อง 1">
            <a:extLst>
              <a:ext uri="{FF2B5EF4-FFF2-40B4-BE49-F238E27FC236}">
                <a16:creationId xmlns:a16="http://schemas.microsoft.com/office/drawing/2014/main" id="{992A8D55-D866-44EE-9FB8-E7E7B72B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b="1"/>
              <a:t>การสนับสนุน</a:t>
            </a:r>
          </a:p>
        </p:txBody>
      </p:sp>
      <p:sp>
        <p:nvSpPr>
          <p:cNvPr id="38915" name="ตัวแทนเนื้อหา 2">
            <a:extLst>
              <a:ext uri="{FF2B5EF4-FFF2-40B4-BE49-F238E27FC236}">
                <a16:creationId xmlns:a16="http://schemas.microsoft.com/office/drawing/2014/main" id="{6DEBBCCD-5AC1-4AF7-A4B6-4B594CEC7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389437"/>
          </a:xfrm>
        </p:spPr>
        <p:txBody>
          <a:bodyPr/>
          <a:lstStyle/>
          <a:p>
            <a:pPr>
              <a:defRPr/>
            </a:pPr>
            <a:r>
              <a:rPr lang="en-US" alt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1. </a:t>
            </a:r>
            <a:r>
              <a:rPr lang="th-TH" alt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มูลนิธิรามาธิบดี</a:t>
            </a:r>
          </a:p>
          <a:p>
            <a:pPr>
              <a:defRPr/>
            </a:pPr>
            <a:r>
              <a:rPr lang="th-TH" alt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2. พัฒนาสังคมและความมั่นคงของมนุษย์</a:t>
            </a:r>
          </a:p>
          <a:p>
            <a:pPr>
              <a:defRPr/>
            </a:pPr>
            <a:r>
              <a:rPr lang="th-TH" alt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3. กรมจัดหางาน</a:t>
            </a:r>
          </a:p>
          <a:p>
            <a:pPr>
              <a:defRPr/>
            </a:pPr>
            <a:r>
              <a:rPr lang="th-TH" alt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4. มูลนิธิ</a:t>
            </a:r>
            <a:r>
              <a:rPr lang="th-TH" altLang="th-TH" sz="36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นว</a:t>
            </a:r>
            <a:r>
              <a:rPr lang="th-TH" alt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ตก</a:t>
            </a:r>
            <a:r>
              <a:rPr lang="th-TH" altLang="th-TH" sz="36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รรม</a:t>
            </a:r>
            <a:endParaRPr lang="th-TH" altLang="th-TH" sz="36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th-TH" altLang="th-TH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th-TH" altLang="th-TH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>
            <a:extLst>
              <a:ext uri="{FF2B5EF4-FFF2-40B4-BE49-F238E27FC236}">
                <a16:creationId xmlns:a16="http://schemas.microsoft.com/office/drawing/2014/main" id="{32C3CAE0-0DFE-4F16-8967-2439018D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r>
              <a:rPr lang="th-TH" altLang="en-US" sz="4000" b="1"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กิจกรรมที่เกี่ยวกับการพัฒนาคุณภาพชีวิตผู้พิการที่วางแผนจะทำในอนาคต (ปี </a:t>
            </a:r>
            <a:r>
              <a:rPr lang="en-US" altLang="en-US" sz="4000" b="1">
                <a:latin typeface="AngsanaUPC" panose="02020603050405020304" pitchFamily="18" charset="-34"/>
                <a:cs typeface="AngsanaUPC" panose="02020603050405020304" pitchFamily="18" charset="-34"/>
              </a:rPr>
              <a:t>2564 - 2565)</a:t>
            </a:r>
            <a:endParaRPr lang="th-TH" altLang="en-US" b="1"/>
          </a:p>
        </p:txBody>
      </p:sp>
      <p:sp>
        <p:nvSpPr>
          <p:cNvPr id="39939" name="ตัวแทนเนื้อหา 2">
            <a:extLst>
              <a:ext uri="{FF2B5EF4-FFF2-40B4-BE49-F238E27FC236}">
                <a16:creationId xmlns:a16="http://schemas.microsoft.com/office/drawing/2014/main" id="{9696EAF3-30D0-4457-8129-321D16B76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133600"/>
            <a:ext cx="8002587" cy="3652838"/>
          </a:xfrm>
        </p:spPr>
        <p:txBody>
          <a:bodyPr/>
          <a:lstStyle/>
          <a:p>
            <a:pPr lvl="1"/>
            <a:r>
              <a:rPr lang="th-TH" altLang="en-US" sz="2800"/>
              <a:t>รวมกลุ่มผู้พิการเพื่อพัฒนารูปแบบธุรกิจระดับอำเภอ</a:t>
            </a:r>
            <a:endParaRPr lang="en-US" altLang="en-US" sz="2800">
              <a:cs typeface="Browallia New" panose="020B0604020202020204" pitchFamily="34" charset="-34"/>
            </a:endParaRPr>
          </a:p>
          <a:p>
            <a:pPr lvl="1"/>
            <a:r>
              <a:rPr lang="th-TH" altLang="en-US" sz="2800"/>
              <a:t>เพิ่มรายได้ให้กับผู้พิการในชุมชน</a:t>
            </a:r>
            <a:endParaRPr lang="en-US" altLang="en-US" sz="2800">
              <a:cs typeface="Browallia New" panose="020B0604020202020204" pitchFamily="34" charset="-34"/>
            </a:endParaRPr>
          </a:p>
          <a:p>
            <a:pPr lvl="1"/>
            <a:r>
              <a:rPr lang="th-TH" altLang="en-US" sz="2800"/>
              <a:t>นักบริบาลชุมชนช่วยเหลือผู้พิการในชุมชน</a:t>
            </a:r>
            <a:endParaRPr lang="en-US" altLang="en-US" sz="2800">
              <a:cs typeface="Browallia New" panose="020B0604020202020204" pitchFamily="34" charset="-34"/>
            </a:endParaRPr>
          </a:p>
          <a:p>
            <a:pPr lvl="1"/>
            <a:r>
              <a:rPr lang="th-TH" altLang="en-US" sz="2800"/>
              <a:t>แปรรูปผลิตภัณฑ์เพื่อเพิ่มมูลค่าเพิ่ม</a:t>
            </a:r>
            <a:endParaRPr lang="en-US" altLang="en-US" sz="2800">
              <a:cs typeface="Browallia New" panose="020B0604020202020204" pitchFamily="34" charset="-34"/>
            </a:endParaRPr>
          </a:p>
          <a:p>
            <a:pPr lvl="1"/>
            <a:r>
              <a:rPr lang="th-TH" altLang="en-US" sz="2800"/>
              <a:t>ส่งเสริมสุขภาพในชุมชน</a:t>
            </a:r>
          </a:p>
          <a:p>
            <a:pPr lvl="1"/>
            <a:r>
              <a:rPr lang="th-TH" altLang="en-US" sz="2800"/>
              <a:t>ส่งเสริมโครงการอาหารปลอดภัยโดยประสานกับนักโภชนากร</a:t>
            </a:r>
            <a:endParaRPr lang="en-US" altLang="en-US" sz="2800">
              <a:cs typeface="Browallia New" panose="020B0604020202020204" pitchFamily="34" charset="-34"/>
            </a:endParaRPr>
          </a:p>
          <a:p>
            <a:endParaRPr lang="th-TH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ชื่อเรื่อง 1">
            <a:extLst>
              <a:ext uri="{FF2B5EF4-FFF2-40B4-BE49-F238E27FC236}">
                <a16:creationId xmlns:a16="http://schemas.microsoft.com/office/drawing/2014/main" id="{D56AD62B-C6D0-41AC-A972-B90A760C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/>
              <a:t>ปัญหาและอุปสรรค</a:t>
            </a:r>
          </a:p>
        </p:txBody>
      </p:sp>
      <p:sp>
        <p:nvSpPr>
          <p:cNvPr id="40963" name="ตัวแทนเนื้อหา 2">
            <a:extLst>
              <a:ext uri="{FF2B5EF4-FFF2-40B4-BE49-F238E27FC236}">
                <a16:creationId xmlns:a16="http://schemas.microsoft.com/office/drawing/2014/main" id="{0969DC71-6A46-4344-A7D6-7D6BB9E7C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altLang="en-US"/>
              <a:t>เพิ่งเริ่มทำแปลงผักเดือนสิงหาคม 2563 ทำให้ผลผลิตมีเพียงผักบุ้งและบวบเหลี่ยม</a:t>
            </a:r>
          </a:p>
          <a:p>
            <a:r>
              <a:rPr lang="th-TH" altLang="en-US"/>
              <a:t>ขาดประสบการณ์ ความรู้ ยังไม่มีจัดบริการ</a:t>
            </a:r>
          </a:p>
          <a:p>
            <a:r>
              <a:rPr lang="th-TH" altLang="en-US"/>
              <a:t>สถานที่คับแคบ / ใช้งานร่วมกับงานกายภาพ</a:t>
            </a:r>
          </a:p>
          <a:p>
            <a:r>
              <a:rPr lang="th-TH" altLang="en-US"/>
              <a:t>ขาดข้อมูล</a:t>
            </a:r>
          </a:p>
          <a:p>
            <a:r>
              <a:rPr lang="th-TH" altLang="en-US"/>
              <a:t>ขาดบุคลากร ทำงานหลายหน้าที่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BDFD8C0A-AFE1-4B16-A5B3-55A492E59F37}"/>
              </a:ext>
            </a:extLst>
          </p:cNvPr>
          <p:cNvSpPr/>
          <p:nvPr/>
        </p:nvSpPr>
        <p:spPr>
          <a:xfrm>
            <a:off x="2176153" y="2967335"/>
            <a:ext cx="479169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  <a:endParaRPr lang="th-TH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9A41CEA-FE74-4244-919A-94C7F9DA5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3" t="50000" r="9531"/>
          <a:stretch/>
        </p:blipFill>
        <p:spPr>
          <a:xfrm>
            <a:off x="336073" y="4362506"/>
            <a:ext cx="5112568" cy="2337365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D9E479D-2C20-43FA-9F29-7C1426A0C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72"/>
          <a:stretch/>
        </p:blipFill>
        <p:spPr>
          <a:xfrm>
            <a:off x="683567" y="116632"/>
            <a:ext cx="7941555" cy="3240360"/>
          </a:xfrm>
          <a:prstGeom prst="roundRect">
            <a:avLst/>
          </a:prstGeom>
          <a:ln>
            <a:noFill/>
          </a:ln>
          <a:effectLst>
            <a:softEdge rad="112500"/>
          </a:effectLst>
          <a:scene3d>
            <a:camera prst="obliqueTopLeft"/>
            <a:lightRig rig="threePt" dir="t"/>
          </a:scene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E3A034-D77D-4475-B865-52CA702F1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847" t="22020" b="13941"/>
          <a:stretch/>
        </p:blipFill>
        <p:spPr>
          <a:xfrm>
            <a:off x="6107716" y="4433216"/>
            <a:ext cx="2317458" cy="219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586BAC-29B4-4E1B-867A-A71C6A1C31C5}"/>
              </a:ext>
            </a:extLst>
          </p:cNvPr>
          <p:cNvSpPr txBox="1"/>
          <p:nvPr/>
        </p:nvSpPr>
        <p:spPr>
          <a:xfrm>
            <a:off x="683567" y="3337690"/>
            <a:ext cx="7941555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</a:rPr>
              <a:t>เมื่อวันที่ 3 เมษายน 62 ร่วมรับมอบเข็ม และป้ายศูนย์บริการคนพิการทั่วไป ณ กรมพัฒนาสังคมและความมั่นคงของมนุษย์</a:t>
            </a: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0675B77-5353-4FCD-A61A-84A10D89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052513"/>
            <a:ext cx="8218488" cy="53324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3200" b="1" u="sng" dirty="0"/>
              <a:t>ศูนย์บริการคนพิการทั่วไป </a:t>
            </a:r>
            <a:r>
              <a:rPr lang="th-TH" sz="3200" b="1" dirty="0"/>
              <a:t>นี้ชื่อว่า  </a:t>
            </a:r>
            <a:r>
              <a:rPr lang="en-US" sz="3200" b="1" dirty="0"/>
              <a:t>“</a:t>
            </a:r>
            <a:r>
              <a:rPr lang="th-TH" sz="3200" b="1" dirty="0"/>
              <a:t>ศูนย์บริการคนพิการทั่วไปอำเภอสูงเม่น”</a:t>
            </a:r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32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3200" b="1" u="sng" dirty="0"/>
              <a:t>ที่ตั้งศูนย์บริการคนพิการทั่วไป</a:t>
            </a:r>
            <a:r>
              <a:rPr lang="en-US" sz="3200" b="1" u="sng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3200" b="1" dirty="0"/>
              <a:t>ตั้งอยู่เลขที่ ๑๑๘ หมู่ที่ ๖ถนน ยันตรกิจโกศล เขต/ตำบล ดอนมูล   </a:t>
            </a:r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3200" b="1" dirty="0"/>
              <a:t>     แขวง/อำเภอสูงเม่น จังหวัดแพร่ รหัสไปรษณีย์ ๕๔๑๓๐</a:t>
            </a:r>
            <a:endParaRPr lang="en-US" sz="3200" b="1" dirty="0"/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3200" b="1" dirty="0"/>
              <a:t>     โทรศัพท์ ๐๕๔-๕๔๑๒๙๙ โทรสาร๐๕๔-๖๓๐๙๓๙</a:t>
            </a:r>
            <a:endParaRPr lang="en-US" sz="32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3200" b="1" dirty="0"/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ตัวแทนเนื้อหา 8">
            <a:extLst>
              <a:ext uri="{FF2B5EF4-FFF2-40B4-BE49-F238E27FC236}">
                <a16:creationId xmlns:a16="http://schemas.microsoft.com/office/drawing/2014/main" id="{03985B1C-D6B7-4920-8B33-419162905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90578" y="3643314"/>
            <a:ext cx="3625335" cy="2714644"/>
          </a:xfrm>
          <a:prstGeom prst="ellipse">
            <a:avLst/>
          </a:prstGeom>
          <a:effectLst>
            <a:softEdge rad="112500"/>
          </a:effectLst>
        </p:spPr>
      </p:pic>
      <p:graphicFrame>
        <p:nvGraphicFramePr>
          <p:cNvPr id="11" name="ไดอะแกรม 10">
            <a:extLst>
              <a:ext uri="{FF2B5EF4-FFF2-40B4-BE49-F238E27FC236}">
                <a16:creationId xmlns:a16="http://schemas.microsoft.com/office/drawing/2014/main" id="{DE158D27-9309-4D4D-B315-405E3D498431}"/>
              </a:ext>
            </a:extLst>
          </p:cNvPr>
          <p:cNvGraphicFramePr/>
          <p:nvPr/>
        </p:nvGraphicFramePr>
        <p:xfrm>
          <a:off x="214282" y="357166"/>
          <a:ext cx="4714908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5" name="Picture 7" descr="D:\ศูนย์บริการคนพิการทั่วไปอำเภอสูงเม่น\รูป\S__22183939.jpg">
            <a:extLst>
              <a:ext uri="{FF2B5EF4-FFF2-40B4-BE49-F238E27FC236}">
                <a16:creationId xmlns:a16="http://schemas.microsoft.com/office/drawing/2014/main" id="{34BD8CC9-1B8E-433D-85BA-206E1115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928669"/>
            <a:ext cx="3571900" cy="2677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A34CA27-F72F-4CE4-90C2-53FB587A8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533241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3200" b="1" u="sng" dirty="0"/>
              <a:t>วัตถุประสงค์ของศูนย์บริการคนพิการทั่วไป </a:t>
            </a:r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32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dirty="0">
                <a:sym typeface="Wingdings"/>
              </a:rPr>
              <a:t></a:t>
            </a:r>
            <a:r>
              <a:rPr lang="th-TH" sz="3200" dirty="0"/>
              <a:t> </a:t>
            </a:r>
            <a:r>
              <a:rPr lang="th-TH" sz="3200" b="1" dirty="0"/>
              <a:t>เพื่อให้บริการข้อมูลข่าวสารเกี่ยวกับสิทธิประโยชน์ สวัสดิการ และความช่วยเหลือตามคนพิการร้องขอ และตามที่หน่วยงานภาครัฐกำหนด รวมทั้งการให้คำปรึกษาหรือช่วยดำเนินการเกี่ยวกับขอใช้สิทธิประโยชน์แก่คนพิการ</a:t>
            </a:r>
            <a:endParaRPr lang="en-US" sz="32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ym typeface="Wingdings"/>
              </a:rPr>
              <a:t></a:t>
            </a:r>
            <a:r>
              <a:rPr lang="en-US" sz="3200" b="1" dirty="0"/>
              <a:t> </a:t>
            </a:r>
            <a:r>
              <a:rPr lang="th-TH" sz="3200" b="1" dirty="0"/>
              <a:t>เพื่อเรียกร้องแทนคนพิการให้ได้รับสิทธิประโยชน์สำหรับคนพิการ ตามพระราชบัญญัติส่งเสริมและพัฒนาคุณภาพชีวิตคนพิการ พ.ศ.๒๕๕๐  และที่แก้ไขเพิ่มเติม (ฉบับที่ ๒) พ.ศ.๒๕๕๖ </a:t>
            </a:r>
            <a:r>
              <a:rPr lang="en-US" sz="3200" b="1" dirty="0"/>
              <a:t>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3200" b="1" dirty="0"/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C375C50-A9EB-47E6-8FF9-1E6EF98DE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3054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h-TH" sz="3200" b="1" u="sng" dirty="0"/>
              <a:t>วัตถุประสงค์ของศูนย์บริการคนพิการทั่วไป  (ต่อ)</a:t>
            </a:r>
            <a:endParaRPr lang="en-US" sz="3200" u="sng" dirty="0">
              <a:sym typeface="Wingding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3200" dirty="0">
              <a:sym typeface="Wingding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dirty="0">
                <a:sym typeface="Wingdings"/>
              </a:rPr>
              <a:t></a:t>
            </a:r>
            <a:r>
              <a:rPr lang="en-US" sz="3200" dirty="0"/>
              <a:t> </a:t>
            </a:r>
            <a:r>
              <a:rPr lang="th-TH" sz="3200" b="1" dirty="0"/>
              <a:t>เพื่อให้บริการความช่วยเหลือในการดำรงชีวิตขั้นพื้นฐาน การฟื้นฟูสมรรถภาพด้านอาชีพการฝึกอาชีพ และการจัดหางานให้แก่คนพิการ</a:t>
            </a:r>
            <a:endParaRPr lang="en-US" sz="32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ym typeface="Wingdings"/>
              </a:rPr>
              <a:t></a:t>
            </a:r>
            <a:r>
              <a:rPr lang="th-TH" sz="3200" b="1" dirty="0"/>
              <a:t>เพื่อให้บริการความช่วยเหลือคนพิการหรือผู้ที่มีแนวโน้มจะพิการให้ได้รับการดูแล รักษาพยาบาล และฟื้นฟูสมรรถภาพ </a:t>
            </a:r>
            <a:endParaRPr lang="en-US" sz="32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dirty="0">
                <a:sym typeface="Wingdings"/>
              </a:rPr>
              <a:t></a:t>
            </a:r>
            <a:r>
              <a:rPr lang="th-TH" sz="3200" b="1" dirty="0"/>
              <a:t>เพื่อประสานความช่วยเหลือกับหน่วยงานภาครัฐที่มีอำนาจหน้าที่รับผิดชอบเพื่อให้ความช่วยเหลือ คนพิการตามประเภทความพิการ     </a:t>
            </a:r>
            <a:endParaRPr lang="en-US" sz="32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3200" b="1" dirty="0"/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F2DF73-207F-447E-B68D-72EB0D59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1143000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th-TH" b="1" dirty="0">
                <a:solidFill>
                  <a:schemeClr val="tx1"/>
                </a:solidFill>
              </a:rPr>
            </a:br>
            <a:r>
              <a:rPr lang="th-TH" sz="3600" b="1" dirty="0">
                <a:solidFill>
                  <a:schemeClr val="bg1"/>
                </a:solidFill>
                <a:cs typeface="+mn-cs"/>
              </a:rPr>
              <a:t>รายชื่อคณะกรรมการศูนย์</a:t>
            </a:r>
            <a:r>
              <a:rPr lang="en-US" sz="36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th-TH" sz="3600" b="1" dirty="0">
                <a:solidFill>
                  <a:schemeClr val="bg1"/>
                </a:solidFill>
                <a:cs typeface="+mn-cs"/>
              </a:rPr>
              <a:t>จำนวน ๑๑ คน</a:t>
            </a:r>
            <a:br>
              <a:rPr lang="en-US" sz="3600" dirty="0">
                <a:solidFill>
                  <a:schemeClr val="tx1"/>
                </a:solidFill>
                <a:cs typeface="+mn-cs"/>
              </a:rPr>
            </a:br>
            <a:endParaRPr lang="th-TH" sz="36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FF24C87-3705-4FB0-8906-11B7E926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525621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๑. นายแพทย์แสงชัย พงศ์พิชญ์พิทักษ์	ตำแหน่ง  ประธาน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๒. นาย</a:t>
            </a:r>
            <a:r>
              <a:rPr lang="th-TH" b="1" dirty="0" err="1"/>
              <a:t>ศราวุธ</a:t>
            </a:r>
            <a:r>
              <a:rPr lang="th-TH" b="1" dirty="0"/>
              <a:t> </a:t>
            </a:r>
            <a:r>
              <a:rPr lang="th-TH" b="1" dirty="0" err="1"/>
              <a:t>นันทวรรณ</a:t>
            </a:r>
            <a:r>
              <a:rPr lang="th-TH" b="1" dirty="0"/>
              <a:t>		ตำแหน่ง  รองประธาน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๓. นาย</a:t>
            </a:r>
            <a:r>
              <a:rPr lang="th-TH" b="1" dirty="0" err="1"/>
              <a:t>สราวุธ</a:t>
            </a:r>
            <a:r>
              <a:rPr lang="th-TH" b="1" dirty="0"/>
              <a:t>  กลไกร			ตำแหน่ง  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๔. นาง</a:t>
            </a:r>
            <a:r>
              <a:rPr lang="th-TH" b="1" dirty="0" err="1"/>
              <a:t>วัลลีย์</a:t>
            </a:r>
            <a:r>
              <a:rPr lang="th-TH" b="1" dirty="0"/>
              <a:t>  บุญนิธิพันธ์		ตำแหน่ง</a:t>
            </a:r>
            <a:r>
              <a:rPr lang="en-US" b="1" dirty="0"/>
              <a:t>  </a:t>
            </a:r>
            <a:r>
              <a:rPr lang="th-TH" b="1" dirty="0"/>
              <a:t>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๕. นาง</a:t>
            </a:r>
            <a:r>
              <a:rPr lang="th-TH" b="1" dirty="0" err="1"/>
              <a:t>ศิริ</a:t>
            </a:r>
            <a:r>
              <a:rPr lang="th-TH" b="1" dirty="0"/>
              <a:t>รัตน์ </a:t>
            </a:r>
            <a:r>
              <a:rPr lang="th-TH" b="1" dirty="0" err="1"/>
              <a:t>พงศ์ศิริวรรณ</a:t>
            </a:r>
            <a:r>
              <a:rPr lang="en-US" b="1" dirty="0"/>
              <a:t>		</a:t>
            </a:r>
            <a:r>
              <a:rPr lang="th-TH" b="1" dirty="0"/>
              <a:t>ตำแหน่ง  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๖. นางสาวคำแสน อินใจ			ตำแหน่ง</a:t>
            </a:r>
            <a:r>
              <a:rPr lang="en-US" b="1" dirty="0"/>
              <a:t>   </a:t>
            </a:r>
            <a:r>
              <a:rPr lang="th-TH" b="1" dirty="0"/>
              <a:t>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๗. นางสาวนลินรัตน์ </a:t>
            </a:r>
            <a:r>
              <a:rPr lang="th-TH" b="1" dirty="0" err="1"/>
              <a:t>สนธิ์</a:t>
            </a:r>
            <a:r>
              <a:rPr lang="th-TH" b="1" dirty="0"/>
              <a:t>สิริ		ตำแหน่ง  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๘. นายไพรัช ปลอดโปร่ง			ตำแหน่ง  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๙. นางจันทร์เพ็ญ มโนรส			ตำแหน่ง  กรรมการ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๑๐</a:t>
            </a:r>
            <a:r>
              <a:rPr lang="en-US" b="1" dirty="0"/>
              <a:t>. </a:t>
            </a:r>
            <a:r>
              <a:rPr lang="th-TH" b="1" dirty="0"/>
              <a:t>นางสาวอัจฉรา สิงห์เหาะ		ตำแหน่ง  เหรัญญิก</a:t>
            </a: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b="1" dirty="0"/>
              <a:t>๑๑. นางสาวปารวี  สุขมี			ตำแหน่ง  เลขานุการ</a:t>
            </a:r>
            <a:endParaRPr lang="en-US" b="1" dirty="0"/>
          </a:p>
          <a:p>
            <a:pPr marL="109537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กระดาษ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1231</Words>
  <Application>Microsoft Office PowerPoint</Application>
  <PresentationFormat>นำเสนอทางหน้าจอ (4:3)</PresentationFormat>
  <Paragraphs>196</Paragraphs>
  <Slides>39</Slides>
  <Notes>14</Notes>
  <HiddenSlides>0</HiddenSlides>
  <MMClips>0</MMClip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0" baseType="lpstr">
      <vt:lpstr>ไหลเวียน</vt:lpstr>
      <vt:lpstr>งานนำเสนอ PowerPoint</vt:lpstr>
      <vt:lpstr>ความเป็นมา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รายชื่อคณะกรรมการศูนย์ จำนวน ๑๑ คน </vt:lpstr>
      <vt:lpstr>  การให้บริการ</vt:lpstr>
      <vt:lpstr>งานนำเสนอ PowerPoint</vt:lpstr>
      <vt:lpstr>งานนำเสนอ PowerPoint</vt:lpstr>
      <vt:lpstr>  พมจ.แพร่ ให้คำแนะนะก่อนการจัดตั้งศูนย์บริการคนพิการทั่วไป อำเภอสูงเม่น</vt:lpstr>
      <vt:lpstr>งานนำเสนอ PowerPoint</vt:lpstr>
      <vt:lpstr>งานนำเสนอ PowerPoint</vt:lpstr>
      <vt:lpstr>งานนำเสนอ PowerPoint</vt:lpstr>
      <vt:lpstr>โรงพยาบาลสูงเม่น มีคนพิการที่ได้รับการจ้างงานแล้ว  ทั้งหมด 8 คน ซึ่งแบ่งได้ดังนี้</vt:lpstr>
      <vt:lpstr>งานนำเสนอ PowerPoint</vt:lpstr>
      <vt:lpstr>งานนำเสนอ PowerPoint</vt:lpstr>
      <vt:lpstr>งานนำเสนอ PowerPoint</vt:lpstr>
      <vt:lpstr>1.นายณัฐพล สุขนาค - งานแผนไทย</vt:lpstr>
      <vt:lpstr>2.นางสาวทิพย์พมล อู่เงิน - งานกายภาพบำบัด</vt:lpstr>
      <vt:lpstr>3.นางสาววิมพ์วิภา สุวรรณก้อน – ศสช.ดอนมูล</vt:lpstr>
      <vt:lpstr>4. นางสาวขนิษฐา สมจิตต์ - งานซับพลาย</vt:lpstr>
      <vt:lpstr>5.นายไกรสา หมั่นค้า - งานพัสดุ</vt:lpstr>
      <vt:lpstr>6. นายประจญ ดวงจันทร์ - งานธุรการ</vt:lpstr>
      <vt:lpstr>7.นายสุรจิต เสนาะ - งานสวน</vt:lpstr>
      <vt:lpstr>8.นายณพลดา สายยืด- รพสต.บ้านเหล่า</vt:lpstr>
      <vt:lpstr>งานนำเสนอ PowerPoint</vt:lpstr>
      <vt:lpstr>งานนำเสนอ PowerPoint</vt:lpstr>
      <vt:lpstr>แผน New normal กับเกษตรอินทรีย์ โรงพยาบาลสูงเม่น  จังหวัดแพร่</vt:lpstr>
      <vt:lpstr>เป้าหมาย</vt:lpstr>
      <vt:lpstr>ดูแลผู้พิการ ผู้ป่วยติดเตียง ผู้ป่วยเรื้อรังในชุมชน</vt:lpstr>
      <vt:lpstr>การทำเกษตรกรรม</vt:lpstr>
      <vt:lpstr>งานนำเสนอ PowerPoint</vt:lpstr>
      <vt:lpstr>การสนับสนุน</vt:lpstr>
      <vt:lpstr>กิจกรรมที่เกี่ยวกับการพัฒนาคุณภาพชีวิตผู้พิการที่วางแผนจะทำในอนาคต (ปี 2564 - 2565)</vt:lpstr>
      <vt:lpstr>ปัญหาและอุปสรรค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a j</cp:lastModifiedBy>
  <cp:revision>171</cp:revision>
  <dcterms:created xsi:type="dcterms:W3CDTF">2019-03-13T06:55:23Z</dcterms:created>
  <dcterms:modified xsi:type="dcterms:W3CDTF">2020-11-18T04:42:19Z</dcterms:modified>
</cp:coreProperties>
</file>