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6" r:id="rId2"/>
    <p:sldId id="310" r:id="rId3"/>
    <p:sldId id="347" r:id="rId4"/>
    <p:sldId id="311" r:id="rId5"/>
    <p:sldId id="353" r:id="rId6"/>
    <p:sldId id="354" r:id="rId7"/>
    <p:sldId id="355" r:id="rId8"/>
    <p:sldId id="313" r:id="rId9"/>
    <p:sldId id="359" r:id="rId10"/>
    <p:sldId id="297" r:id="rId11"/>
    <p:sldId id="299" r:id="rId12"/>
    <p:sldId id="349" r:id="rId13"/>
    <p:sldId id="351" r:id="rId14"/>
    <p:sldId id="352" r:id="rId15"/>
  </p:sldIdLst>
  <p:sldSz cx="12192000" cy="6858000"/>
  <p:notesSz cx="6884988" cy="100187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cuphase" initials="A" lastIdx="1" clrIdx="0">
    <p:extLst>
      <p:ext uri="{19B8F6BF-5375-455C-9EA6-DF929625EA0E}">
        <p15:presenceInfo xmlns:p15="http://schemas.microsoft.com/office/powerpoint/2012/main" userId="Accupha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CC0000"/>
    <a:srgbClr val="FF00FF"/>
    <a:srgbClr val="66CCFF"/>
    <a:srgbClr val="3399FF"/>
    <a:srgbClr val="CC3399"/>
    <a:srgbClr val="CC0099"/>
    <a:srgbClr val="FF33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ED6CD-DF63-4658-BBFC-AC1826E5FBD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E412740-7CDC-4D9B-84D4-F269D3BF6BA7}">
      <dgm:prSet phldrT="[ข้อความ]" custT="1"/>
      <dgm:spPr>
        <a:solidFill>
          <a:srgbClr val="0070C0"/>
        </a:solidFill>
      </dgm:spPr>
      <dgm:t>
        <a:bodyPr/>
        <a:lstStyle/>
        <a:p>
          <a:pPr>
            <a:lnSpc>
              <a:spcPts val="3600"/>
            </a:lnSpc>
            <a:spcBef>
              <a:spcPts val="0"/>
            </a:spcBef>
            <a:spcAft>
              <a:spcPts val="0"/>
            </a:spcAft>
          </a:pPr>
          <a:r>
            <a:rPr lang="th-TH" sz="3600" dirty="0">
              <a:latin typeface="TH Baijam" panose="02000506000000020004" pitchFamily="2" charset="-34"/>
              <a:cs typeface="TH Baijam" panose="02000506000000020004" pitchFamily="2" charset="-34"/>
            </a:rPr>
            <a:t>คัดกรอง</a:t>
          </a:r>
        </a:p>
      </dgm:t>
    </dgm:pt>
    <dgm:pt modelId="{171CA5CE-1A69-4AA7-B4DC-4A3F32BDD528}" type="parTrans" cxnId="{D7170785-5778-4609-8A76-9FFCDDBB863F}">
      <dgm:prSet/>
      <dgm:spPr/>
      <dgm:t>
        <a:bodyPr/>
        <a:lstStyle/>
        <a:p>
          <a:pPr>
            <a:lnSpc>
              <a:spcPts val="3600"/>
            </a:lnSpc>
            <a:spcBef>
              <a:spcPts val="0"/>
            </a:spcBef>
            <a:spcAft>
              <a:spcPts val="0"/>
            </a:spcAft>
          </a:pPr>
          <a:endParaRPr lang="th-TH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42D25BB-33DC-43CF-965C-C8A3DBA74956}" type="sibTrans" cxnId="{D7170785-5778-4609-8A76-9FFCDDBB863F}">
      <dgm:prSet/>
      <dgm:spPr/>
      <dgm:t>
        <a:bodyPr/>
        <a:lstStyle/>
        <a:p>
          <a:pPr>
            <a:lnSpc>
              <a:spcPts val="3600"/>
            </a:lnSpc>
            <a:spcBef>
              <a:spcPts val="0"/>
            </a:spcBef>
            <a:spcAft>
              <a:spcPts val="0"/>
            </a:spcAft>
          </a:pPr>
          <a:endParaRPr lang="th-TH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932EEDB-2A6D-4DF3-B4DC-A3167A8B35E3}">
      <dgm:prSet phldrT="[ข้อความ]" custT="1"/>
      <dgm:spPr>
        <a:solidFill>
          <a:srgbClr val="00B050"/>
        </a:solidFill>
      </dgm:spPr>
      <dgm:t>
        <a:bodyPr/>
        <a:lstStyle/>
        <a:p>
          <a:pPr>
            <a:lnSpc>
              <a:spcPts val="3600"/>
            </a:lnSpc>
            <a:spcBef>
              <a:spcPts val="0"/>
            </a:spcBef>
            <a:spcAft>
              <a:spcPts val="0"/>
            </a:spcAft>
          </a:pPr>
          <a:r>
            <a:rPr lang="th-TH" sz="2800" dirty="0">
              <a:latin typeface="TH Baijam" panose="02000506000000020004" pitchFamily="2" charset="-34"/>
              <a:cs typeface="TH Baijam" panose="02000506000000020004" pitchFamily="2" charset="-34"/>
            </a:rPr>
            <a:t>เสริมสร้าง</a:t>
          </a:r>
        </a:p>
      </dgm:t>
    </dgm:pt>
    <dgm:pt modelId="{F89128C7-D5B8-4068-8410-B2AA789E4019}" type="parTrans" cxnId="{F37999E6-342F-4240-BC4F-9C0ABFBBFFAA}">
      <dgm:prSet/>
      <dgm:spPr/>
      <dgm:t>
        <a:bodyPr/>
        <a:lstStyle/>
        <a:p>
          <a:pPr>
            <a:lnSpc>
              <a:spcPts val="3600"/>
            </a:lnSpc>
            <a:spcBef>
              <a:spcPts val="0"/>
            </a:spcBef>
            <a:spcAft>
              <a:spcPts val="0"/>
            </a:spcAft>
          </a:pPr>
          <a:endParaRPr lang="th-TH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9E5A0C9-B20D-42AF-90D3-B31DCF0DF7C1}" type="sibTrans" cxnId="{F37999E6-342F-4240-BC4F-9C0ABFBBFFAA}">
      <dgm:prSet/>
      <dgm:spPr/>
      <dgm:t>
        <a:bodyPr/>
        <a:lstStyle/>
        <a:p>
          <a:pPr>
            <a:lnSpc>
              <a:spcPts val="3600"/>
            </a:lnSpc>
            <a:spcBef>
              <a:spcPts val="0"/>
            </a:spcBef>
            <a:spcAft>
              <a:spcPts val="0"/>
            </a:spcAft>
          </a:pPr>
          <a:endParaRPr lang="th-TH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C294344E-987A-460D-BF1D-2AFA55347BD5}">
      <dgm:prSet phldrT="[ข้อความ]" custT="1"/>
      <dgm:spPr>
        <a:solidFill>
          <a:srgbClr val="002060"/>
        </a:solidFill>
      </dgm:spPr>
      <dgm:t>
        <a:bodyPr/>
        <a:lstStyle/>
        <a:p>
          <a:pPr>
            <a:lnSpc>
              <a:spcPts val="3600"/>
            </a:lnSpc>
            <a:spcBef>
              <a:spcPts val="0"/>
            </a:spcBef>
            <a:spcAft>
              <a:spcPts val="0"/>
            </a:spcAft>
          </a:pPr>
          <a:r>
            <a:rPr lang="th-TH" sz="2800" dirty="0">
              <a:latin typeface="TH Baijam" panose="02000506000000020004" pitchFamily="2" charset="-34"/>
              <a:cs typeface="TH Baijam" panose="02000506000000020004" pitchFamily="2" charset="-34"/>
            </a:rPr>
            <a:t>ติดตาม</a:t>
          </a:r>
        </a:p>
        <a:p>
          <a:pPr>
            <a:lnSpc>
              <a:spcPts val="3600"/>
            </a:lnSpc>
            <a:spcBef>
              <a:spcPts val="0"/>
            </a:spcBef>
            <a:spcAft>
              <a:spcPts val="0"/>
            </a:spcAft>
          </a:pPr>
          <a:r>
            <a:rPr lang="th-TH" sz="2800" dirty="0">
              <a:latin typeface="TH Baijam" panose="02000506000000020004" pitchFamily="2" charset="-34"/>
              <a:cs typeface="TH Baijam" panose="02000506000000020004" pitchFamily="2" charset="-34"/>
            </a:rPr>
            <a:t>1-3 เดือน</a:t>
          </a:r>
        </a:p>
      </dgm:t>
    </dgm:pt>
    <dgm:pt modelId="{7E92B943-F36A-4443-94C4-04DC43C07E4E}" type="parTrans" cxnId="{48808446-CC9E-42EB-BC6B-EE046C7ADFF4}">
      <dgm:prSet/>
      <dgm:spPr/>
      <dgm:t>
        <a:bodyPr/>
        <a:lstStyle/>
        <a:p>
          <a:pPr>
            <a:lnSpc>
              <a:spcPts val="3600"/>
            </a:lnSpc>
            <a:spcBef>
              <a:spcPts val="0"/>
            </a:spcBef>
            <a:spcAft>
              <a:spcPts val="0"/>
            </a:spcAft>
          </a:pPr>
          <a:endParaRPr lang="th-TH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AE2556E-7C50-46CF-86C6-16757436D64C}" type="sibTrans" cxnId="{48808446-CC9E-42EB-BC6B-EE046C7ADFF4}">
      <dgm:prSet/>
      <dgm:spPr/>
      <dgm:t>
        <a:bodyPr/>
        <a:lstStyle/>
        <a:p>
          <a:pPr>
            <a:lnSpc>
              <a:spcPts val="3600"/>
            </a:lnSpc>
            <a:spcBef>
              <a:spcPts val="0"/>
            </a:spcBef>
            <a:spcAft>
              <a:spcPts val="0"/>
            </a:spcAft>
          </a:pPr>
          <a:endParaRPr lang="th-TH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C0B300DE-D667-4D0B-B6BD-A369AB0CB328}">
      <dgm:prSet custT="1"/>
      <dgm:spPr>
        <a:solidFill>
          <a:srgbClr val="7030A0"/>
        </a:solidFill>
      </dgm:spPr>
      <dgm:t>
        <a:bodyPr/>
        <a:lstStyle/>
        <a:p>
          <a:pPr>
            <a:lnSpc>
              <a:spcPts val="3600"/>
            </a:lnSpc>
            <a:spcBef>
              <a:spcPts val="0"/>
            </a:spcBef>
            <a:spcAft>
              <a:spcPts val="0"/>
            </a:spcAft>
          </a:pPr>
          <a:r>
            <a:rPr lang="th-TH" sz="2800" dirty="0">
              <a:latin typeface="TH Baijam" panose="02000506000000020004" pitchFamily="2" charset="-34"/>
              <a:cs typeface="TH Baijam" panose="02000506000000020004" pitchFamily="2" charset="-34"/>
            </a:rPr>
            <a:t>ประเมิน/ยืนยัน</a:t>
          </a:r>
        </a:p>
      </dgm:t>
    </dgm:pt>
    <dgm:pt modelId="{4B14130D-7BF7-45ED-89B5-38C0E988ABF0}" type="parTrans" cxnId="{8AFF99BC-BC1A-4AAF-9F4B-BE76DE7BFDB6}">
      <dgm:prSet/>
      <dgm:spPr/>
      <dgm:t>
        <a:bodyPr/>
        <a:lstStyle/>
        <a:p>
          <a:pPr>
            <a:lnSpc>
              <a:spcPts val="3600"/>
            </a:lnSpc>
            <a:spcBef>
              <a:spcPts val="0"/>
            </a:spcBef>
            <a:spcAft>
              <a:spcPts val="0"/>
            </a:spcAft>
          </a:pPr>
          <a:endParaRPr lang="th-TH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85FEAE3-A992-4AB2-8A12-F1CDF487F00A}" type="sibTrans" cxnId="{8AFF99BC-BC1A-4AAF-9F4B-BE76DE7BFDB6}">
      <dgm:prSet/>
      <dgm:spPr/>
      <dgm:t>
        <a:bodyPr/>
        <a:lstStyle/>
        <a:p>
          <a:pPr>
            <a:lnSpc>
              <a:spcPts val="3600"/>
            </a:lnSpc>
            <a:spcBef>
              <a:spcPts val="0"/>
            </a:spcBef>
            <a:spcAft>
              <a:spcPts val="0"/>
            </a:spcAft>
          </a:pPr>
          <a:endParaRPr lang="th-TH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048C8B1-1AE6-4ED5-A474-9131AC78D35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h-TH" sz="2400" dirty="0">
              <a:latin typeface="TH Baijam" panose="02000506000000020004" pitchFamily="2" charset="-34"/>
              <a:cs typeface="TH Baijam" panose="02000506000000020004" pitchFamily="2" charset="-34"/>
            </a:rPr>
            <a:t>แก้ไขปัจจัยเสี่ยง</a:t>
          </a:r>
        </a:p>
      </dgm:t>
    </dgm:pt>
    <dgm:pt modelId="{92F542D1-C496-4476-BDFB-E7071B1266A8}" type="parTrans" cxnId="{A2E33368-B039-4912-864A-E3816D8AA345}">
      <dgm:prSet/>
      <dgm:spPr/>
      <dgm:t>
        <a:bodyPr/>
        <a:lstStyle/>
        <a:p>
          <a:endParaRPr lang="th-TH"/>
        </a:p>
      </dgm:t>
    </dgm:pt>
    <dgm:pt modelId="{F2181057-341E-4CEC-A093-24FDD5E15711}" type="sibTrans" cxnId="{A2E33368-B039-4912-864A-E3816D8AA345}">
      <dgm:prSet/>
      <dgm:spPr/>
      <dgm:t>
        <a:bodyPr/>
        <a:lstStyle/>
        <a:p>
          <a:endParaRPr lang="th-TH"/>
        </a:p>
      </dgm:t>
    </dgm:pt>
    <dgm:pt modelId="{894475B2-C45B-45DB-BB3C-9EA105D4E78E}">
      <dgm:prSet custT="1"/>
      <dgm:spPr>
        <a:solidFill>
          <a:srgbClr val="C00000"/>
        </a:solidFill>
      </dgm:spPr>
      <dgm:t>
        <a:bodyPr/>
        <a:lstStyle/>
        <a:p>
          <a:r>
            <a:rPr lang="en-US" sz="2000" dirty="0">
              <a:latin typeface="TH Baijam" panose="02000506000000020004" pitchFamily="2" charset="-34"/>
              <a:cs typeface="TH Baijam" panose="02000506000000020004" pitchFamily="2" charset="-34"/>
            </a:rPr>
            <a:t>MOU</a:t>
          </a:r>
          <a:r>
            <a:rPr lang="th-TH" sz="2000" dirty="0">
              <a:latin typeface="TH Baijam" panose="02000506000000020004" pitchFamily="2" charset="-34"/>
              <a:cs typeface="TH Baijam" panose="02000506000000020004" pitchFamily="2" charset="-34"/>
            </a:rPr>
            <a:t>/สังเคราะห์ข้อมูล</a:t>
          </a:r>
        </a:p>
      </dgm:t>
    </dgm:pt>
    <dgm:pt modelId="{86CA246E-9FBA-41DE-ADFA-0827E4DD4CAD}" type="parTrans" cxnId="{F1072C28-E70F-4A76-8165-6B19634D4C5F}">
      <dgm:prSet/>
      <dgm:spPr/>
      <dgm:t>
        <a:bodyPr/>
        <a:lstStyle/>
        <a:p>
          <a:endParaRPr lang="th-TH"/>
        </a:p>
      </dgm:t>
    </dgm:pt>
    <dgm:pt modelId="{C586FF44-9F40-40E4-BD66-5C6A85667501}" type="sibTrans" cxnId="{F1072C28-E70F-4A76-8165-6B19634D4C5F}">
      <dgm:prSet/>
      <dgm:spPr/>
      <dgm:t>
        <a:bodyPr/>
        <a:lstStyle/>
        <a:p>
          <a:endParaRPr lang="th-TH"/>
        </a:p>
      </dgm:t>
    </dgm:pt>
    <dgm:pt modelId="{39B8159C-0D31-4CC4-9A99-0BFDA6D71E1A}" type="pres">
      <dgm:prSet presAssocID="{FF1ED6CD-DF63-4658-BBFC-AC1826E5FBD0}" presName="Name0" presStyleCnt="0">
        <dgm:presLayoutVars>
          <dgm:dir/>
          <dgm:animLvl val="lvl"/>
          <dgm:resizeHandles val="exact"/>
        </dgm:presLayoutVars>
      </dgm:prSet>
      <dgm:spPr/>
    </dgm:pt>
    <dgm:pt modelId="{4992C033-FA86-4063-AD43-B79152771BF1}" type="pres">
      <dgm:prSet presAssocID="{FE412740-7CDC-4D9B-84D4-F269D3BF6BA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948D1090-9646-42AC-A327-DDDA3162969A}" type="pres">
      <dgm:prSet presAssocID="{842D25BB-33DC-43CF-965C-C8A3DBA74956}" presName="parTxOnlySpace" presStyleCnt="0"/>
      <dgm:spPr/>
    </dgm:pt>
    <dgm:pt modelId="{70B94847-02E3-47EB-959F-466AFF39CBEA}" type="pres">
      <dgm:prSet presAssocID="{A932EEDB-2A6D-4DF3-B4DC-A3167A8B35E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FE93B7F-F2E1-4CCB-90ED-B24E564F62C2}" type="pres">
      <dgm:prSet presAssocID="{29E5A0C9-B20D-42AF-90D3-B31DCF0DF7C1}" presName="parTxOnlySpace" presStyleCnt="0"/>
      <dgm:spPr/>
    </dgm:pt>
    <dgm:pt modelId="{FD53DE33-3D3D-4A6F-BB1C-46099E010129}" type="pres">
      <dgm:prSet presAssocID="{C294344E-987A-460D-BF1D-2AFA55347BD5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0E4E4D51-6221-4E51-9757-2C9AE58C2C49}" type="pres">
      <dgm:prSet presAssocID="{7AE2556E-7C50-46CF-86C6-16757436D64C}" presName="parTxOnlySpace" presStyleCnt="0"/>
      <dgm:spPr/>
    </dgm:pt>
    <dgm:pt modelId="{0960E5DD-0662-428E-9F00-4394C5EAD778}" type="pres">
      <dgm:prSet presAssocID="{C0B300DE-D667-4D0B-B6BD-A369AB0CB328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8F3DB281-4247-4CB6-8925-1B8645D76B78}" type="pres">
      <dgm:prSet presAssocID="{885FEAE3-A992-4AB2-8A12-F1CDF487F00A}" presName="parTxOnlySpace" presStyleCnt="0"/>
      <dgm:spPr/>
    </dgm:pt>
    <dgm:pt modelId="{A871178A-FF2B-48C8-AA39-3178F286959C}" type="pres">
      <dgm:prSet presAssocID="{894475B2-C45B-45DB-BB3C-9EA105D4E78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6AA74A88-B791-4AA8-ABD6-418322A63FA4}" type="pres">
      <dgm:prSet presAssocID="{C586FF44-9F40-40E4-BD66-5C6A85667501}" presName="parTxOnlySpace" presStyleCnt="0"/>
      <dgm:spPr/>
    </dgm:pt>
    <dgm:pt modelId="{3D35079D-7621-439D-9BD9-C71662FE2C17}" type="pres">
      <dgm:prSet presAssocID="{A048C8B1-1AE6-4ED5-A474-9131AC78D35C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1072C28-E70F-4A76-8165-6B19634D4C5F}" srcId="{FF1ED6CD-DF63-4658-BBFC-AC1826E5FBD0}" destId="{894475B2-C45B-45DB-BB3C-9EA105D4E78E}" srcOrd="4" destOrd="0" parTransId="{86CA246E-9FBA-41DE-ADFA-0827E4DD4CAD}" sibTransId="{C586FF44-9F40-40E4-BD66-5C6A85667501}"/>
    <dgm:cxn modelId="{F799A131-BD1A-4E2C-851A-6DB6F424B79B}" type="presOf" srcId="{A048C8B1-1AE6-4ED5-A474-9131AC78D35C}" destId="{3D35079D-7621-439D-9BD9-C71662FE2C17}" srcOrd="0" destOrd="0" presId="urn:microsoft.com/office/officeart/2005/8/layout/chevron1"/>
    <dgm:cxn modelId="{48808446-CC9E-42EB-BC6B-EE046C7ADFF4}" srcId="{FF1ED6CD-DF63-4658-BBFC-AC1826E5FBD0}" destId="{C294344E-987A-460D-BF1D-2AFA55347BD5}" srcOrd="2" destOrd="0" parTransId="{7E92B943-F36A-4443-94C4-04DC43C07E4E}" sibTransId="{7AE2556E-7C50-46CF-86C6-16757436D64C}"/>
    <dgm:cxn modelId="{A2E33368-B039-4912-864A-E3816D8AA345}" srcId="{FF1ED6CD-DF63-4658-BBFC-AC1826E5FBD0}" destId="{A048C8B1-1AE6-4ED5-A474-9131AC78D35C}" srcOrd="5" destOrd="0" parTransId="{92F542D1-C496-4476-BDFB-E7071B1266A8}" sibTransId="{F2181057-341E-4CEC-A093-24FDD5E15711}"/>
    <dgm:cxn modelId="{273C456C-1533-44CD-A5F1-4F1305DFAE03}" type="presOf" srcId="{FF1ED6CD-DF63-4658-BBFC-AC1826E5FBD0}" destId="{39B8159C-0D31-4CC4-9A99-0BFDA6D71E1A}" srcOrd="0" destOrd="0" presId="urn:microsoft.com/office/officeart/2005/8/layout/chevron1"/>
    <dgm:cxn modelId="{B0D56777-BE3B-4274-A0FC-5220E98D8DEE}" type="presOf" srcId="{FE412740-7CDC-4D9B-84D4-F269D3BF6BA7}" destId="{4992C033-FA86-4063-AD43-B79152771BF1}" srcOrd="0" destOrd="0" presId="urn:microsoft.com/office/officeart/2005/8/layout/chevron1"/>
    <dgm:cxn modelId="{D7170785-5778-4609-8A76-9FFCDDBB863F}" srcId="{FF1ED6CD-DF63-4658-BBFC-AC1826E5FBD0}" destId="{FE412740-7CDC-4D9B-84D4-F269D3BF6BA7}" srcOrd="0" destOrd="0" parTransId="{171CA5CE-1A69-4AA7-B4DC-4A3F32BDD528}" sibTransId="{842D25BB-33DC-43CF-965C-C8A3DBA74956}"/>
    <dgm:cxn modelId="{0750A586-C980-412B-92DB-A0967CD02962}" type="presOf" srcId="{C294344E-987A-460D-BF1D-2AFA55347BD5}" destId="{FD53DE33-3D3D-4A6F-BB1C-46099E010129}" srcOrd="0" destOrd="0" presId="urn:microsoft.com/office/officeart/2005/8/layout/chevron1"/>
    <dgm:cxn modelId="{60BB9787-2800-4E04-ABDB-127144BD893E}" type="presOf" srcId="{A932EEDB-2A6D-4DF3-B4DC-A3167A8B35E3}" destId="{70B94847-02E3-47EB-959F-466AFF39CBEA}" srcOrd="0" destOrd="0" presId="urn:microsoft.com/office/officeart/2005/8/layout/chevron1"/>
    <dgm:cxn modelId="{989B3EA2-1860-4A19-A875-F58DCE108C53}" type="presOf" srcId="{C0B300DE-D667-4D0B-B6BD-A369AB0CB328}" destId="{0960E5DD-0662-428E-9F00-4394C5EAD778}" srcOrd="0" destOrd="0" presId="urn:microsoft.com/office/officeart/2005/8/layout/chevron1"/>
    <dgm:cxn modelId="{C06B2BA7-F40A-4348-A923-05C34C00AF3B}" type="presOf" srcId="{894475B2-C45B-45DB-BB3C-9EA105D4E78E}" destId="{A871178A-FF2B-48C8-AA39-3178F286959C}" srcOrd="0" destOrd="0" presId="urn:microsoft.com/office/officeart/2005/8/layout/chevron1"/>
    <dgm:cxn modelId="{8AFF99BC-BC1A-4AAF-9F4B-BE76DE7BFDB6}" srcId="{FF1ED6CD-DF63-4658-BBFC-AC1826E5FBD0}" destId="{C0B300DE-D667-4D0B-B6BD-A369AB0CB328}" srcOrd="3" destOrd="0" parTransId="{4B14130D-7BF7-45ED-89B5-38C0E988ABF0}" sibTransId="{885FEAE3-A992-4AB2-8A12-F1CDF487F00A}"/>
    <dgm:cxn modelId="{F37999E6-342F-4240-BC4F-9C0ABFBBFFAA}" srcId="{FF1ED6CD-DF63-4658-BBFC-AC1826E5FBD0}" destId="{A932EEDB-2A6D-4DF3-B4DC-A3167A8B35E3}" srcOrd="1" destOrd="0" parTransId="{F89128C7-D5B8-4068-8410-B2AA789E4019}" sibTransId="{29E5A0C9-B20D-42AF-90D3-B31DCF0DF7C1}"/>
    <dgm:cxn modelId="{B41471FB-CD70-477A-80CD-69021C0A1A23}" type="presParOf" srcId="{39B8159C-0D31-4CC4-9A99-0BFDA6D71E1A}" destId="{4992C033-FA86-4063-AD43-B79152771BF1}" srcOrd="0" destOrd="0" presId="urn:microsoft.com/office/officeart/2005/8/layout/chevron1"/>
    <dgm:cxn modelId="{7108E9A7-8F84-4790-8D6C-BD06624E92F7}" type="presParOf" srcId="{39B8159C-0D31-4CC4-9A99-0BFDA6D71E1A}" destId="{948D1090-9646-42AC-A327-DDDA3162969A}" srcOrd="1" destOrd="0" presId="urn:microsoft.com/office/officeart/2005/8/layout/chevron1"/>
    <dgm:cxn modelId="{D0FA4DEB-5927-48DB-B3BB-BEB9566EDE9D}" type="presParOf" srcId="{39B8159C-0D31-4CC4-9A99-0BFDA6D71E1A}" destId="{70B94847-02E3-47EB-959F-466AFF39CBEA}" srcOrd="2" destOrd="0" presId="urn:microsoft.com/office/officeart/2005/8/layout/chevron1"/>
    <dgm:cxn modelId="{7C5D8DF4-C3A8-44BA-8E99-43D348493EB9}" type="presParOf" srcId="{39B8159C-0D31-4CC4-9A99-0BFDA6D71E1A}" destId="{BFE93B7F-F2E1-4CCB-90ED-B24E564F62C2}" srcOrd="3" destOrd="0" presId="urn:microsoft.com/office/officeart/2005/8/layout/chevron1"/>
    <dgm:cxn modelId="{DFD73403-482A-4648-B035-BD6FCF9D37EB}" type="presParOf" srcId="{39B8159C-0D31-4CC4-9A99-0BFDA6D71E1A}" destId="{FD53DE33-3D3D-4A6F-BB1C-46099E010129}" srcOrd="4" destOrd="0" presId="urn:microsoft.com/office/officeart/2005/8/layout/chevron1"/>
    <dgm:cxn modelId="{0B000502-147E-4BC8-A57B-C35843B6B008}" type="presParOf" srcId="{39B8159C-0D31-4CC4-9A99-0BFDA6D71E1A}" destId="{0E4E4D51-6221-4E51-9757-2C9AE58C2C49}" srcOrd="5" destOrd="0" presId="urn:microsoft.com/office/officeart/2005/8/layout/chevron1"/>
    <dgm:cxn modelId="{ED1D7824-E395-4B6E-AF53-B850F0754BDC}" type="presParOf" srcId="{39B8159C-0D31-4CC4-9A99-0BFDA6D71E1A}" destId="{0960E5DD-0662-428E-9F00-4394C5EAD778}" srcOrd="6" destOrd="0" presId="urn:microsoft.com/office/officeart/2005/8/layout/chevron1"/>
    <dgm:cxn modelId="{63AABBCA-D0C0-4AEA-B199-68ECBED7DE7F}" type="presParOf" srcId="{39B8159C-0D31-4CC4-9A99-0BFDA6D71E1A}" destId="{8F3DB281-4247-4CB6-8925-1B8645D76B78}" srcOrd="7" destOrd="0" presId="urn:microsoft.com/office/officeart/2005/8/layout/chevron1"/>
    <dgm:cxn modelId="{61C5ED1C-F624-4252-BB82-590FE6F4784F}" type="presParOf" srcId="{39B8159C-0D31-4CC4-9A99-0BFDA6D71E1A}" destId="{A871178A-FF2B-48C8-AA39-3178F286959C}" srcOrd="8" destOrd="0" presId="urn:microsoft.com/office/officeart/2005/8/layout/chevron1"/>
    <dgm:cxn modelId="{3AAC925B-4651-4D82-B0F8-08F66BA9D2F7}" type="presParOf" srcId="{39B8159C-0D31-4CC4-9A99-0BFDA6D71E1A}" destId="{6AA74A88-B791-4AA8-ABD6-418322A63FA4}" srcOrd="9" destOrd="0" presId="urn:microsoft.com/office/officeart/2005/8/layout/chevron1"/>
    <dgm:cxn modelId="{EEBCA09D-36E1-4703-9B26-B396B5ADC49A}" type="presParOf" srcId="{39B8159C-0D31-4CC4-9A99-0BFDA6D71E1A}" destId="{3D35079D-7621-439D-9BD9-C71662FE2C17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2C033-FA86-4063-AD43-B79152771BF1}">
      <dsp:nvSpPr>
        <dsp:cNvPr id="0" name=""/>
        <dsp:cNvSpPr/>
      </dsp:nvSpPr>
      <dsp:spPr>
        <a:xfrm>
          <a:off x="5810" y="801169"/>
          <a:ext cx="2161348" cy="864539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ts val="36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3600" kern="1200" dirty="0">
              <a:latin typeface="TH Baijam" panose="02000506000000020004" pitchFamily="2" charset="-34"/>
              <a:cs typeface="TH Baijam" panose="02000506000000020004" pitchFamily="2" charset="-34"/>
            </a:rPr>
            <a:t>คัดกรอง</a:t>
          </a:r>
        </a:p>
      </dsp:txBody>
      <dsp:txXfrm>
        <a:off x="438080" y="801169"/>
        <a:ext cx="1296809" cy="864539"/>
      </dsp:txXfrm>
    </dsp:sp>
    <dsp:sp modelId="{70B94847-02E3-47EB-959F-466AFF39CBEA}">
      <dsp:nvSpPr>
        <dsp:cNvPr id="0" name=""/>
        <dsp:cNvSpPr/>
      </dsp:nvSpPr>
      <dsp:spPr>
        <a:xfrm>
          <a:off x="1951023" y="801169"/>
          <a:ext cx="2161348" cy="864539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ts val="36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800" kern="1200" dirty="0">
              <a:latin typeface="TH Baijam" panose="02000506000000020004" pitchFamily="2" charset="-34"/>
              <a:cs typeface="TH Baijam" panose="02000506000000020004" pitchFamily="2" charset="-34"/>
            </a:rPr>
            <a:t>เสริมสร้าง</a:t>
          </a:r>
        </a:p>
      </dsp:txBody>
      <dsp:txXfrm>
        <a:off x="2383293" y="801169"/>
        <a:ext cx="1296809" cy="864539"/>
      </dsp:txXfrm>
    </dsp:sp>
    <dsp:sp modelId="{FD53DE33-3D3D-4A6F-BB1C-46099E010129}">
      <dsp:nvSpPr>
        <dsp:cNvPr id="0" name=""/>
        <dsp:cNvSpPr/>
      </dsp:nvSpPr>
      <dsp:spPr>
        <a:xfrm>
          <a:off x="3896236" y="801169"/>
          <a:ext cx="2161348" cy="864539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ts val="36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800" kern="1200" dirty="0">
              <a:latin typeface="TH Baijam" panose="02000506000000020004" pitchFamily="2" charset="-34"/>
              <a:cs typeface="TH Baijam" panose="02000506000000020004" pitchFamily="2" charset="-34"/>
            </a:rPr>
            <a:t>ติดตาม</a:t>
          </a:r>
        </a:p>
        <a:p>
          <a:pPr marL="0" lvl="0" indent="0" algn="ctr" defTabSz="1244600">
            <a:lnSpc>
              <a:spcPts val="36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800" kern="1200" dirty="0">
              <a:latin typeface="TH Baijam" panose="02000506000000020004" pitchFamily="2" charset="-34"/>
              <a:cs typeface="TH Baijam" panose="02000506000000020004" pitchFamily="2" charset="-34"/>
            </a:rPr>
            <a:t>1-3 เดือน</a:t>
          </a:r>
        </a:p>
      </dsp:txBody>
      <dsp:txXfrm>
        <a:off x="4328506" y="801169"/>
        <a:ext cx="1296809" cy="864539"/>
      </dsp:txXfrm>
    </dsp:sp>
    <dsp:sp modelId="{0960E5DD-0662-428E-9F00-4394C5EAD778}">
      <dsp:nvSpPr>
        <dsp:cNvPr id="0" name=""/>
        <dsp:cNvSpPr/>
      </dsp:nvSpPr>
      <dsp:spPr>
        <a:xfrm>
          <a:off x="5841450" y="801169"/>
          <a:ext cx="2161348" cy="864539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ts val="36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800" kern="1200" dirty="0">
              <a:latin typeface="TH Baijam" panose="02000506000000020004" pitchFamily="2" charset="-34"/>
              <a:cs typeface="TH Baijam" panose="02000506000000020004" pitchFamily="2" charset="-34"/>
            </a:rPr>
            <a:t>ประเมิน/ยืนยัน</a:t>
          </a:r>
        </a:p>
      </dsp:txBody>
      <dsp:txXfrm>
        <a:off x="6273720" y="801169"/>
        <a:ext cx="1296809" cy="864539"/>
      </dsp:txXfrm>
    </dsp:sp>
    <dsp:sp modelId="{A871178A-FF2B-48C8-AA39-3178F286959C}">
      <dsp:nvSpPr>
        <dsp:cNvPr id="0" name=""/>
        <dsp:cNvSpPr/>
      </dsp:nvSpPr>
      <dsp:spPr>
        <a:xfrm>
          <a:off x="7786663" y="801169"/>
          <a:ext cx="2161348" cy="864539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H Baijam" panose="02000506000000020004" pitchFamily="2" charset="-34"/>
              <a:cs typeface="TH Baijam" panose="02000506000000020004" pitchFamily="2" charset="-34"/>
            </a:rPr>
            <a:t>MOU</a:t>
          </a:r>
          <a:r>
            <a:rPr lang="th-TH" sz="2000" kern="1200" dirty="0">
              <a:latin typeface="TH Baijam" panose="02000506000000020004" pitchFamily="2" charset="-34"/>
              <a:cs typeface="TH Baijam" panose="02000506000000020004" pitchFamily="2" charset="-34"/>
            </a:rPr>
            <a:t>/สังเคราะห์ข้อมูล</a:t>
          </a:r>
        </a:p>
      </dsp:txBody>
      <dsp:txXfrm>
        <a:off x="8218933" y="801169"/>
        <a:ext cx="1296809" cy="864539"/>
      </dsp:txXfrm>
    </dsp:sp>
    <dsp:sp modelId="{3D35079D-7621-439D-9BD9-C71662FE2C17}">
      <dsp:nvSpPr>
        <dsp:cNvPr id="0" name=""/>
        <dsp:cNvSpPr/>
      </dsp:nvSpPr>
      <dsp:spPr>
        <a:xfrm>
          <a:off x="9731876" y="801169"/>
          <a:ext cx="2161348" cy="864539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TH Baijam" panose="02000506000000020004" pitchFamily="2" charset="-34"/>
              <a:cs typeface="TH Baijam" panose="02000506000000020004" pitchFamily="2" charset="-34"/>
            </a:rPr>
            <a:t>แก้ไขปัจจัยเสี่ยง</a:t>
          </a:r>
        </a:p>
      </dsp:txBody>
      <dsp:txXfrm>
        <a:off x="10164146" y="801169"/>
        <a:ext cx="1296809" cy="864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9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3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6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5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9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7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42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8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18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81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11" r:id="rId5"/>
    <p:sldLayoutId id="2147483716" r:id="rId6"/>
    <p:sldLayoutId id="2147483712" r:id="rId7"/>
    <p:sldLayoutId id="2147483713" r:id="rId8"/>
    <p:sldLayoutId id="2147483714" r:id="rId9"/>
    <p:sldLayoutId id="2147483715" r:id="rId10"/>
    <p:sldLayoutId id="214748371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9B6F231-70A8-4377-AC52-8B254A231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4164" y="723899"/>
            <a:ext cx="5825448" cy="4133851"/>
          </a:xfrm>
        </p:spPr>
        <p:txBody>
          <a:bodyPr>
            <a:normAutofit/>
          </a:bodyPr>
          <a:lstStyle/>
          <a:p>
            <a:pPr algn="ctr"/>
            <a:r>
              <a:rPr lang="th-TH" sz="6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ประเด็น</a:t>
            </a:r>
            <a:br>
              <a:rPr lang="th-TH" sz="6000" b="1" dirty="0">
                <a:latin typeface="TH Fah kwang" panose="02000506000000020004" pitchFamily="2" charset="-34"/>
                <a:cs typeface="TH Fah kwang" panose="02000506000000020004" pitchFamily="2" charset="-34"/>
              </a:rPr>
            </a:br>
            <a:r>
              <a:rPr lang="en-US" sz="6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FALL &amp; Fracture </a:t>
            </a:r>
            <a:br>
              <a:rPr lang="en-US" sz="6000" b="1" dirty="0">
                <a:latin typeface="TH Fah kwang" panose="02000506000000020004" pitchFamily="2" charset="-34"/>
                <a:cs typeface="TH Fah kwang" panose="02000506000000020004" pitchFamily="2" charset="-34"/>
              </a:rPr>
            </a:br>
            <a:r>
              <a:rPr lang="en-US" sz="6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Elderly : </a:t>
            </a:r>
            <a:br>
              <a:rPr lang="en-US" sz="6000" b="1" dirty="0">
                <a:latin typeface="TH Fah kwang" panose="02000506000000020004" pitchFamily="2" charset="-34"/>
                <a:cs typeface="TH Fah kwang" panose="02000506000000020004" pitchFamily="2" charset="-34"/>
              </a:rPr>
            </a:br>
            <a:r>
              <a:rPr lang="en-US" sz="6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PRE – In – Post  </a:t>
            </a:r>
            <a:endParaRPr lang="th-TH" sz="6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A802726A-7274-4368-805A-5587584AF8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6407" y="4733936"/>
            <a:ext cx="6568612" cy="195260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คณะทำงานบูรณาการวิชาการขับเคลื่อนโครงการฯจังหวัดแพร่</a:t>
            </a:r>
          </a:p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สำนักงานสาธารณสุขจังหวัดแพร่  โรงพยาบาลแพร่</a:t>
            </a:r>
          </a:p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วิทยาลัยพยาบาลบรมราชชนนีแพร่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4A76C-54C0-4F6D-B915-8DBC5E4226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55" r="35078" b="-1"/>
          <a:stretch/>
        </p:blipFill>
        <p:spPr>
          <a:xfrm>
            <a:off x="1" y="10"/>
            <a:ext cx="4876799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668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รูปภาพ 11">
            <a:extLst>
              <a:ext uri="{FF2B5EF4-FFF2-40B4-BE49-F238E27FC236}">
                <a16:creationId xmlns:a16="http://schemas.microsoft.com/office/drawing/2014/main" id="{6AFE75AB-396C-4949-9EB0-020F24108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9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รูปภาพ 3">
            <a:extLst>
              <a:ext uri="{FF2B5EF4-FFF2-40B4-BE49-F238E27FC236}">
                <a16:creationId xmlns:a16="http://schemas.microsoft.com/office/drawing/2014/main" id="{F1E36632-6DF8-4C58-9647-5494B1597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3" y="923925"/>
            <a:ext cx="85820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7125A07-142A-4F99-8E88-24C4A1740BBC}"/>
              </a:ext>
            </a:extLst>
          </p:cNvPr>
          <p:cNvSpPr/>
          <p:nvPr/>
        </p:nvSpPr>
        <p:spPr>
          <a:xfrm>
            <a:off x="3790950" y="1524000"/>
            <a:ext cx="1327296" cy="345154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b="1" dirty="0">
              <a:solidFill>
                <a:srgbClr val="3333CC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5" name="สี่เหลี่ยมผืนผ้า: มุมมน 4">
            <a:extLst>
              <a:ext uri="{FF2B5EF4-FFF2-40B4-BE49-F238E27FC236}">
                <a16:creationId xmlns:a16="http://schemas.microsoft.com/office/drawing/2014/main" id="{531BFCC1-F983-4BF4-8602-DA893E5851C7}"/>
              </a:ext>
            </a:extLst>
          </p:cNvPr>
          <p:cNvSpPr/>
          <p:nvPr/>
        </p:nvSpPr>
        <p:spPr>
          <a:xfrm>
            <a:off x="619124" y="726915"/>
            <a:ext cx="3762376" cy="540417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latin typeface="TH Baijam" panose="02000506000000020004" pitchFamily="2" charset="-34"/>
                <a:cs typeface="TH Baijam" panose="02000506000000020004" pitchFamily="2" charset="-34"/>
              </a:rPr>
              <a:t>พัฒนาแบบฟอร์มเป็น </a:t>
            </a:r>
            <a:r>
              <a:rPr lang="en-US" sz="3600" b="1" dirty="0">
                <a:latin typeface="TH Baijam" panose="02000506000000020004" pitchFamily="2" charset="-34"/>
                <a:cs typeface="TH Baijam" panose="02000506000000020004" pitchFamily="2" charset="-34"/>
              </a:rPr>
              <a:t>Electronic File Google Form </a:t>
            </a:r>
            <a:r>
              <a:rPr lang="th-TH" sz="3600" b="1" dirty="0">
                <a:latin typeface="TH Baijam" panose="02000506000000020004" pitchFamily="2" charset="-34"/>
                <a:cs typeface="TH Baijam" panose="02000506000000020004" pitchFamily="2" charset="-34"/>
              </a:rPr>
              <a:t>และ ผลิตสื่อการศึกษาแบบ คลิปสั้น เพื่อนำไปศึกษาด้วยต้นเองได้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>
            <a:extLst>
              <a:ext uri="{FF2B5EF4-FFF2-40B4-BE49-F238E27FC236}">
                <a16:creationId xmlns:a16="http://schemas.microsoft.com/office/drawing/2014/main" id="{BA96EC86-51D8-4A5A-845F-C1EF3378CE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2009133"/>
              </p:ext>
            </p:extLst>
          </p:nvPr>
        </p:nvGraphicFramePr>
        <p:xfrm>
          <a:off x="148947" y="288236"/>
          <a:ext cx="11899035" cy="2466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สี่เหลี่ยมผืนผ้า: มุมมน 4">
            <a:extLst>
              <a:ext uri="{FF2B5EF4-FFF2-40B4-BE49-F238E27FC236}">
                <a16:creationId xmlns:a16="http://schemas.microsoft.com/office/drawing/2014/main" id="{69D2B2B6-8A6C-42F3-B8AD-09A12968BB03}"/>
              </a:ext>
            </a:extLst>
          </p:cNvPr>
          <p:cNvSpPr/>
          <p:nvPr/>
        </p:nvSpPr>
        <p:spPr>
          <a:xfrm>
            <a:off x="759690" y="3823855"/>
            <a:ext cx="1706419" cy="1094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TH Baijam" panose="02000506000000020004" pitchFamily="2" charset="-34"/>
                <a:cs typeface="TH Baijam" panose="02000506000000020004" pitchFamily="2" charset="-34"/>
              </a:rPr>
              <a:t>1ข2ย</a:t>
            </a:r>
          </a:p>
        </p:txBody>
      </p:sp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id="{15C02BD9-93C6-49F0-94EC-B8836582BF0E}"/>
              </a:ext>
            </a:extLst>
          </p:cNvPr>
          <p:cNvSpPr/>
          <p:nvPr/>
        </p:nvSpPr>
        <p:spPr>
          <a:xfrm>
            <a:off x="8229600" y="2324113"/>
            <a:ext cx="3560064" cy="36377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>
                <a:latin typeface="TH Baijam" panose="02000506000000020004" pitchFamily="2" charset="-34"/>
                <a:cs typeface="TH Baijam" panose="02000506000000020004" pitchFamily="2" charset="-34"/>
              </a:rPr>
              <a:t>-   คัดกรอง และ </a:t>
            </a:r>
            <a:r>
              <a:rPr lang="en-US" sz="3200" dirty="0">
                <a:latin typeface="TH Baijam" panose="02000506000000020004" pitchFamily="2" charset="-34"/>
                <a:cs typeface="TH Baijam" panose="02000506000000020004" pitchFamily="2" charset="-34"/>
              </a:rPr>
              <a:t>HL</a:t>
            </a:r>
            <a:endParaRPr lang="th-TH" sz="3200" dirty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r>
              <a:rPr lang="th-TH" sz="3200" dirty="0">
                <a:latin typeface="TH Baijam" panose="02000506000000020004" pitchFamily="2" charset="-34"/>
                <a:cs typeface="TH Baijam" panose="02000506000000020004" pitchFamily="2" charset="-34"/>
              </a:rPr>
              <a:t>-   เสริมสร้างกล้ามเนื้อ</a:t>
            </a:r>
          </a:p>
          <a:p>
            <a:pPr marL="457200" indent="-457200">
              <a:buFontTx/>
              <a:buChar char="-"/>
            </a:pPr>
            <a:r>
              <a:rPr lang="th-TH" sz="3200" dirty="0">
                <a:latin typeface="TH Baijam" panose="02000506000000020004" pitchFamily="2" charset="-34"/>
                <a:cs typeface="TH Baijam" panose="02000506000000020004" pitchFamily="2" charset="-34"/>
              </a:rPr>
              <a:t>แกนนำติดตามดูแล</a:t>
            </a:r>
          </a:p>
          <a:p>
            <a:pPr marL="457200" indent="-457200">
              <a:buFontTx/>
              <a:buChar char="-"/>
            </a:pPr>
            <a:r>
              <a:rPr lang="th-TH" sz="3200" dirty="0">
                <a:latin typeface="TH Baijam" panose="02000506000000020004" pitchFamily="2" charset="-34"/>
                <a:cs typeface="TH Baijam" panose="02000506000000020004" pitchFamily="2" charset="-34"/>
              </a:rPr>
              <a:t>แก้ไขประเด็นและปัจจัยเสี่ยง</a:t>
            </a:r>
          </a:p>
          <a:p>
            <a:r>
              <a:rPr lang="th-TH" sz="3200" dirty="0">
                <a:latin typeface="TH Baijam" panose="02000506000000020004" pitchFamily="2" charset="-34"/>
                <a:cs typeface="TH Baijam" panose="02000506000000020004" pitchFamily="2" charset="-34"/>
              </a:rPr>
              <a:t>-   ประเมิน/ยืนยัน</a:t>
            </a:r>
          </a:p>
        </p:txBody>
      </p:sp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6F669AFC-69E4-4AB4-A631-9DE9B6209713}"/>
              </a:ext>
            </a:extLst>
          </p:cNvPr>
          <p:cNvSpPr/>
          <p:nvPr/>
        </p:nvSpPr>
        <p:spPr>
          <a:xfrm>
            <a:off x="4293703" y="2444505"/>
            <a:ext cx="2509983" cy="129539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TH Baijam" panose="02000506000000020004" pitchFamily="2" charset="-34"/>
                <a:cs typeface="TH Baijam" panose="02000506000000020004" pitchFamily="2" charset="-34"/>
              </a:rPr>
              <a:t>ตอบสนองต่อความคาดหวัง</a:t>
            </a: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8713011A-E4B2-431B-802A-0346C97A5E06}"/>
              </a:ext>
            </a:extLst>
          </p:cNvPr>
          <p:cNvSpPr/>
          <p:nvPr/>
        </p:nvSpPr>
        <p:spPr>
          <a:xfrm>
            <a:off x="4405093" y="4770399"/>
            <a:ext cx="2496129" cy="109450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TH Baijam" panose="02000506000000020004" pitchFamily="2" charset="-34"/>
                <a:cs typeface="TH Baijam" panose="02000506000000020004" pitchFamily="2" charset="-34"/>
              </a:rPr>
              <a:t>แก้ปัญหาความยุ่งยาก</a:t>
            </a:r>
          </a:p>
        </p:txBody>
      </p:sp>
      <p:cxnSp>
        <p:nvCxnSpPr>
          <p:cNvPr id="10" name="ลูกศรเชื่อมต่อแบบตรง 9">
            <a:extLst>
              <a:ext uri="{FF2B5EF4-FFF2-40B4-BE49-F238E27FC236}">
                <a16:creationId xmlns:a16="http://schemas.microsoft.com/office/drawing/2014/main" id="{124E3B58-12D2-4289-85B1-D93BF8728960}"/>
              </a:ext>
            </a:extLst>
          </p:cNvPr>
          <p:cNvCxnSpPr/>
          <p:nvPr/>
        </p:nvCxnSpPr>
        <p:spPr>
          <a:xfrm>
            <a:off x="2803606" y="4200421"/>
            <a:ext cx="532014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: มุมมน 4">
            <a:extLst>
              <a:ext uri="{FF2B5EF4-FFF2-40B4-BE49-F238E27FC236}">
                <a16:creationId xmlns:a16="http://schemas.microsoft.com/office/drawing/2014/main" id="{69D2B2B6-8A6C-42F3-B8AD-09A12968BB03}"/>
              </a:ext>
            </a:extLst>
          </p:cNvPr>
          <p:cNvSpPr/>
          <p:nvPr/>
        </p:nvSpPr>
        <p:spPr>
          <a:xfrm>
            <a:off x="4289274" y="121920"/>
            <a:ext cx="2428518" cy="70602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TH Baijam" panose="02000506000000020004" pitchFamily="2" charset="-34"/>
                <a:cs typeface="TH Baijam" panose="02000506000000020004" pitchFamily="2" charset="-34"/>
              </a:rPr>
              <a:t>กระบวนงาน</a:t>
            </a:r>
          </a:p>
        </p:txBody>
      </p:sp>
    </p:spTree>
    <p:extLst>
      <p:ext uri="{BB962C8B-B14F-4D97-AF65-F5344CB8AC3E}">
        <p14:creationId xmlns:p14="http://schemas.microsoft.com/office/powerpoint/2010/main" val="2270144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ตัวแทนเนื้อหา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1" y="-426720"/>
            <a:ext cx="12950613" cy="7284720"/>
          </a:xfrm>
        </p:spPr>
      </p:pic>
    </p:spTree>
    <p:extLst>
      <p:ext uri="{BB962C8B-B14F-4D97-AF65-F5344CB8AC3E}">
        <p14:creationId xmlns:p14="http://schemas.microsoft.com/office/powerpoint/2010/main" val="4259554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5B43BE84-6E1B-4F5B-8387-ADB789F9DF28}"/>
              </a:ext>
            </a:extLst>
          </p:cNvPr>
          <p:cNvSpPr/>
          <p:nvPr/>
        </p:nvSpPr>
        <p:spPr>
          <a:xfrm>
            <a:off x="0" y="0"/>
            <a:ext cx="12192000" cy="68535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298" name="Rectangle 4">
            <a:extLst>
              <a:ext uri="{FF2B5EF4-FFF2-40B4-BE49-F238E27FC236}">
                <a16:creationId xmlns:a16="http://schemas.microsoft.com/office/drawing/2014/main" id="{AE12A83E-F7BF-4451-84E1-648FF5903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6710" y="0"/>
            <a:ext cx="5835252" cy="4001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th-TH" sz="20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งานตามผลลัพธ์ที่วางแผนไว้</a:t>
            </a:r>
            <a:r>
              <a:rPr lang="en-US" altLang="th-TH" sz="20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GANTT CHART </a:t>
            </a:r>
            <a:r>
              <a:rPr lang="th-TH" altLang="th-TH" sz="20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ตารางการขับเคลื่อน</a:t>
            </a:r>
            <a:r>
              <a:rPr lang="en-US" altLang="th-TH" sz="20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altLang="th-TH" sz="20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ไตรมาส </a:t>
            </a:r>
            <a:r>
              <a:rPr lang="en-US" altLang="th-TH" sz="20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1-2 </a:t>
            </a:r>
            <a:endParaRPr lang="th-TH" altLang="th-TH" sz="20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55299" name="Line 259">
            <a:extLst>
              <a:ext uri="{FF2B5EF4-FFF2-40B4-BE49-F238E27FC236}">
                <a16:creationId xmlns:a16="http://schemas.microsoft.com/office/drawing/2014/main" id="{C74C11A6-71ED-4A38-A559-711CC7302F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3663" y="18081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graphicFrame>
        <p:nvGraphicFramePr>
          <p:cNvPr id="101170" name="Group 818">
            <a:extLst>
              <a:ext uri="{FF2B5EF4-FFF2-40B4-BE49-F238E27FC236}">
                <a16:creationId xmlns:a16="http://schemas.microsoft.com/office/drawing/2014/main" id="{F634FAF4-C4BE-4825-88CE-D0D004C3F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155676"/>
              </p:ext>
            </p:extLst>
          </p:nvPr>
        </p:nvGraphicFramePr>
        <p:xfrm>
          <a:off x="164308" y="410618"/>
          <a:ext cx="11863383" cy="5791200"/>
        </p:xfrm>
        <a:graphic>
          <a:graphicData uri="http://schemas.openxmlformats.org/drawingml/2006/table">
            <a:tbl>
              <a:tblPr/>
              <a:tblGrid>
                <a:gridCol w="3767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28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56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56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13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56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00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561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753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380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135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135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135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4921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7807">
                  <a:extLst>
                    <a:ext uri="{9D8B030D-6E8A-4147-A177-3AD203B41FA5}">
                      <a16:colId xmlns:a16="http://schemas.microsoft.com/office/drawing/2014/main" val="1504726456"/>
                    </a:ext>
                  </a:extLst>
                </a:gridCol>
                <a:gridCol w="331358">
                  <a:extLst>
                    <a:ext uri="{9D8B030D-6E8A-4147-A177-3AD203B41FA5}">
                      <a16:colId xmlns:a16="http://schemas.microsoft.com/office/drawing/2014/main" val="1936511032"/>
                    </a:ext>
                  </a:extLst>
                </a:gridCol>
                <a:gridCol w="331358">
                  <a:extLst>
                    <a:ext uri="{9D8B030D-6E8A-4147-A177-3AD203B41FA5}">
                      <a16:colId xmlns:a16="http://schemas.microsoft.com/office/drawing/2014/main" val="396146935"/>
                    </a:ext>
                  </a:extLst>
                </a:gridCol>
                <a:gridCol w="331358">
                  <a:extLst>
                    <a:ext uri="{9D8B030D-6E8A-4147-A177-3AD203B41FA5}">
                      <a16:colId xmlns:a16="http://schemas.microsoft.com/office/drawing/2014/main" val="3651504751"/>
                    </a:ext>
                  </a:extLst>
                </a:gridCol>
                <a:gridCol w="331358">
                  <a:extLst>
                    <a:ext uri="{9D8B030D-6E8A-4147-A177-3AD203B41FA5}">
                      <a16:colId xmlns:a16="http://schemas.microsoft.com/office/drawing/2014/main" val="1582588793"/>
                    </a:ext>
                  </a:extLst>
                </a:gridCol>
                <a:gridCol w="331358">
                  <a:extLst>
                    <a:ext uri="{9D8B030D-6E8A-4147-A177-3AD203B41FA5}">
                      <a16:colId xmlns:a16="http://schemas.microsoft.com/office/drawing/2014/main" val="925486424"/>
                    </a:ext>
                  </a:extLst>
                </a:gridCol>
                <a:gridCol w="331358">
                  <a:extLst>
                    <a:ext uri="{9D8B030D-6E8A-4147-A177-3AD203B41FA5}">
                      <a16:colId xmlns:a16="http://schemas.microsoft.com/office/drawing/2014/main" val="2777778526"/>
                    </a:ext>
                  </a:extLst>
                </a:gridCol>
                <a:gridCol w="347106">
                  <a:extLst>
                    <a:ext uri="{9D8B030D-6E8A-4147-A177-3AD203B41FA5}">
                      <a16:colId xmlns:a16="http://schemas.microsoft.com/office/drawing/2014/main" val="2404496923"/>
                    </a:ext>
                  </a:extLst>
                </a:gridCol>
              </a:tblGrid>
              <a:tr h="28640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itchFamily="18" charset="0"/>
                          <a:cs typeface="TH SarabunPSK" panose="020B0500040200020003" pitchFamily="34" charset="-34"/>
                        </a:rPr>
                        <a:t>กิจกรรมที่กำหนด/เป้าหมายผลลัพธ์ที่กำหนด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gridSpan="2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itchFamily="18" charset="0"/>
                          <a:cs typeface="TH SarabunPSK" panose="020B0500040200020003" pitchFamily="34" charset="-34"/>
                        </a:rPr>
                        <a:t>ระยะเวลา</a:t>
                      </a:r>
                      <a:endParaRPr kumimoji="0" lang="th-TH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itchFamily="18" charset="0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Baijam" panose="02000506000000020004" pitchFamily="2" charset="-34"/>
                        <a:ea typeface="Times New Roman" pitchFamily="18" charset="0"/>
                        <a:cs typeface="TH Baijam" panose="02000506000000020004" pitchFamily="2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Baijam" panose="02000506000000020004" pitchFamily="2" charset="-34"/>
                        <a:ea typeface="Times New Roman" pitchFamily="18" charset="0"/>
                        <a:cs typeface="TH Baijam" panose="02000506000000020004" pitchFamily="2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Baijam" panose="02000506000000020004" pitchFamily="2" charset="-34"/>
                        <a:ea typeface="Times New Roman" pitchFamily="18" charset="0"/>
                        <a:cs typeface="TH Baijam" panose="02000506000000020004" pitchFamily="2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Baijam" panose="02000506000000020004" pitchFamily="2" charset="-34"/>
                        <a:ea typeface="Times New Roman" pitchFamily="18" charset="0"/>
                        <a:cs typeface="TH Baijam" panose="02000506000000020004" pitchFamily="2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Baijam" panose="02000506000000020004" pitchFamily="2" charset="-34"/>
                        <a:ea typeface="Times New Roman" pitchFamily="18" charset="0"/>
                        <a:cs typeface="TH Baijam" panose="02000506000000020004" pitchFamily="2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Baijam" panose="02000506000000020004" pitchFamily="2" charset="-34"/>
                        <a:ea typeface="Times New Roman" pitchFamily="18" charset="0"/>
                        <a:cs typeface="TH Baijam" panose="02000506000000020004" pitchFamily="2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Baijam" panose="02000506000000020004" pitchFamily="2" charset="-34"/>
                        <a:ea typeface="Times New Roman" pitchFamily="18" charset="0"/>
                        <a:cs typeface="TH Baijam" panose="02000506000000020004" pitchFamily="2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Baijam" panose="02000506000000020004" pitchFamily="2" charset="-34"/>
                        <a:ea typeface="Times New Roman" pitchFamily="18" charset="0"/>
                        <a:cs typeface="TH Baijam" panose="02000506000000020004" pitchFamily="2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20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itchFamily="18" charset="0"/>
                          <a:cs typeface="TH SarabunPSK" panose="020B0500040200020003" pitchFamily="34" charset="-34"/>
                        </a:rPr>
                        <a:t>เดือน พ.ย.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itchFamily="18" charset="0"/>
                          <a:cs typeface="TH SarabunPSK" panose="020B0500040200020003" pitchFamily="34" charset="-34"/>
                        </a:rPr>
                        <a:t>63</a:t>
                      </a:r>
                      <a:endParaRPr kumimoji="0" lang="th-TH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itchFamily="18" charset="0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itchFamily="18" charset="0"/>
                          <a:cs typeface="TH SarabunPSK" panose="020B0500040200020003" pitchFamily="34" charset="-34"/>
                        </a:rPr>
                        <a:t>เดือนธ.ค.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itchFamily="18" charset="0"/>
                          <a:cs typeface="TH SarabunPSK" panose="020B0500040200020003" pitchFamily="34" charset="-34"/>
                        </a:rPr>
                        <a:t>63</a:t>
                      </a:r>
                      <a:endParaRPr kumimoji="0" lang="th-TH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itchFamily="18" charset="0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itchFamily="18" charset="0"/>
                          <a:cs typeface="TH SarabunPSK" panose="020B0500040200020003" pitchFamily="34" charset="-34"/>
                        </a:rPr>
                        <a:t>เดือน ม.ค.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itchFamily="18" charset="0"/>
                          <a:cs typeface="TH SarabunPSK" panose="020B0500040200020003" pitchFamily="34" charset="-34"/>
                        </a:rPr>
                        <a:t>64</a:t>
                      </a:r>
                      <a:endParaRPr kumimoji="0" lang="th-TH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itchFamily="18" charset="0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itchFamily="18" charset="0"/>
                          <a:cs typeface="TH SarabunPSK" panose="020B0500040200020003" pitchFamily="34" charset="-34"/>
                        </a:rPr>
                        <a:t>เดือน ก.พ.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itchFamily="18" charset="0"/>
                          <a:cs typeface="TH SarabunPSK" panose="020B0500040200020003" pitchFamily="34" charset="-34"/>
                        </a:rPr>
                        <a:t>64</a:t>
                      </a:r>
                      <a:endParaRPr kumimoji="0" lang="th-TH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itchFamily="18" charset="0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itchFamily="18" charset="0"/>
                          <a:cs typeface="TH SarabunPSK" panose="020B0500040200020003" pitchFamily="34" charset="-34"/>
                        </a:rPr>
                        <a:t>เดือน มี.ค.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itchFamily="18" charset="0"/>
                          <a:cs typeface="TH SarabunPSK" panose="020B0500040200020003" pitchFamily="34" charset="-34"/>
                        </a:rPr>
                        <a:t>64</a:t>
                      </a:r>
                      <a:endParaRPr kumimoji="0" lang="th-TH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itchFamily="18" charset="0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Baijam" panose="02000506000000020004" pitchFamily="2" charset="-34"/>
                        <a:ea typeface="Times New Roman" pitchFamily="18" charset="0"/>
                        <a:cs typeface="TH Baijam" panose="02000506000000020004" pitchFamily="2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Baijam" panose="02000506000000020004" pitchFamily="2" charset="-34"/>
                        <a:ea typeface="Times New Roman" pitchFamily="18" charset="0"/>
                        <a:cs typeface="TH Baijam" panose="02000506000000020004" pitchFamily="2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Baijam" panose="02000506000000020004" pitchFamily="2" charset="-34"/>
                        <a:ea typeface="Times New Roman" pitchFamily="18" charset="0"/>
                        <a:cs typeface="TH Baijam" panose="02000506000000020004" pitchFamily="2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itchFamily="18" charset="0"/>
                          <a:cs typeface="TH SarabunPSK" panose="020B0500040200020003" pitchFamily="34" charset="-34"/>
                        </a:rPr>
                        <a:t>เดือน เม.ย.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itchFamily="18" charset="0"/>
                          <a:cs typeface="TH SarabunPSK" panose="020B0500040200020003" pitchFamily="34" charset="-34"/>
                        </a:rPr>
                        <a:t>64</a:t>
                      </a:r>
                      <a:endParaRPr kumimoji="0" lang="th-TH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itchFamily="18" charset="0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Baijam" panose="02000506000000020004" pitchFamily="2" charset="-34"/>
                        <a:ea typeface="Times New Roman" pitchFamily="18" charset="0"/>
                        <a:cs typeface="TH Baijam" panose="02000506000000020004" pitchFamily="2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Baijam" panose="02000506000000020004" pitchFamily="2" charset="-34"/>
                        <a:ea typeface="Times New Roman" pitchFamily="18" charset="0"/>
                        <a:cs typeface="TH Baijam" panose="02000506000000020004" pitchFamily="2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Baijam" panose="02000506000000020004" pitchFamily="2" charset="-34"/>
                        <a:ea typeface="Times New Roman" pitchFamily="18" charset="0"/>
                        <a:cs typeface="TH Baijam" panose="02000506000000020004" pitchFamily="2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1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โครงการการเฝ้าระวังและป้องกันการหกล้มจังหวัดแพร่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Baijam" panose="02000506000000020004" pitchFamily="2" charset="-34"/>
                        <a:cs typeface="TH Baijam" panose="02000506000000020004" pitchFamily="2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909104"/>
                  </a:ext>
                </a:extLst>
              </a:tr>
              <a:tr h="19260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ส่งมอบนโยบายและแนวทางดำเนินงานแก่เครือข่าย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Baijam" panose="02000506000000020004" pitchFamily="2" charset="-34"/>
                        <a:cs typeface="TH Baijam" panose="02000506000000020004" pitchFamily="2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010716"/>
                  </a:ext>
                </a:extLst>
              </a:tr>
              <a:tr h="13568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ผลิตสื่อประชาสัมพันธ์/แบบคัดกรอง/วิดิทัศน์ที่เกี่ยวข้อง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Baijam" panose="02000506000000020004" pitchFamily="2" charset="-34"/>
                        <a:cs typeface="TH Baijam" panose="02000506000000020004" pitchFamily="2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3215119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ขับเคลื่อนกิจกรรมในพื้นที่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kumimoji="0" lang="th-TH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พัฒนาศักยภาพแกนนำ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Baijam" panose="02000506000000020004" pitchFamily="2" charset="-34"/>
                        <a:cs typeface="TH Baijam" panose="02000506000000020004" pitchFamily="2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65671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คัดกรอง/ประเมินครบตามจำนวนเป้าหมาย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Baijam" panose="02000506000000020004" pitchFamily="2" charset="-34"/>
                        <a:cs typeface="TH Baijam" panose="02000506000000020004" pitchFamily="2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6376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ข้อมูลการประเมินครบถ้วนจำแนกกลุ่มครบ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1086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Baijam" panose="02000506000000020004" pitchFamily="2" charset="-34"/>
                        <a:cs typeface="TH Baijam" panose="02000506000000020004" pitchFamily="2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74936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คืนข้อมูลให้พื้นที่ นำเสนอประเด็น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39248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Baijam" panose="02000506000000020004" pitchFamily="2" charset="-34"/>
                        <a:cs typeface="TH Baijam" panose="02000506000000020004" pitchFamily="2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712362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MOU </a:t>
                      </a:r>
                      <a:r>
                        <a:rPr kumimoji="0" lang="th-TH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กับหน่วยงานที่เกี่ยวข้อง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434124"/>
                  </a:ext>
                </a:extLst>
              </a:tr>
              <a:tr h="16753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Baijam" panose="02000506000000020004" pitchFamily="2" charset="-34"/>
                        <a:cs typeface="TH Baijam" panose="02000506000000020004" pitchFamily="2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2431713"/>
                  </a:ext>
                </a:extLst>
              </a:tr>
              <a:tr h="16753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จัดบริการดูแลแก้ไขปัญหาตามความเสี่ยงที่พบร่วมกับพื้นที่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5786288"/>
                  </a:ext>
                </a:extLst>
              </a:tr>
              <a:tr h="16753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0911947"/>
                  </a:ext>
                </a:extLst>
              </a:tr>
              <a:tr h="16753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ผสอ</a:t>
                      </a:r>
                      <a:r>
                        <a:rPr kumimoji="0" lang="th-TH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.กลุ่มเสี่ยงเป้าหมายได้รับการวางแผนและแก้ไขปัญหา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093493"/>
                  </a:ext>
                </a:extLst>
              </a:tr>
              <a:tr h="16753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144289"/>
                  </a:ext>
                </a:extLst>
              </a:tr>
              <a:tr h="16753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ติดตามเยี่ยมบ้าน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5031556"/>
                  </a:ext>
                </a:extLst>
              </a:tr>
              <a:tr h="16753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280912"/>
                  </a:ext>
                </a:extLst>
              </a:tr>
              <a:tr h="16753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รวบรวมข้อมูลและทบทวนผลการดำเนินงานทุกราย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776139"/>
                  </a:ext>
                </a:extLst>
              </a:tr>
              <a:tr h="16753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0894937"/>
                  </a:ext>
                </a:extLst>
              </a:tr>
            </a:tbl>
          </a:graphicData>
        </a:graphic>
      </p:graphicFrame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577B5359-3BDD-426D-80E1-E64E9FB951D6}"/>
              </a:ext>
            </a:extLst>
          </p:cNvPr>
          <p:cNvSpPr/>
          <p:nvPr/>
        </p:nvSpPr>
        <p:spPr>
          <a:xfrm>
            <a:off x="2200275" y="6553200"/>
            <a:ext cx="1038225" cy="209550"/>
          </a:xfrm>
          <a:prstGeom prst="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8CB5523A-A087-40E4-9BE6-B488F749DFEC}"/>
              </a:ext>
            </a:extLst>
          </p:cNvPr>
          <p:cNvSpPr/>
          <p:nvPr/>
        </p:nvSpPr>
        <p:spPr>
          <a:xfrm>
            <a:off x="5695950" y="6553200"/>
            <a:ext cx="1190625" cy="20955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948515D5-C4B9-4C64-B207-11B892A4FDA5}"/>
              </a:ext>
            </a:extLst>
          </p:cNvPr>
          <p:cNvSpPr/>
          <p:nvPr/>
        </p:nvSpPr>
        <p:spPr>
          <a:xfrm>
            <a:off x="2800349" y="6500812"/>
            <a:ext cx="1666875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Original plan</a:t>
            </a:r>
            <a:endParaRPr lang="th-TH" sz="1600" dirty="0">
              <a:solidFill>
                <a:srgbClr val="00206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2FCFB6A8-5DB5-40F0-8F1A-18F92B6267B6}"/>
              </a:ext>
            </a:extLst>
          </p:cNvPr>
          <p:cNvSpPr/>
          <p:nvPr/>
        </p:nvSpPr>
        <p:spPr>
          <a:xfrm>
            <a:off x="6348412" y="6491286"/>
            <a:ext cx="1666875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Actual Progression</a:t>
            </a:r>
            <a:endParaRPr lang="th-TH" sz="1600" dirty="0">
              <a:solidFill>
                <a:srgbClr val="002060"/>
              </a:solidFill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1665A12-EE64-4924-B45E-A7243B353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221"/>
            <a:ext cx="12192000" cy="688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0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95DB3D4-5ECA-42B4-9CE4-2226C8490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B8360F3-A34B-4CD2-9404-1C0E2D7B7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19A5114-3E6B-4530-98C4-8B6A8ECFA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733" y="-12242"/>
            <a:ext cx="12192000" cy="6858000"/>
          </a:xfrm>
          <a:prstGeom prst="rect">
            <a:avLst/>
          </a:prstGeom>
        </p:spPr>
      </p:pic>
      <p:sp>
        <p:nvSpPr>
          <p:cNvPr id="5" name="ลูกศร: รูปห้าเหลี่ยม 4">
            <a:extLst>
              <a:ext uri="{FF2B5EF4-FFF2-40B4-BE49-F238E27FC236}">
                <a16:creationId xmlns:a16="http://schemas.microsoft.com/office/drawing/2014/main" id="{65D36D09-3E4C-4678-86EC-091B49AFD109}"/>
              </a:ext>
            </a:extLst>
          </p:cNvPr>
          <p:cNvSpPr/>
          <p:nvPr/>
        </p:nvSpPr>
        <p:spPr>
          <a:xfrm>
            <a:off x="419101" y="1552047"/>
            <a:ext cx="3695700" cy="529022"/>
          </a:xfrm>
          <a:prstGeom prst="homePlat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Primary Prevention</a:t>
            </a:r>
            <a:endParaRPr lang="th-TH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ลูกศร: รูปห้าเหลี่ยม 10">
            <a:extLst>
              <a:ext uri="{FF2B5EF4-FFF2-40B4-BE49-F238E27FC236}">
                <a16:creationId xmlns:a16="http://schemas.microsoft.com/office/drawing/2014/main" id="{A2BA587B-4E4D-4DF7-82E8-39BAFDD9516D}"/>
              </a:ext>
            </a:extLst>
          </p:cNvPr>
          <p:cNvSpPr/>
          <p:nvPr/>
        </p:nvSpPr>
        <p:spPr>
          <a:xfrm>
            <a:off x="4307954" y="1575475"/>
            <a:ext cx="3476625" cy="529022"/>
          </a:xfrm>
          <a:prstGeom prst="homePlate">
            <a:avLst/>
          </a:prstGeom>
          <a:solidFill>
            <a:srgbClr val="660033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Service Safety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ลูกศร: รูปห้าเหลี่ยม 12">
            <a:extLst>
              <a:ext uri="{FF2B5EF4-FFF2-40B4-BE49-F238E27FC236}">
                <a16:creationId xmlns:a16="http://schemas.microsoft.com/office/drawing/2014/main" id="{60FF52CA-D816-4307-841B-7AED56C3D706}"/>
              </a:ext>
            </a:extLst>
          </p:cNvPr>
          <p:cNvSpPr/>
          <p:nvPr/>
        </p:nvSpPr>
        <p:spPr>
          <a:xfrm>
            <a:off x="8143875" y="1552047"/>
            <a:ext cx="3067049" cy="567364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Post Protection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031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53846" y="88640"/>
            <a:ext cx="9634011" cy="762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OKR </a:t>
            </a:r>
            <a:r>
              <a:rPr lang="th-TH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ลดอุบัติการณ์ผู้สูงอายุกระดูกหัก ที่ได้ดำเนินการแล้ว ของเขตสุขภาพที่ </a:t>
            </a:r>
            <a:r>
              <a:rPr lang="en-US" sz="3200" b="1" dirty="0">
                <a:latin typeface="TH Baijam" panose="02000506000000020004" pitchFamily="2" charset="-34"/>
                <a:cs typeface="TH Baijam" panose="02000506000000020004" pitchFamily="2" charset="-34"/>
              </a:rPr>
              <a:t>1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536E3141-86DC-4FD5-B41E-037883CB0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825246"/>
            <a:ext cx="11801475" cy="579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36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id="{E954D7C0-AA0E-478D-AA9D-0897FB423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906903"/>
              </p:ext>
            </p:extLst>
          </p:nvPr>
        </p:nvGraphicFramePr>
        <p:xfrm>
          <a:off x="243902" y="792818"/>
          <a:ext cx="5667035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7035">
                  <a:extLst>
                    <a:ext uri="{9D8B030D-6E8A-4147-A177-3AD203B41FA5}">
                      <a16:colId xmlns:a16="http://schemas.microsoft.com/office/drawing/2014/main" val="469858772"/>
                    </a:ext>
                  </a:extLst>
                </a:gridCol>
              </a:tblGrid>
              <a:tr h="433902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ลำดับงานสำคัญประจำเดือนพฤศจิกายน</a:t>
                      </a:r>
                    </a:p>
                  </a:txBody>
                  <a:tcPr>
                    <a:solidFill>
                      <a:srgbClr val="CC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354088"/>
                  </a:ext>
                </a:extLst>
              </a:tr>
              <a:tr h="382854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จัดทำโครงการเฝ้าระวังและป้องกันการพลัดตกหกล้มฯ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802667"/>
                  </a:ext>
                </a:extLst>
              </a:tr>
              <a:tr h="382854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ชี้แจงนโยบายและแนวทางการดำเนินงานแก่เครือข่าย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978360"/>
                  </a:ext>
                </a:extLst>
              </a:tr>
              <a:tr h="689138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ผลิตและเผยแพร่/ประชาสัมพันธ์สื่อ/ประเมินความเสี่ยง/สื่อการสอนการพัฒนา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507290"/>
                  </a:ext>
                </a:extLst>
              </a:tr>
              <a:tr h="559174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พัฒนาศักยภาพแกนนำในเกี่ยวกับความรู้/ทัศนคติ/ทักษะที่เหมาะสม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916523"/>
                  </a:ext>
                </a:extLst>
              </a:tr>
            </a:tbl>
          </a:graphicData>
        </a:graphic>
      </p:graphicFrame>
      <p:graphicFrame>
        <p:nvGraphicFramePr>
          <p:cNvPr id="7" name="ตาราง 4">
            <a:extLst>
              <a:ext uri="{FF2B5EF4-FFF2-40B4-BE49-F238E27FC236}">
                <a16:creationId xmlns:a16="http://schemas.microsoft.com/office/drawing/2014/main" id="{548E6D25-8077-4DB7-875E-2EBDF10B1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999265"/>
              </p:ext>
            </p:extLst>
          </p:nvPr>
        </p:nvGraphicFramePr>
        <p:xfrm>
          <a:off x="268286" y="3928187"/>
          <a:ext cx="5667034" cy="2895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67034">
                  <a:extLst>
                    <a:ext uri="{9D8B030D-6E8A-4147-A177-3AD203B41FA5}">
                      <a16:colId xmlns:a16="http://schemas.microsoft.com/office/drawing/2014/main" val="4698587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คาดเดางานที่จะเกิดขึ้นใน</a:t>
                      </a:r>
                      <a:r>
                        <a:rPr lang="th-TH" sz="28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8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๑ (ต.ค.-ธ.ค.)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CC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354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โครงการเฝ้าระวังและป้องกันการพลัดตกหกล้มฯ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435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สื่อสนับสนุนการใช้แบบคัดกรองที่พัฒนาแล้ว สื่อการออกกำลังกาย แบบคัดกรองออนไลน์</a:t>
                      </a:r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Google form</a:t>
                      </a:r>
                      <a:endParaRPr lang="th-TH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750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รายชื่อแกนนำ/อสม/</a:t>
                      </a:r>
                      <a:r>
                        <a:rPr lang="th-TH" sz="22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อส</a:t>
                      </a: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ค./อาสาสมัครที่ได้รับการพัฒนา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289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ข้อมูลจำนวนเป้าหมายที่ต้องได้รับการคัดกรองจากข้อมูล </a:t>
                      </a:r>
                      <a:r>
                        <a:rPr lang="th-TH" sz="22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ผสอ</a:t>
                      </a: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ที่ได้รับการคัดกรอง </a:t>
                      </a:r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 </a:t>
                      </a: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กลุ่มโรค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102906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9D9A0A2A-DDF3-4A2D-BC98-886CD729C5FC}"/>
              </a:ext>
            </a:extLst>
          </p:cNvPr>
          <p:cNvSpPr/>
          <p:nvPr/>
        </p:nvSpPr>
        <p:spPr>
          <a:xfrm>
            <a:off x="104776" y="123825"/>
            <a:ext cx="6210300" cy="4953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O1 : </a:t>
            </a: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ลดจำนวนผู้ป่วย </a:t>
            </a:r>
            <a:r>
              <a:rPr lang="en-US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Hip Fracture &gt; </a:t>
            </a: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</a:t>
            </a:r>
            <a:r>
              <a:rPr lang="en-US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5/ 100000 </a:t>
            </a: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ประชากร</a:t>
            </a:r>
            <a:r>
              <a:rPr lang="en-US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9" name="ตาราง 8">
            <a:extLst>
              <a:ext uri="{FF2B5EF4-FFF2-40B4-BE49-F238E27FC236}">
                <a16:creationId xmlns:a16="http://schemas.microsoft.com/office/drawing/2014/main" id="{42DEE26C-B578-4A74-A8FB-D01445C3E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808254"/>
              </p:ext>
            </p:extLst>
          </p:nvPr>
        </p:nvGraphicFramePr>
        <p:xfrm>
          <a:off x="6170953" y="780626"/>
          <a:ext cx="5752761" cy="3161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2761">
                  <a:extLst>
                    <a:ext uri="{9D8B030D-6E8A-4147-A177-3AD203B41FA5}">
                      <a16:colId xmlns:a16="http://schemas.microsoft.com/office/drawing/2014/main" val="4044188600"/>
                    </a:ext>
                  </a:extLst>
                </a:gridCol>
              </a:tblGrid>
              <a:tr h="578263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ลำดับความมั่นใจของ </a:t>
                      </a: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OKRs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CC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106369"/>
                  </a:ext>
                </a:extLst>
              </a:tr>
              <a:tr h="841386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 : 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ส่งเสริมท่าออกกำลังกายที่เพิ่มความแข็งแรงกล้ามเนื้อได้ 100% ในกลุ่มเสี่ยง 80% ในผู้สูงอายุ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77317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Kr1: </a:t>
                      </a:r>
                      <a:r>
                        <a:rPr lang="th-TH" altLang="ko-KR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จัดทำสื่อสำหรับการออกกำลังกายในผู้สูงอายุและกลุ่มเสี่ยง</a:t>
                      </a:r>
                      <a:r>
                        <a:rPr lang="th-TH" altLang="ko-KR" sz="2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พร้อมเผยแพร่จำนวน </a:t>
                      </a:r>
                      <a:r>
                        <a:rPr lang="en-US" altLang="ko-KR" sz="2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altLang="ko-KR" sz="2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ชุด</a:t>
                      </a:r>
                      <a:endParaRPr lang="en-JM" altLang="ko-KR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337527"/>
                  </a:ext>
                </a:extLst>
              </a:tr>
              <a:tr h="9184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Kr2:</a:t>
                      </a:r>
                      <a:r>
                        <a:rPr lang="th-TH" altLang="ko-KR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จัดทำสื่อสำหรับการประเมินอย่างง่ายด้วยตนเองหรือผู้ประเมินความเสี่ยงต่อการพลัดตกหกล้มจำนวน </a:t>
                      </a:r>
                      <a:r>
                        <a:rPr lang="en-US" altLang="ko-KR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altLang="ko-KR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ชุด</a:t>
                      </a:r>
                      <a:endParaRPr lang="en-JM" altLang="ko-KR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990252"/>
                  </a:ext>
                </a:extLst>
              </a:tr>
            </a:tbl>
          </a:graphicData>
        </a:graphic>
      </p:graphicFrame>
      <p:graphicFrame>
        <p:nvGraphicFramePr>
          <p:cNvPr id="10" name="ตาราง 9">
            <a:extLst>
              <a:ext uri="{FF2B5EF4-FFF2-40B4-BE49-F238E27FC236}">
                <a16:creationId xmlns:a16="http://schemas.microsoft.com/office/drawing/2014/main" id="{8E36CFDA-DCED-4A56-B66A-359F44C9D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897216"/>
              </p:ext>
            </p:extLst>
          </p:nvPr>
        </p:nvGraphicFramePr>
        <p:xfrm>
          <a:off x="6166865" y="3923005"/>
          <a:ext cx="5732465" cy="28313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32465">
                  <a:extLst>
                    <a:ext uri="{9D8B030D-6E8A-4147-A177-3AD203B41FA5}">
                      <a16:colId xmlns:a16="http://schemas.microsoft.com/office/drawing/2014/main" val="3449734087"/>
                    </a:ext>
                  </a:extLst>
                </a:gridCol>
              </a:tblGrid>
              <a:tr h="626844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ตัววัดด้านสุขภาพ</a:t>
                      </a:r>
                    </a:p>
                  </a:txBody>
                  <a:tcPr>
                    <a:solidFill>
                      <a:srgbClr val="CC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809587"/>
                  </a:ext>
                </a:extLst>
              </a:tr>
              <a:tr h="950831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ขวัญกำลังใจการทำงานของทีมงานเครือข่าย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 รพช.ในทุกระดับ ลดภาระงานซ้ำซ้อน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559475"/>
                  </a:ext>
                </a:extLst>
              </a:tr>
              <a:tr h="626844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แบบประเมินและสื่อต่าง ๆใช้งานง่ายไม่ต้องมีการอบรม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059155"/>
                  </a:ext>
                </a:extLst>
              </a:tr>
              <a:tr h="626844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การบันทึกข้อมูลแบบออนไลน์ ไม่ซ้ำซ้อนสามารถใช้งานได้ง่าย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223306"/>
                  </a:ext>
                </a:extLst>
              </a:tr>
            </a:tbl>
          </a:graphicData>
        </a:graphic>
      </p:graphicFrame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2113F51F-FF1B-4E09-8399-3E885A416A0F}"/>
              </a:ext>
            </a:extLst>
          </p:cNvPr>
          <p:cNvSpPr txBox="1">
            <a:spLocks/>
          </p:cNvSpPr>
          <p:nvPr/>
        </p:nvSpPr>
        <p:spPr>
          <a:xfrm>
            <a:off x="9196841" y="76200"/>
            <a:ext cx="2660197" cy="543652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41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Bef>
                <a:spcPts val="1000"/>
              </a:spcBef>
            </a:pPr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จังหวัดแพร่ ไตรมาสที่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</a:p>
        </p:txBody>
      </p:sp>
    </p:spTree>
    <p:extLst>
      <p:ext uri="{BB962C8B-B14F-4D97-AF65-F5344CB8AC3E}">
        <p14:creationId xmlns:p14="http://schemas.microsoft.com/office/powerpoint/2010/main" val="1786256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id="{E954D7C0-AA0E-478D-AA9D-0897FB423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004635"/>
              </p:ext>
            </p:extLst>
          </p:nvPr>
        </p:nvGraphicFramePr>
        <p:xfrm>
          <a:off x="268284" y="730567"/>
          <a:ext cx="5667035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7035">
                  <a:extLst>
                    <a:ext uri="{9D8B030D-6E8A-4147-A177-3AD203B41FA5}">
                      <a16:colId xmlns:a16="http://schemas.microsoft.com/office/drawing/2014/main" val="469858772"/>
                    </a:ext>
                  </a:extLst>
                </a:gridCol>
              </a:tblGrid>
              <a:tr h="433902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ลำดับงานสำคัญประจำเดือนธันวาคม</a:t>
                      </a:r>
                    </a:p>
                  </a:txBody>
                  <a:tcPr>
                    <a:solidFill>
                      <a:srgbClr val="CC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354088"/>
                  </a:ext>
                </a:extLst>
              </a:tr>
              <a:tr h="382854">
                <a:tc>
                  <a:txBody>
                    <a:bodyPr/>
                    <a:lstStyle/>
                    <a:p>
                      <a:pPr algn="l"/>
                      <a:r>
                        <a:rPr lang="th-TH" sz="22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สร้างแนวทางจำแนกรายกลุ่มเสี่ยง สูง ปานกลาง ต่ำเพื่อกำหนด </a:t>
                      </a:r>
                      <a:r>
                        <a:rPr lang="en-US" sz="22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Intervention </a:t>
                      </a:r>
                      <a:r>
                        <a:rPr lang="th-TH" sz="22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ตามบริบท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802667"/>
                  </a:ext>
                </a:extLst>
              </a:tr>
              <a:tr h="382854">
                <a:tc>
                  <a:txBody>
                    <a:bodyPr/>
                    <a:lstStyle/>
                    <a:p>
                      <a:pPr algn="l"/>
                      <a:r>
                        <a:rPr lang="th-TH" sz="22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การคัดกรองความเสี่ยงฯในผู้สูงอายุกลุ่มเป้าหมายโดยแกนนำและ </a:t>
                      </a:r>
                      <a:r>
                        <a:rPr lang="th-TH" sz="22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จนท</a:t>
                      </a:r>
                      <a:r>
                        <a:rPr lang="th-TH" sz="22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978360"/>
                  </a:ext>
                </a:extLst>
              </a:tr>
              <a:tr h="6891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สังเคราะห์ข้อมูลกลุ่มเสี่ยงฯในผู้สูงอายุเป้าหมาย/เตรียมข้อมูลสำหรับคืนในพื้นที่/</a:t>
                      </a:r>
                      <a:r>
                        <a:rPr lang="en-US" sz="22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MOU </a:t>
                      </a:r>
                      <a:r>
                        <a:rPr lang="th-TH" sz="22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กับหน่วยงานหรือผู้ที่เกี่ยวข้องในพื้นที่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507290"/>
                  </a:ext>
                </a:extLst>
              </a:tr>
              <a:tr h="559174">
                <a:tc>
                  <a:txBody>
                    <a:bodyPr/>
                    <a:lstStyle/>
                    <a:p>
                      <a:pPr algn="l"/>
                      <a:r>
                        <a:rPr lang="th-TH" sz="22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พัฒนาสมรรถนะหรือให้การดูแลตาม </a:t>
                      </a:r>
                      <a:r>
                        <a:rPr lang="en-US" sz="22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Intervention </a:t>
                      </a:r>
                      <a:r>
                        <a:rPr lang="th-TH" sz="22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และร่วมวางแผนกับพื้นที่ในการแก้ไขปัญหา/ประสานกองทุน/ชุมชน/อปทแบบมีส่วนร่วม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916523"/>
                  </a:ext>
                </a:extLst>
              </a:tr>
            </a:tbl>
          </a:graphicData>
        </a:graphic>
      </p:graphicFrame>
      <p:graphicFrame>
        <p:nvGraphicFramePr>
          <p:cNvPr id="7" name="ตาราง 4">
            <a:extLst>
              <a:ext uri="{FF2B5EF4-FFF2-40B4-BE49-F238E27FC236}">
                <a16:creationId xmlns:a16="http://schemas.microsoft.com/office/drawing/2014/main" id="{548E6D25-8077-4DB7-875E-2EBDF10B1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472400"/>
              </p:ext>
            </p:extLst>
          </p:nvPr>
        </p:nvGraphicFramePr>
        <p:xfrm>
          <a:off x="268284" y="4032909"/>
          <a:ext cx="5667035" cy="2804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67035">
                  <a:extLst>
                    <a:ext uri="{9D8B030D-6E8A-4147-A177-3AD203B41FA5}">
                      <a16:colId xmlns:a16="http://schemas.microsoft.com/office/drawing/2014/main" val="4698587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คาดเดางานที่จะเกิดขึ้นใน</a:t>
                      </a:r>
                      <a:r>
                        <a:rPr lang="th-TH" sz="28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8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๑ (ต.ค.-ธ.ค.)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CC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354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รายชื่อผู้สูงอายุที่ได้รับการประเมิน/คัดกรอง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435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รายชื่อกลุ่มเสี่ยงที่ได้รับการคัดกรองจำแนกระดับรายตำบล/หมู่บ้าน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750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ชุดโปรแกรมการดูแลจำแนกรายกลุ่มเสี่ยง สูง ปานกลาง ต่ำ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289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รายละเอียดความเสี่ยงของสิ่งแวดล้อมตามรายบุคคล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102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ข้อมูลภาพรวมรายชื่อกลุ่มเสี่ยงและหน่วยงานที่ </a:t>
                      </a: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MOU </a:t>
                      </a: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ในการดูแลผู้สูงอายุในประเด็นที่เกี่ยวข้อง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59658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9D9A0A2A-DDF3-4A2D-BC98-886CD729C5FC}"/>
              </a:ext>
            </a:extLst>
          </p:cNvPr>
          <p:cNvSpPr/>
          <p:nvPr/>
        </p:nvSpPr>
        <p:spPr>
          <a:xfrm>
            <a:off x="104776" y="123825"/>
            <a:ext cx="6210300" cy="4953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O1 : </a:t>
            </a: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ลดจำนวนผู้ป่วย </a:t>
            </a:r>
            <a:r>
              <a:rPr lang="en-US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Hip Fracture &gt; </a:t>
            </a: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</a:t>
            </a:r>
            <a:r>
              <a:rPr lang="en-US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5/ 100000 </a:t>
            </a: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ประชากร</a:t>
            </a:r>
            <a:r>
              <a:rPr lang="en-US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9" name="ตาราง 8">
            <a:extLst>
              <a:ext uri="{FF2B5EF4-FFF2-40B4-BE49-F238E27FC236}">
                <a16:creationId xmlns:a16="http://schemas.microsoft.com/office/drawing/2014/main" id="{42DEE26C-B578-4A74-A8FB-D01445C3E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438814"/>
              </p:ext>
            </p:extLst>
          </p:nvPr>
        </p:nvGraphicFramePr>
        <p:xfrm>
          <a:off x="6096000" y="754354"/>
          <a:ext cx="5752761" cy="3227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2761">
                  <a:extLst>
                    <a:ext uri="{9D8B030D-6E8A-4147-A177-3AD203B41FA5}">
                      <a16:colId xmlns:a16="http://schemas.microsoft.com/office/drawing/2014/main" val="4044188600"/>
                    </a:ext>
                  </a:extLst>
                </a:gridCol>
              </a:tblGrid>
              <a:tr h="614978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ลำดับความมั่นใจของ </a:t>
                      </a: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OKRs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CC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106369"/>
                  </a:ext>
                </a:extLst>
              </a:tr>
              <a:tr h="1121432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O2 : 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ปรับสภาพแวดล้อมในกลุ่มเสี่ยงสูง 100% และจัดระบบการดูแลผู้สูงอายุทุกรายที่มีความเสี่ยงตามระดับที่ประเมิน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77317"/>
                  </a:ext>
                </a:extLst>
              </a:tr>
              <a:tr h="5426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Kr1: </a:t>
                      </a:r>
                      <a:r>
                        <a:rPr lang="th-TH" altLang="ko-KR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คัดกรองกลุ่มเสี่ยงต่อการพลัดตกหกล้มทุกตำบล</a:t>
                      </a:r>
                      <a:endParaRPr lang="en-JM" altLang="ko-KR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205814"/>
                  </a:ext>
                </a:extLst>
              </a:tr>
              <a:tr h="948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Kr2: </a:t>
                      </a:r>
                      <a:r>
                        <a:rPr lang="th-TH" altLang="ko-KR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การคืนข้อมูลและ </a:t>
                      </a:r>
                      <a:r>
                        <a:rPr lang="en-US" altLang="ko-KR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MoU</a:t>
                      </a:r>
                      <a:r>
                        <a:rPr lang="th-TH" altLang="ko-KR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กับพื้นที่สำหรับการดำเนินการในความเสี่ยงที่เกี่ยวข้องและแก้ไขตามบริบท</a:t>
                      </a:r>
                      <a:endParaRPr lang="en-JM" altLang="ko-KR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864002"/>
                  </a:ext>
                </a:extLst>
              </a:tr>
            </a:tbl>
          </a:graphicData>
        </a:graphic>
      </p:graphicFrame>
      <p:graphicFrame>
        <p:nvGraphicFramePr>
          <p:cNvPr id="10" name="ตาราง 9">
            <a:extLst>
              <a:ext uri="{FF2B5EF4-FFF2-40B4-BE49-F238E27FC236}">
                <a16:creationId xmlns:a16="http://schemas.microsoft.com/office/drawing/2014/main" id="{8E36CFDA-DCED-4A56-B66A-359F44C9D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308223"/>
              </p:ext>
            </p:extLst>
          </p:nvPr>
        </p:nvGraphicFramePr>
        <p:xfrm>
          <a:off x="6095999" y="4032908"/>
          <a:ext cx="5752761" cy="27488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52761">
                  <a:extLst>
                    <a:ext uri="{9D8B030D-6E8A-4147-A177-3AD203B41FA5}">
                      <a16:colId xmlns:a16="http://schemas.microsoft.com/office/drawing/2014/main" val="3449734087"/>
                    </a:ext>
                  </a:extLst>
                </a:gridCol>
              </a:tblGrid>
              <a:tr h="543385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ตัววัดด้านสุขภาพ</a:t>
                      </a:r>
                    </a:p>
                  </a:txBody>
                  <a:tcPr>
                    <a:solidFill>
                      <a:srgbClr val="CC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809587"/>
                  </a:ext>
                </a:extLst>
              </a:tr>
              <a:tr h="863024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ความตระหนักของเครือข่ายที่ร่วมดำเนินงานกับสถานบริการเครือข่าย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559475"/>
                  </a:ext>
                </a:extLst>
              </a:tr>
              <a:tr h="479458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ข้อมูลที่เป็นจริงทันเวลาแก้ปัญหาได้ตรงจุด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059155"/>
                  </a:ext>
                </a:extLst>
              </a:tr>
              <a:tr h="863024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ปัญหาสำคัญและตรงตามบริบทได้รับการแก้ไขทันเวลาและข้อมูลมีความน่าเชื่อถือใช้งานได้ทันที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223306"/>
                  </a:ext>
                </a:extLst>
              </a:tr>
            </a:tbl>
          </a:graphicData>
        </a:graphic>
      </p:graphicFrame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2113F51F-FF1B-4E09-8399-3E885A416A0F}"/>
              </a:ext>
            </a:extLst>
          </p:cNvPr>
          <p:cNvSpPr txBox="1">
            <a:spLocks/>
          </p:cNvSpPr>
          <p:nvPr/>
        </p:nvSpPr>
        <p:spPr>
          <a:xfrm>
            <a:off x="9196841" y="76200"/>
            <a:ext cx="2660197" cy="543652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41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Bef>
                <a:spcPts val="1000"/>
              </a:spcBef>
            </a:pPr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จังหวัดแพร่ ไตรมาสที่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</a:p>
        </p:txBody>
      </p:sp>
    </p:spTree>
    <p:extLst>
      <p:ext uri="{BB962C8B-B14F-4D97-AF65-F5344CB8AC3E}">
        <p14:creationId xmlns:p14="http://schemas.microsoft.com/office/powerpoint/2010/main" val="377474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id="{E954D7C0-AA0E-478D-AA9D-0897FB423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845839"/>
              </p:ext>
            </p:extLst>
          </p:nvPr>
        </p:nvGraphicFramePr>
        <p:xfrm>
          <a:off x="268284" y="730567"/>
          <a:ext cx="5667035" cy="3180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7035">
                  <a:extLst>
                    <a:ext uri="{9D8B030D-6E8A-4147-A177-3AD203B41FA5}">
                      <a16:colId xmlns:a16="http://schemas.microsoft.com/office/drawing/2014/main" val="469858772"/>
                    </a:ext>
                  </a:extLst>
                </a:gridCol>
              </a:tblGrid>
              <a:tr h="433902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ลำดับงานสำคัญประจำเดือนมกราคม</a:t>
                      </a:r>
                    </a:p>
                  </a:txBody>
                  <a:tcPr>
                    <a:solidFill>
                      <a:srgbClr val="CC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354088"/>
                  </a:ext>
                </a:extLst>
              </a:tr>
              <a:tr h="382854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นำเสนอข้อมูลและผลักดันเป็นประเด็นการดูแลสุขภาพในคณะกรรมการ พชอ./</a:t>
                      </a:r>
                      <a:r>
                        <a:rPr lang="th-TH" sz="20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พชต</a:t>
                      </a: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./</a:t>
                      </a:r>
                      <a:r>
                        <a:rPr lang="th-TH" sz="20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อปท</a:t>
                      </a: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802667"/>
                  </a:ext>
                </a:extLst>
              </a:tr>
              <a:tr h="382854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ติดตามเยี่ยมบ้านกลุ่มเสี่ยงในพื้นที่เพื่อติดตามการได้รับ </a:t>
                      </a: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Intervention</a:t>
                      </a:r>
                      <a:endParaRPr lang="th-TH" sz="20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978360"/>
                  </a:ext>
                </a:extLst>
              </a:tr>
              <a:tr h="6891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ส่งต่อกลุ่มเสี่ยงที่ต้องได้รับการดูแลเฉพาะทาง คือ ความผิดปกติทางสายตา และ การประเมิน </a:t>
                      </a: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Postural Hypotension</a:t>
                      </a: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ส่งรายชื่อให้ </a:t>
                      </a:r>
                      <a:r>
                        <a:rPr lang="th-TH" sz="20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อปท</a:t>
                      </a: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.เพื่อขอรับการสนับสนุนจากกองทุนฟื้นฟูสมรรถภาพ </a:t>
                      </a:r>
                      <a:r>
                        <a:rPr lang="th-TH" sz="20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อบจ</a:t>
                      </a: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.แพร่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507290"/>
                  </a:ext>
                </a:extLst>
              </a:tr>
              <a:tr h="559174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สร้างคลินิกแบบโมบายในการออกไปติดตามเยี่ยมบ้านด้วยสหสาขาวิชาชีพ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916523"/>
                  </a:ext>
                </a:extLst>
              </a:tr>
            </a:tbl>
          </a:graphicData>
        </a:graphic>
      </p:graphicFrame>
      <p:graphicFrame>
        <p:nvGraphicFramePr>
          <p:cNvPr id="7" name="ตาราง 4">
            <a:extLst>
              <a:ext uri="{FF2B5EF4-FFF2-40B4-BE49-F238E27FC236}">
                <a16:creationId xmlns:a16="http://schemas.microsoft.com/office/drawing/2014/main" id="{548E6D25-8077-4DB7-875E-2EBDF10B1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44586"/>
              </p:ext>
            </p:extLst>
          </p:nvPr>
        </p:nvGraphicFramePr>
        <p:xfrm>
          <a:off x="268284" y="4032908"/>
          <a:ext cx="5667035" cy="26483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67035">
                  <a:extLst>
                    <a:ext uri="{9D8B030D-6E8A-4147-A177-3AD203B41FA5}">
                      <a16:colId xmlns:a16="http://schemas.microsoft.com/office/drawing/2014/main" val="469858772"/>
                    </a:ext>
                  </a:extLst>
                </a:gridCol>
              </a:tblGrid>
              <a:tr h="592384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คาดเดางานที่จะเกิดขึ้นใน</a:t>
                      </a:r>
                      <a:r>
                        <a:rPr lang="th-TH" sz="280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๒ (ม.ค.-มี.ค.)</a:t>
                      </a:r>
                    </a:p>
                  </a:txBody>
                  <a:tcPr>
                    <a:solidFill>
                      <a:srgbClr val="CC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354088"/>
                  </a:ext>
                </a:extLst>
              </a:tr>
              <a:tr h="1149923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รายชื่อกลุ่มเสี่ยงที่ได้รับการบริการติดตามเยี่ยมบ้านจำแนกระดับรายตำบล/หมู่บ้าน และรายชื่อกลุ่มเสี่ยงที่ </a:t>
                      </a:r>
                      <a:r>
                        <a:rPr lang="th-TH" sz="20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อปท</a:t>
                      </a: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.ในพื้นที่ขอรับงบสนับสนุนแก้ไขปัญหาจากกองทุนฟื้นฟูสมรรถภาพ</a:t>
                      </a:r>
                      <a:r>
                        <a:rPr lang="th-TH" sz="20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1" baseline="0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อบจ</a:t>
                      </a:r>
                      <a:r>
                        <a:rPr lang="th-TH" sz="20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.แพร่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750715"/>
                  </a:ext>
                </a:extLst>
              </a:tr>
              <a:tr h="453000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รายชื่อผู้สูงอายุกลุ่มเสี่ยงได้รับ </a:t>
                      </a: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Intervention </a:t>
                      </a:r>
                      <a:endParaRPr lang="th-TH" sz="2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289385"/>
                  </a:ext>
                </a:extLst>
              </a:tr>
              <a:tr h="453000">
                <a:tc>
                  <a:txBody>
                    <a:bodyPr/>
                    <a:lstStyle/>
                    <a:p>
                      <a:pPr algn="l"/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รายละเอียดความเสี่ยงของสิ่งแวดล้อมตามรายบุคคลที่ได้รับการแก้ไข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102906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9D9A0A2A-DDF3-4A2D-BC98-886CD729C5FC}"/>
              </a:ext>
            </a:extLst>
          </p:cNvPr>
          <p:cNvSpPr/>
          <p:nvPr/>
        </p:nvSpPr>
        <p:spPr>
          <a:xfrm>
            <a:off x="104776" y="123825"/>
            <a:ext cx="6210300" cy="4953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O1 : </a:t>
            </a: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ลดจำนวนผู้ป่วย </a:t>
            </a:r>
            <a:r>
              <a:rPr lang="en-US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Hip Fracture &gt; </a:t>
            </a: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</a:t>
            </a:r>
            <a:r>
              <a:rPr lang="en-US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5/ 100000 </a:t>
            </a: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ประชากร</a:t>
            </a:r>
            <a:r>
              <a:rPr lang="en-US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9" name="ตาราง 8">
            <a:extLst>
              <a:ext uri="{FF2B5EF4-FFF2-40B4-BE49-F238E27FC236}">
                <a16:creationId xmlns:a16="http://schemas.microsoft.com/office/drawing/2014/main" id="{42DEE26C-B578-4A74-A8FB-D01445C3E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629830"/>
              </p:ext>
            </p:extLst>
          </p:nvPr>
        </p:nvGraphicFramePr>
        <p:xfrm>
          <a:off x="6096000" y="754354"/>
          <a:ext cx="5752761" cy="3227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2761">
                  <a:extLst>
                    <a:ext uri="{9D8B030D-6E8A-4147-A177-3AD203B41FA5}">
                      <a16:colId xmlns:a16="http://schemas.microsoft.com/office/drawing/2014/main" val="4044188600"/>
                    </a:ext>
                  </a:extLst>
                </a:gridCol>
              </a:tblGrid>
              <a:tr h="614978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ลำดับความมั่นใจของ </a:t>
                      </a: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OKRs</a:t>
                      </a:r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CC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106369"/>
                  </a:ext>
                </a:extLst>
              </a:tr>
              <a:tr h="1121432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O2 : 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ปรับสภาพแวดล้อมในกลุ่มเสี่ยงสูง 100% และจัดระบบการดูแลผู้สูงอายุทุกรายที่มีความเสี่ยงตามระดับที่ประเมิน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77317"/>
                  </a:ext>
                </a:extLst>
              </a:tr>
              <a:tr h="5426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Kr1: </a:t>
                      </a:r>
                      <a:r>
                        <a:rPr lang="th-TH" altLang="ko-KR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คัดกรองกลุ่มเสี่ยงต่อการพลัดตกหกล้มทุกตำบล</a:t>
                      </a:r>
                      <a:endParaRPr lang="en-JM" altLang="ko-KR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205814"/>
                  </a:ext>
                </a:extLst>
              </a:tr>
              <a:tr h="948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Kr2: </a:t>
                      </a:r>
                      <a:r>
                        <a:rPr lang="th-TH" altLang="ko-KR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การคืนข้อมูลและ </a:t>
                      </a:r>
                      <a:r>
                        <a:rPr lang="en-US" altLang="ko-KR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MoU</a:t>
                      </a:r>
                      <a:r>
                        <a:rPr lang="th-TH" altLang="ko-KR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กับพื้นที่สำหรับการดำเนินการในความเสี่ยงที่เกี่ยวข้องและแก้ไขตามบริบท</a:t>
                      </a:r>
                      <a:endParaRPr lang="en-JM" altLang="ko-KR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864002"/>
                  </a:ext>
                </a:extLst>
              </a:tr>
            </a:tbl>
          </a:graphicData>
        </a:graphic>
      </p:graphicFrame>
      <p:graphicFrame>
        <p:nvGraphicFramePr>
          <p:cNvPr id="10" name="ตาราง 9">
            <a:extLst>
              <a:ext uri="{FF2B5EF4-FFF2-40B4-BE49-F238E27FC236}">
                <a16:creationId xmlns:a16="http://schemas.microsoft.com/office/drawing/2014/main" id="{8E36CFDA-DCED-4A56-B66A-359F44C9D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352153"/>
              </p:ext>
            </p:extLst>
          </p:nvPr>
        </p:nvGraphicFramePr>
        <p:xfrm>
          <a:off x="6095999" y="4032908"/>
          <a:ext cx="5752761" cy="26726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52761">
                  <a:extLst>
                    <a:ext uri="{9D8B030D-6E8A-4147-A177-3AD203B41FA5}">
                      <a16:colId xmlns:a16="http://schemas.microsoft.com/office/drawing/2014/main" val="3449734087"/>
                    </a:ext>
                  </a:extLst>
                </a:gridCol>
              </a:tblGrid>
              <a:tr h="6514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ตัววัดด้านสุขภาพ</a:t>
                      </a:r>
                    </a:p>
                  </a:txBody>
                  <a:tcPr>
                    <a:solidFill>
                      <a:srgbClr val="CC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809587"/>
                  </a:ext>
                </a:extLst>
              </a:tr>
              <a:tr h="1034641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ขวัญกำลังใจและความเป็นเจ้าของสุขภาพของเครือข่ายที่ร่วมดำเนินงาน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559475"/>
                  </a:ext>
                </a:extLst>
              </a:tr>
              <a:tr h="986610">
                <a:tc>
                  <a:txBody>
                    <a:bodyPr/>
                    <a:lstStyle/>
                    <a:p>
                      <a:pPr algn="l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ผู้สูงอายุและผู้ใกล้ชิดสามารถออกกำลังกายได้และทราบผลการคัดกรองความเสี่ยงของตนเอง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059155"/>
                  </a:ext>
                </a:extLst>
              </a:tr>
            </a:tbl>
          </a:graphicData>
        </a:graphic>
      </p:graphicFrame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2113F51F-FF1B-4E09-8399-3E885A416A0F}"/>
              </a:ext>
            </a:extLst>
          </p:cNvPr>
          <p:cNvSpPr txBox="1">
            <a:spLocks/>
          </p:cNvSpPr>
          <p:nvPr/>
        </p:nvSpPr>
        <p:spPr>
          <a:xfrm>
            <a:off x="8659472" y="76201"/>
            <a:ext cx="3189288" cy="543652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41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Bef>
                <a:spcPts val="1000"/>
              </a:spcBef>
            </a:pPr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จังหวัดแพร่ ไตรมาสที่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2 -3 </a:t>
            </a:r>
          </a:p>
        </p:txBody>
      </p:sp>
    </p:spTree>
    <p:extLst>
      <p:ext uri="{BB962C8B-B14F-4D97-AF65-F5344CB8AC3E}">
        <p14:creationId xmlns:p14="http://schemas.microsoft.com/office/powerpoint/2010/main" val="1849081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88" y="3535680"/>
            <a:ext cx="5364480" cy="2993136"/>
          </a:xfr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12" y="186803"/>
            <a:ext cx="4136788" cy="3075195"/>
          </a:xfrm>
          <a:prstGeom prst="rect">
            <a:avLst/>
          </a:prstGeom>
        </p:spPr>
      </p:pic>
      <p:sp>
        <p:nvSpPr>
          <p:cNvPr id="6" name="กล่องข้อความ 5"/>
          <p:cNvSpPr txBox="1"/>
          <p:nvPr/>
        </p:nvSpPr>
        <p:spPr>
          <a:xfrm>
            <a:off x="402336" y="304800"/>
            <a:ext cx="655929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ทำน้อยให้ได้ผลมาก (</a:t>
            </a:r>
            <a:r>
              <a:rPr lang="en-US" dirty="0">
                <a:latin typeface="TH Baijam" panose="02000506000000020004" pitchFamily="2" charset="-34"/>
                <a:cs typeface="TH Baijam" panose="02000506000000020004" pitchFamily="2" charset="-34"/>
              </a:rPr>
              <a:t>Pareto)</a:t>
            </a:r>
          </a:p>
          <a:p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กลุ่มเป้าหมาย จาก </a:t>
            </a:r>
            <a:r>
              <a:rPr lang="en-US" dirty="0">
                <a:latin typeface="TH Baijam" panose="02000506000000020004" pitchFamily="2" charset="-34"/>
                <a:cs typeface="TH Baijam" panose="02000506000000020004" pitchFamily="2" charset="-34"/>
              </a:rPr>
              <a:t>HDC</a:t>
            </a: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en-US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  <a:sym typeface="Wingdings" panose="05000000000000000000" pitchFamily="2" charset="2"/>
              </a:rPr>
              <a:t>–-&gt;</a:t>
            </a: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        </a:t>
            </a:r>
            <a:r>
              <a:rPr lang="en-US" dirty="0">
                <a:latin typeface="TH Baijam" panose="02000506000000020004" pitchFamily="2" charset="-34"/>
                <a:cs typeface="TH Baijam" panose="02000506000000020004" pitchFamily="2" charset="-34"/>
              </a:rPr>
              <a:t> 91,000 </a:t>
            </a: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คน</a:t>
            </a:r>
          </a:p>
          <a:p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  </a:t>
            </a:r>
            <a:r>
              <a:rPr lang="en-US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                   </a:t>
            </a:r>
            <a:r>
              <a:rPr lang="en-US" dirty="0">
                <a:latin typeface="TH Baijam" panose="02000506000000020004" pitchFamily="2" charset="-34"/>
                <a:cs typeface="TH Baijam" panose="02000506000000020004" pitchFamily="2" charset="-34"/>
              </a:rPr>
              <a:t>Fall Risk </a:t>
            </a:r>
            <a:r>
              <a:rPr lang="en-US" dirty="0">
                <a:latin typeface="TH Baijam" panose="02000506000000020004" pitchFamily="2" charset="-34"/>
                <a:cs typeface="TH Baijam" panose="02000506000000020004" pitchFamily="2" charset="-34"/>
                <a:sym typeface="Wingdings" panose="05000000000000000000" pitchFamily="2" charset="2"/>
              </a:rPr>
              <a:t>--&gt;         </a:t>
            </a: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๓,๗๖๑ คน</a:t>
            </a:r>
          </a:p>
          <a:p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  <a:sym typeface="Wingdings" panose="05000000000000000000" pitchFamily="2" charset="2"/>
              </a:rPr>
              <a:t>กระจายเป้าหมายตามพื้นที่เสี่ยง </a:t>
            </a:r>
            <a:r>
              <a:rPr lang="en-US" dirty="0">
                <a:latin typeface="TH Baijam" panose="02000506000000020004" pitchFamily="2" charset="-34"/>
                <a:cs typeface="TH Baijam" panose="02000506000000020004" pitchFamily="2" charset="-34"/>
                <a:sym typeface="Wingdings" panose="05000000000000000000" pitchFamily="2" charset="2"/>
              </a:rPr>
              <a:t>--&gt; </a:t>
            </a: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  <a:sym typeface="Wingdings" panose="05000000000000000000" pitchFamily="2" charset="2"/>
              </a:rPr>
              <a:t>อัตราต่อ </a:t>
            </a:r>
            <a:r>
              <a:rPr lang="th-TH" dirty="0" err="1">
                <a:latin typeface="TH Baijam" panose="02000506000000020004" pitchFamily="2" charset="-34"/>
                <a:cs typeface="TH Baijam" panose="02000506000000020004" pitchFamily="2" charset="-34"/>
                <a:sym typeface="Wingdings" panose="05000000000000000000" pitchFamily="2" charset="2"/>
              </a:rPr>
              <a:t>ปชก</a:t>
            </a: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  <a:sym typeface="Wingdings" panose="05000000000000000000" pitchFamily="2" charset="2"/>
              </a:rPr>
              <a:t>.</a:t>
            </a:r>
            <a:r>
              <a:rPr lang="th-TH" dirty="0" err="1">
                <a:latin typeface="TH Baijam" panose="02000506000000020004" pitchFamily="2" charset="-34"/>
                <a:cs typeface="TH Baijam" panose="02000506000000020004" pitchFamily="2" charset="-34"/>
                <a:sym typeface="Wingdings" panose="05000000000000000000" pitchFamily="2" charset="2"/>
              </a:rPr>
              <a:t>ผสอ</a:t>
            </a: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  <a:sym typeface="Wingdings" panose="05000000000000000000" pitchFamily="2" charset="2"/>
              </a:rPr>
              <a:t>.</a:t>
            </a:r>
            <a:endParaRPr lang="en-US" dirty="0">
              <a:latin typeface="TH Baijam" panose="02000506000000020004" pitchFamily="2" charset="-34"/>
              <a:cs typeface="TH Baijam" panose="02000506000000020004" pitchFamily="2" charset="-34"/>
              <a:sym typeface="Wingdings" panose="05000000000000000000" pitchFamily="2" charset="2"/>
            </a:endParaRPr>
          </a:p>
          <a:p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  <a:sym typeface="Wingdings" panose="05000000000000000000" pitchFamily="2" charset="2"/>
              </a:rPr>
              <a:t>	         เมือง สูงเม่น ลอง สอง .... หนองม่วงไข่</a:t>
            </a:r>
            <a:endParaRPr lang="en-US" dirty="0">
              <a:latin typeface="TH Baijam" panose="02000506000000020004" pitchFamily="2" charset="-34"/>
              <a:cs typeface="TH Baijam" panose="02000506000000020004" pitchFamily="2" charset="-34"/>
              <a:sym typeface="Wingdings" panose="05000000000000000000" pitchFamily="2" charset="2"/>
            </a:endParaRPr>
          </a:p>
          <a:p>
            <a:r>
              <a:rPr lang="en-US" dirty="0">
                <a:latin typeface="TH Baijam" panose="02000506000000020004" pitchFamily="2" charset="-34"/>
                <a:cs typeface="TH Baijam" panose="02000506000000020004" pitchFamily="2" charset="-34"/>
                <a:sym typeface="Wingdings" panose="05000000000000000000" pitchFamily="2" charset="2"/>
              </a:rPr>
              <a:t>Ratio </a:t>
            </a: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  <a:sym typeface="Wingdings" panose="05000000000000000000" pitchFamily="2" charset="2"/>
              </a:rPr>
              <a:t>หญิง </a:t>
            </a:r>
            <a:r>
              <a:rPr lang="en-US" dirty="0">
                <a:latin typeface="TH Baijam" panose="02000506000000020004" pitchFamily="2" charset="-34"/>
                <a:cs typeface="TH Baijam" panose="02000506000000020004" pitchFamily="2" charset="-34"/>
                <a:sym typeface="Wingdings" panose="05000000000000000000" pitchFamily="2" charset="2"/>
              </a:rPr>
              <a:t>: </a:t>
            </a: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  <a:sym typeface="Wingdings" panose="05000000000000000000" pitchFamily="2" charset="2"/>
              </a:rPr>
              <a:t>ชาย </a:t>
            </a:r>
            <a:r>
              <a:rPr lang="en-US" dirty="0">
                <a:latin typeface="TH Baijam" panose="02000506000000020004" pitchFamily="2" charset="-34"/>
                <a:cs typeface="TH Baijam" panose="02000506000000020004" pitchFamily="2" charset="-34"/>
                <a:sym typeface="Wingdings" panose="05000000000000000000" pitchFamily="2" charset="2"/>
              </a:rPr>
              <a:t>--&gt; 2.62</a:t>
            </a:r>
          </a:p>
          <a:p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กลุ่มอายุที่เสี่ยง อายุ ๖</a:t>
            </a:r>
            <a:r>
              <a:rPr lang="en-US" dirty="0">
                <a:latin typeface="TH Baijam" panose="02000506000000020004" pitchFamily="2" charset="-34"/>
                <a:cs typeface="TH Baijam" panose="02000506000000020004" pitchFamily="2" charset="-34"/>
              </a:rPr>
              <a:t>0 </a:t>
            </a: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ปีขึ้นไป </a:t>
            </a:r>
            <a:r>
              <a:rPr lang="en-US" dirty="0">
                <a:latin typeface="TH Baijam" panose="02000506000000020004" pitchFamily="2" charset="-34"/>
                <a:cs typeface="TH Baijam" panose="02000506000000020004" pitchFamily="2" charset="-34"/>
                <a:sym typeface="Wingdings" panose="05000000000000000000" pitchFamily="2" charset="2"/>
              </a:rPr>
              <a:t>--&gt; 70-</a:t>
            </a: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  <a:sym typeface="Wingdings" panose="05000000000000000000" pitchFamily="2" charset="2"/>
              </a:rPr>
              <a:t>๘</a:t>
            </a:r>
            <a:r>
              <a:rPr lang="en-US" dirty="0">
                <a:latin typeface="TH Baijam" panose="02000506000000020004" pitchFamily="2" charset="-34"/>
                <a:cs typeface="TH Baijam" panose="02000506000000020004" pitchFamily="2" charset="-34"/>
                <a:sym typeface="Wingdings" panose="05000000000000000000" pitchFamily="2" charset="2"/>
              </a:rPr>
              <a:t>9 </a:t>
            </a: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  <a:sym typeface="Wingdings" panose="05000000000000000000" pitchFamily="2" charset="2"/>
              </a:rPr>
              <a:t>ปี (๒,๖๖๓ คน)</a:t>
            </a:r>
          </a:p>
          <a:p>
            <a:endParaRPr lang="en-US" dirty="0">
              <a:latin typeface="TH Baijam" panose="02000506000000020004" pitchFamily="2" charset="-34"/>
              <a:cs typeface="TH Baijam" panose="02000506000000020004" pitchFamily="2" charset="-34"/>
              <a:sym typeface="Wingdings" panose="05000000000000000000" pitchFamily="2" charset="2"/>
            </a:endParaRPr>
          </a:p>
          <a:p>
            <a:r>
              <a:rPr lang="en-US" dirty="0">
                <a:latin typeface="TH Baijam" panose="02000506000000020004" pitchFamily="2" charset="-34"/>
                <a:cs typeface="TH Baijam" panose="02000506000000020004" pitchFamily="2" charset="-34"/>
                <a:sym typeface="Wingdings" panose="05000000000000000000" pitchFamily="2" charset="2"/>
              </a:rPr>
              <a:t>Weight score Area Risk History Risk fall Sex &amp; Age</a:t>
            </a:r>
          </a:p>
          <a:p>
            <a:r>
              <a:rPr lang="en-US" dirty="0">
                <a:latin typeface="TH Baijam" panose="02000506000000020004" pitchFamily="2" charset="-34"/>
                <a:cs typeface="TH Baijam" panose="02000506000000020004" pitchFamily="2" charset="-34"/>
                <a:sym typeface="Wingdings" panose="05000000000000000000" pitchFamily="2" charset="2"/>
              </a:rPr>
              <a:t>Define Target ---&gt;</a:t>
            </a: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  <a:sym typeface="Wingdings" panose="05000000000000000000" pitchFamily="2" charset="2"/>
              </a:rPr>
              <a:t> </a:t>
            </a:r>
            <a:r>
              <a:rPr lang="en-US" dirty="0">
                <a:latin typeface="TH Baijam" panose="02000506000000020004" pitchFamily="2" charset="-34"/>
                <a:cs typeface="TH Baijam" panose="02000506000000020004" pitchFamily="2" charset="-34"/>
                <a:sym typeface="Wingdings" panose="05000000000000000000" pitchFamily="2" charset="2"/>
              </a:rPr>
              <a:t>intervention </a:t>
            </a:r>
            <a:endParaRPr lang="th-TH" dirty="0">
              <a:latin typeface="TH Baijam" panose="02000506000000020004" pitchFamily="2" charset="-34"/>
              <a:cs typeface="TH Baijam" panose="02000506000000020004" pitchFamily="2" charset="-34"/>
              <a:sym typeface="Wingdings" panose="05000000000000000000" pitchFamily="2" charset="2"/>
            </a:endParaRPr>
          </a:p>
          <a:p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  <a:sym typeface="Wingdings" panose="05000000000000000000" pitchFamily="2" charset="2"/>
              </a:rPr>
              <a:t>เป้าหมายสุทธิ ทั้งหมด ๒,๖๒๐ คน</a:t>
            </a:r>
          </a:p>
          <a:p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  <a:sym typeface="Wingdings" panose="05000000000000000000" pitchFamily="2" charset="2"/>
              </a:rPr>
              <a:t>           กลุ่มเสี่ยงทั่วไป                         ๑,๘๒๐ คน</a:t>
            </a:r>
          </a:p>
          <a:p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  <a:sym typeface="Wingdings" panose="05000000000000000000" pitchFamily="2" charset="2"/>
              </a:rPr>
              <a:t>           กลุ่มเสี่ยงต้องได้รับการแก้ไขปัญหา   ๘๐๐ คน</a:t>
            </a:r>
            <a:endParaRPr lang="en-US" dirty="0">
              <a:latin typeface="TH Baijam" panose="02000506000000020004" pitchFamily="2" charset="-34"/>
              <a:cs typeface="TH Baijam" panose="02000506000000020004" pitchFamily="2" charset="-34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15102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3176940"/>
            <a:ext cx="6620256" cy="368106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13082"/>
            <a:ext cx="6888480" cy="3848194"/>
          </a:xfrm>
          <a:prstGeom prst="rect">
            <a:avLst/>
          </a:prstGeom>
        </p:spPr>
      </p:pic>
      <p:sp>
        <p:nvSpPr>
          <p:cNvPr id="2" name="สี่เหลี่ยมผืนผ้ามุมมน 1"/>
          <p:cNvSpPr/>
          <p:nvPr/>
        </p:nvSpPr>
        <p:spPr>
          <a:xfrm>
            <a:off x="3755136" y="231648"/>
            <a:ext cx="4730496" cy="713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Define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และจำแนกกลุ่มเป้าหมาย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74257290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LightSeedRightStep">
      <a:dk1>
        <a:srgbClr val="000000"/>
      </a:dk1>
      <a:lt1>
        <a:srgbClr val="FFFFFF"/>
      </a:lt1>
      <a:dk2>
        <a:srgbClr val="3C3522"/>
      </a:dk2>
      <a:lt2>
        <a:srgbClr val="E2E5E8"/>
      </a:lt2>
      <a:accent1>
        <a:srgbClr val="E98A3E"/>
      </a:accent1>
      <a:accent2>
        <a:srgbClr val="B2A13B"/>
      </a:accent2>
      <a:accent3>
        <a:srgbClr val="92AD4E"/>
      </a:accent3>
      <a:accent4>
        <a:srgbClr val="5FB738"/>
      </a:accent4>
      <a:accent5>
        <a:srgbClr val="2EBA3D"/>
      </a:accent5>
      <a:accent6>
        <a:srgbClr val="32B778"/>
      </a:accent6>
      <a:hlink>
        <a:srgbClr val="5C85A7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1231</Words>
  <Application>Microsoft Office PowerPoint</Application>
  <PresentationFormat>แบบจอกว้าง</PresentationFormat>
  <Paragraphs>145</Paragraphs>
  <Slides>14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21" baseType="lpstr">
      <vt:lpstr>Arial</vt:lpstr>
      <vt:lpstr>Calisto MT</vt:lpstr>
      <vt:lpstr>TH Baijam</vt:lpstr>
      <vt:lpstr>TH Fah kwang</vt:lpstr>
      <vt:lpstr>TH SarabunPSK</vt:lpstr>
      <vt:lpstr>Univers Condensed</vt:lpstr>
      <vt:lpstr>ChronicleVTI</vt:lpstr>
      <vt:lpstr>ประเด็น FALL &amp; Fracture  Elderly :  PRE – In – Post  </vt:lpstr>
      <vt:lpstr>งานนำเสนอ PowerPoint</vt:lpstr>
      <vt:lpstr>งานนำเสนอ PowerPoint</vt:lpstr>
      <vt:lpstr>OKR ลดอุบัติการณ์ผู้สูงอายุกระดูกหัก ที่ได้ดำเนินการแล้ว ของเขตสุขภาพที่ 1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Hideko Romantic</dc:creator>
  <cp:lastModifiedBy>Hideko Romantic</cp:lastModifiedBy>
  <cp:revision>52</cp:revision>
  <cp:lastPrinted>2020-11-13T02:07:17Z</cp:lastPrinted>
  <dcterms:created xsi:type="dcterms:W3CDTF">2020-11-09T02:13:13Z</dcterms:created>
  <dcterms:modified xsi:type="dcterms:W3CDTF">2020-11-13T03:27:44Z</dcterms:modified>
</cp:coreProperties>
</file>