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98F5FD4-28D5-47A9-B0F8-0F86ECDC3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652B7C3-8D2B-4031-8837-B6DA7F274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0BE693D-2DB4-4E49-B0F0-1FF6292E7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FB6267F-997F-4211-9266-5B06AB09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08C6F13-4CD7-432A-9A88-751E1D61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07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B3AE5D5-AEEA-45D6-A6DD-99498F1B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C6F3075-37BD-4B04-AE65-1E2C53F7B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9F02B9F-5F9C-46B4-A815-BCFD4D15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33EB11F-D37B-4A0A-9080-EF188DD7B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067F57A-8F0F-48CE-AAAB-500B0000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011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DD8AD78-442A-4271-9695-24B1223F7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58EE746-FEB2-4305-A090-A0686887B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AE6227C-6624-4416-9378-8B2063864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4F84D8F-8C0F-436C-BD89-11C86D406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2856EC9-2E07-4B96-A191-7669FCECF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967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68322D-071F-44BB-B9F3-55FD25E9B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0E15971-EA0A-4DCC-9AFA-FD5964779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7B0D80E-CA27-4ED2-B384-38EAFB6E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38C8155-753D-4AF9-97AE-216FFCC8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A32AEBD-E556-4EAE-866B-A90BD2301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388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5980631-A312-4A59-95D6-76EDCE631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CB27FB7-2F80-4464-AC7B-C2F680A63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0FAF418-84D2-4F8B-9AB1-D1E329093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FF2066A-B778-4EEC-9474-D1463C94D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C345444-20D1-4A87-9BE8-22348A9B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938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F432FA5-D8F4-4F6F-AAE8-C17CFA7A1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6DCC55E-2DCE-4B2E-80C1-0AAA2D1EB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D3304CC-D7AC-497D-92C5-628ED5103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6ED977E-46E0-4D99-BD51-317CDBCC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3DD50443-E7D7-438E-93FF-12F9B8E3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B4A7031-71AE-4981-B9A6-A28888E9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555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FDCE781-35F5-4478-A2BF-1400A1BE9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AD9E4BE-BB1F-414A-AD73-72F4694CE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ABEBD3C-60D3-46F4-AB48-C591323A0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5095330-C740-4225-A538-7FEC9DC2B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1BE6EC3F-C634-434D-8D24-5A8525A42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DF0C3FA2-3D10-4B31-B661-25096E27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62A4DBC-2809-4C57-A112-0C20B81B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F6E8CF04-2CEF-4651-8C62-104561A4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403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0CBB449-34FF-49AE-9BC4-EBBD615F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0EA7FDA6-3663-4CCA-A3BB-C06A0A9D5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26DEFC8A-A183-45B6-93EA-BC31C7D1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7AB6DD38-4EE7-49D7-94DB-F7643F29E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487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38E7F68E-3A1B-40E4-85C2-D13AA2DB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5B33D1A0-3C69-4DA9-9D62-8AF86860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2AE53C0-EB0A-45A4-ABE7-C438FEDEB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299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62D3280-7FEF-4F47-8264-BFBE9D750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5FA73E7-E328-4920-9B93-386258855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81D9C2E-4154-4EA4-948B-1F4509FA3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D720292-B69B-4863-A51F-146E246A1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0C66AB6-BCD9-4980-A00A-2111E1DE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C721A4E-5E1F-4955-8D4A-64D9D9785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23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DE8C9B4-2CF7-4ED7-933E-9C20F344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00846BA7-4BD5-4FDD-8F48-FBFAACBBB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440450B-0091-4B88-A53A-19DE409BD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4D55BF3-D562-4B88-8780-216047AC0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2D0ED1A-3592-486F-A2A5-69C0A4974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CE440AB-9A4D-4634-B603-17906CD4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723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599983B-95BC-4C85-8EE5-C30B8E0E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5804B3B-8E60-4CDD-A747-62D83130B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AC4056D-B389-41ED-A537-8E90118D6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CE57D-B995-41A6-A858-C255A39767C1}" type="datetimeFigureOut">
              <a:rPr lang="th-TH" smtClean="0"/>
              <a:t>18/11/63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CC5D9D5-A54E-452A-B964-CC27D7C04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B7BF9BA-AFAB-4962-9B8C-A2780F90C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1796D-EBC5-4958-BA16-C47F2D4908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737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>
            <a:extLst>
              <a:ext uri="{FF2B5EF4-FFF2-40B4-BE49-F238E27FC236}">
                <a16:creationId xmlns:a16="http://schemas.microsoft.com/office/drawing/2014/main" id="{61633FE0-166B-4C20-9E11-2CC76C77C9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3883" y="483142"/>
            <a:ext cx="11443317" cy="1089529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ประสิทธิผลการดูแลผู้ป่วยเบาหวานโดยใช้แผนการดูแลรายบุคคล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5B3BB67B-0E83-4960-A35F-0D5F224D891F}"/>
              </a:ext>
            </a:extLst>
          </p:cNvPr>
          <p:cNvSpPr/>
          <p:nvPr/>
        </p:nvSpPr>
        <p:spPr>
          <a:xfrm>
            <a:off x="443883" y="1810947"/>
            <a:ext cx="11443316" cy="1077218"/>
          </a:xfrm>
          <a:prstGeom prst="rect">
            <a:avLst/>
          </a:prstGeom>
          <a:solidFill>
            <a:srgbClr val="39E739">
              <a:alpha val="69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th-TH" sz="3200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เจ้าของผลงาน</a:t>
            </a:r>
            <a:r>
              <a:rPr lang="th-TH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th-TH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นาง</a:t>
            </a:r>
            <a:r>
              <a:rPr lang="th-TH" sz="3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ธัญญาภรณ์</a:t>
            </a:r>
            <a:r>
              <a:rPr lang="th-TH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ท้าวคำ</a:t>
            </a:r>
            <a:r>
              <a:rPr lang="en-US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พยาบาลวิชาชีพ ชำนาญการ</a:t>
            </a:r>
            <a:endParaRPr lang="en-US" sz="3200" b="1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D25E1355-BA4F-4FB9-9A22-E4F4BB2CF14B}"/>
              </a:ext>
            </a:extLst>
          </p:cNvPr>
          <p:cNvSpPr/>
          <p:nvPr/>
        </p:nvSpPr>
        <p:spPr>
          <a:xfrm>
            <a:off x="2787588" y="3227140"/>
            <a:ext cx="9099611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th-TH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เพื่อให้ผู้ป่วยเบาหวานควบคุมระดับน้ำตาลได้ใกล้เคียงปกติ </a:t>
            </a: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2.เพื่อป้องกันการเกิดภาวะ 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DKA</a:t>
            </a:r>
          </a:p>
        </p:txBody>
      </p:sp>
      <p:sp>
        <p:nvSpPr>
          <p:cNvPr id="10" name="คำบรรยายภาพแบบสี่เหลี่ยมมุมมน 11">
            <a:extLst>
              <a:ext uri="{FF2B5EF4-FFF2-40B4-BE49-F238E27FC236}">
                <a16:creationId xmlns:a16="http://schemas.microsoft.com/office/drawing/2014/main" id="{26C15655-F8CF-4F2F-91EA-52D2D356C4A9}"/>
              </a:ext>
            </a:extLst>
          </p:cNvPr>
          <p:cNvSpPr/>
          <p:nvPr/>
        </p:nvSpPr>
        <p:spPr>
          <a:xfrm>
            <a:off x="443884" y="3327995"/>
            <a:ext cx="1710278" cy="615553"/>
          </a:xfrm>
          <a:prstGeom prst="wedgeRoundRectCallout">
            <a:avLst>
              <a:gd name="adj1" fmla="val 79021"/>
              <a:gd name="adj2" fmla="val -2568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th-TH" sz="4000" b="1" dirty="0">
              <a:solidFill>
                <a:schemeClr val="bg2">
                  <a:lumMod val="75000"/>
                </a:schemeClr>
              </a:solidFill>
              <a:latin typeface="Cordia New" panose="020B0304020202020204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lvl="0" algn="ctr"/>
            <a:r>
              <a:rPr lang="th-TH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endParaRPr lang="th-TH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46B436DD-B929-4F42-8D7A-ECC6E2C36FDD}"/>
              </a:ext>
            </a:extLst>
          </p:cNvPr>
          <p:cNvSpPr/>
          <p:nvPr/>
        </p:nvSpPr>
        <p:spPr>
          <a:xfrm>
            <a:off x="2787587" y="4945077"/>
            <a:ext cx="9019713" cy="83099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457200" algn="thaiDist">
              <a:spcAft>
                <a:spcPts val="0"/>
              </a:spcAft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1.อัตราผู้ป่วยโรคเบาหวานที่ควบคุมระดับน้ำตาลได้ใกล้เคียงปกติ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7200" algn="thaiDist">
              <a:spcAft>
                <a:spcPts val="0"/>
              </a:spcAf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อัตราการเกิดภาวะแทรกซ้อนเฉียบพลัน ในผู้ป่วยเบาหวาน </a:t>
            </a:r>
            <a:endParaRPr lang="en-US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60297D02-A908-4805-BE0D-70E838793201}"/>
              </a:ext>
            </a:extLst>
          </p:cNvPr>
          <p:cNvSpPr txBox="1"/>
          <p:nvPr/>
        </p:nvSpPr>
        <p:spPr>
          <a:xfrm>
            <a:off x="522480" y="5014320"/>
            <a:ext cx="1553085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</a:t>
            </a:r>
          </a:p>
        </p:txBody>
      </p:sp>
    </p:spTree>
    <p:extLst>
      <p:ext uri="{BB962C8B-B14F-4D97-AF65-F5344CB8AC3E}">
        <p14:creationId xmlns:p14="http://schemas.microsoft.com/office/powerpoint/2010/main" val="342498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คำบรรยายภาพแบบสี่เหลี่ยม 8">
            <a:extLst>
              <a:ext uri="{FF2B5EF4-FFF2-40B4-BE49-F238E27FC236}">
                <a16:creationId xmlns:a16="http://schemas.microsoft.com/office/drawing/2014/main" id="{EA970965-35D2-4E79-B3D8-E30F83B96C7F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wedgeRectCallout">
            <a:avLst>
              <a:gd name="adj1" fmla="val -16613"/>
              <a:gd name="adj2" fmla="val 64028"/>
            </a:avLst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th-TH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ปัญหาและสาเหตุ</a:t>
            </a:r>
            <a:endParaRPr lang="th-TH" sz="4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DF4B9794-254D-4A6B-AC7B-77C072572849}"/>
              </a:ext>
            </a:extLst>
          </p:cNvPr>
          <p:cNvSpPr/>
          <p:nvPr/>
        </p:nvSpPr>
        <p:spPr>
          <a:xfrm>
            <a:off x="871491" y="2247933"/>
            <a:ext cx="10449017" cy="353943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228600" indent="228600" algn="thaiDist">
              <a:spcAft>
                <a:spcPts val="0"/>
              </a:spcAft>
            </a:pP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อัตราผู้ป่วยโรคเบาหวานที่ควบคุมระดับน้ำตาลได้ดี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2559 2560 และ 2561 เป็นร้อยละ 19.41 11.21และ 14.02  มีแนวโน้มเพิ่มขึ้นแต่ยังไม่ผ่านเกณฑ์และต่ำกว่าเกณฑ์มากจากการให้บริการผู้ป่วยเบาหวานในคลินิกพบว่า ผู้ป่วยเบาหวานที่คุมระดับน้ำตาลไม่ได้ ยังคงเป็นผู้ป่วยกลุ่มเดิมๆและเพิ่มรายใหม่ขึ้นเรื่อยๆ จึงมีความจำเป็นอย่างยิ่งที่ต้องพัฒนาระบบเพื่อแก้ไขปัญหาอย่างต่อเนื่อง ดังนั้นทีมงานจึงได้นำปัญหามาหาแนวทางแก้ไขและพัฒนาระบบการดูแลผู้ป่วยเบาหวานที่ควบคุมระดับน้ำตาลไม่ได้ ให้สามารถควบคุมระดับน้ำตาลได้ใกล้เคียงปกติ</a:t>
            </a:r>
            <a:endParaRPr lang="en-US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0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คำบรรยายภาพแบบสี่เหลี่ยมมุมมน 20">
            <a:extLst>
              <a:ext uri="{FF2B5EF4-FFF2-40B4-BE49-F238E27FC236}">
                <a16:creationId xmlns:a16="http://schemas.microsoft.com/office/drawing/2014/main" id="{37233D88-709B-4B7C-91B8-D315E25A02FD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wedgeRoundRectCallout">
            <a:avLst>
              <a:gd name="adj1" fmla="val 24992"/>
              <a:gd name="adj2" fmla="val 87961"/>
              <a:gd name="adj3" fmla="val 16667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/>
            <a:r>
              <a:rPr lang="th-TH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วิเคราะห์ปัญหาและสาเหตุ</a:t>
            </a:r>
            <a:endParaRPr lang="th-TH" sz="7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57C73A9C-F459-4BEC-AE5E-B716D839FE17}"/>
              </a:ext>
            </a:extLst>
          </p:cNvPr>
          <p:cNvSpPr/>
          <p:nvPr/>
        </p:nvSpPr>
        <p:spPr>
          <a:xfrm>
            <a:off x="838200" y="2274838"/>
            <a:ext cx="11039078" cy="4154984"/>
          </a:xfrm>
          <a:prstGeom prst="rect">
            <a:avLst/>
          </a:prstGeom>
          <a:solidFill>
            <a:srgbClr val="39E739"/>
          </a:solidFill>
        </p:spPr>
        <p:txBody>
          <a:bodyPr wrap="square">
            <a:spAutoFit/>
          </a:bodyPr>
          <a:lstStyle/>
          <a:p>
            <a:pPr indent="457200" algn="thaiDist">
              <a:spcAft>
                <a:spcPts val="0"/>
              </a:spcAft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การทบทวนรายกรณีพบว่า </a:t>
            </a:r>
            <a:r>
              <a:rPr lang="th-TH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ผู้ป่วยเบาหวานที่ควบคุมระดับน้ำตาลไม่ได้ ส่วนมากเป็นเบาหวานมานานมากกว่า10 ปี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เคยได้รับความรู้เกี่ยวกับโรคเบาหวานและการปฏิบัติตัวมาเป็นอย่างดี รู้ว่าทานอะไรแล้วน้ำตาลจะสูง แต่ก็ยังทานอยู่ บางรายรู้แต่รู้ไม่หมด มีส่วนน้อยที่เป็นรายใหม่ซึ่งยังปรับสมดุลพฤติกรรมตัวเองยังไม่ได้ ดังนั้น</a:t>
            </a:r>
            <a:r>
              <a:rPr lang="th-TH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สาเหตุสำคัญของการควบคุมระดับน้ำตาลไม่ได้ จึงเป็นเรื่องของความรู้และพฤติกรรม</a:t>
            </a:r>
            <a:r>
              <a:rPr lang="th-TH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จากปัญหาดังกล่าวทีมงานการพยาบาลผู้ป่วยโรคไม่ติดต่อเรื้อรัง จึงได้เห็นความสำคัญในการ</a:t>
            </a:r>
            <a:r>
              <a:rPr lang="th-TH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พัฒนาแนวทางการดูแลผู้ป่วยเบาหวานที่ควบคุมระดับน้ำตาลไม่ได้ (</a:t>
            </a:r>
            <a:r>
              <a:rPr lang="en-US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Clinical Practice Guideline</a:t>
            </a:r>
            <a:r>
              <a:rPr lang="th-TH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โดยใช้หลักการของ </a:t>
            </a:r>
            <a:r>
              <a:rPr lang="en-US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Individual care model  V shape </a:t>
            </a:r>
            <a:r>
              <a:rPr lang="th-TH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(กระบวนการเปลี่ยนแปลงภายในตัวบุคคลเพื่อให้เกิดการเรียนรู้)และรูปแบบการให้คำปรึกษาแบบ </a:t>
            </a:r>
            <a:r>
              <a:rPr lang="en-US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Motivational interview </a:t>
            </a:r>
            <a:r>
              <a:rPr lang="th-TH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</a:t>
            </a:r>
            <a:r>
              <a:rPr lang="th-TH" sz="24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มาใช้ </a:t>
            </a: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เพื่อให้สามารถควบคุมระดับน้ำตาลได้ใกล้เคียงปกติ ไม่เกิดภาวะแทรกซ้อนเฉียบพลันและภาวะแทรกซ้อนเรื้อรัง จากภาวะน้ำตาลสูง</a:t>
            </a:r>
            <a:endParaRPr lang="en-US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53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FCE58F8D-0A72-44B5-B429-622E02F65FAF}"/>
              </a:ext>
            </a:extLst>
          </p:cNvPr>
          <p:cNvSpPr txBox="1"/>
          <p:nvPr/>
        </p:nvSpPr>
        <p:spPr>
          <a:xfrm>
            <a:off x="532659" y="623020"/>
            <a:ext cx="1075973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การแบ่งกลุ่มผู้ป่วยเบาหวาน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EC44F453-FE80-4A96-837F-F9E6B563F1AF}"/>
              </a:ext>
            </a:extLst>
          </p:cNvPr>
          <p:cNvSpPr txBox="1"/>
          <p:nvPr/>
        </p:nvSpPr>
        <p:spPr>
          <a:xfrm>
            <a:off x="532659" y="1941496"/>
            <a:ext cx="10759737" cy="39703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1.ผู้ป่วยรายใหม่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2.</a:t>
            </a: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ผู้ป่วยระดับน้ำตาลในเลือด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&lt;70mg%</a:t>
            </a:r>
          </a:p>
          <a:p>
            <a:pPr marL="0" marR="0" lvl="0" indent="0" algn="l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3.ผู้ป่วยระดับน้ำตาลในเลือด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&lt;125mg%</a:t>
            </a: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สีเขียว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4.ผู้ป่วยระดับน้ำตาลในเลือด 126-153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mg%</a:t>
            </a: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สีเหลือง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5.ผู้ป่วยระดับน้ำตาลในเลือด 154-182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mg%</a:t>
            </a: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สีส้ม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6.ผู้ป่วยระดับน้ำตาลในเลือด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183 mg% </a:t>
            </a: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สีแดง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7.ผู้ป่วยระดับน้ำตาลในเลือด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≥300 mg% </a:t>
            </a:r>
            <a:r>
              <a:rPr kumimoji="0" lang="th-TH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สีแดง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42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F5CB32B5-85B5-4645-99EC-8EE9DC27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198309"/>
              </p:ext>
            </p:extLst>
          </p:nvPr>
        </p:nvGraphicFramePr>
        <p:xfrm>
          <a:off x="749422" y="263155"/>
          <a:ext cx="10791549" cy="6276036"/>
        </p:xfrm>
        <a:graphic>
          <a:graphicData uri="http://schemas.openxmlformats.org/drawingml/2006/table">
            <a:tbl>
              <a:tblPr firstRow="1" firstCol="1" bandRow="1"/>
              <a:tblGrid>
                <a:gridCol w="3874771">
                  <a:extLst>
                    <a:ext uri="{9D8B030D-6E8A-4147-A177-3AD203B41FA5}">
                      <a16:colId xmlns:a16="http://schemas.microsoft.com/office/drawing/2014/main" val="2128649804"/>
                    </a:ext>
                  </a:extLst>
                </a:gridCol>
                <a:gridCol w="6916778">
                  <a:extLst>
                    <a:ext uri="{9D8B030D-6E8A-4147-A177-3AD203B41FA5}">
                      <a16:colId xmlns:a16="http://schemas.microsoft.com/office/drawing/2014/main" val="2974941795"/>
                    </a:ext>
                  </a:extLst>
                </a:gridCol>
              </a:tblGrid>
              <a:tr h="3279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รูปแบบเดิม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รูปแบบใหม่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73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755342"/>
                  </a:ext>
                </a:extLst>
              </a:tr>
              <a:tr h="8274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ให้บริการรวมกับผู้ป่วยทั่วไปที่งานผู้ป่วยนอก</a:t>
                      </a:r>
                      <a:r>
                        <a:rPr lang="th-TH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5818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spc="-1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ให้แยกจุดบริการโดยได้ก่อสร้างโดมขึ้นบริเวณทางเชื่อมต่ออาคารผู้ป่วยนอกและตึกกลางให้เป็นลานคลินิกโรคไม่ติดต่อเรื้อรัง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0530"/>
                  </a:ext>
                </a:extLst>
              </a:tr>
              <a:tr h="10342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การบริการล่าช้า</a:t>
                      </a:r>
                      <a:r>
                        <a:rPr lang="th-TH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เนื่องจากมีผู้ป่วยรอรับบริการจำนวนมาก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5818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จัดบริการแบบ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One stop service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แก่ผู้ป่วยเบาหวานที่งานโรคไม่ติดต่อเรื้อรัง การบริการรวดเร็วขึ้น 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ลดระยะเวลารอคอยลง 30นาที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266543"/>
                  </a:ext>
                </a:extLst>
              </a:tr>
              <a:tr h="3930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2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ผู้ป่วยทั้งเบาหวานและผู้ป่วยทั่วไปจำนวนมาก พยาบาลต้องปฏิบัติงานเฉพาะหน้าเพื่อให้ผู้ป่วยได้รับบริการที่รวดเร็ว คืนข้อมูลผลน้ำตาลและให้คำแนะนำคร่าวๆที่หน้าห้องตรวจ และแจ้งนัดหมายครั้งต่อไป ไม่สามารถปลีกตัวมาจัดกิจกรรมสุขศึกษาหรือปรับเปลี่ยนพฤติกรรมสุขภาพแก่ผู้ป่วยเบาหวานได้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5818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2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มีการแบ่งกลุ่มผู้ป่วยเบาหวานเพื่อ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ให้ง่ายต่อการปรับเปลี่ยนพฤติกรรม แยกผู้ป่วยผู้ป่วยรายใหม่ และผู้ป่วยที่มีระดับน้ำตาลสีแดง 2 ครั้งติดกันนำมาเข้าคลินิกอายุยืนโดยใช้หลักการของ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Individual care model , V shape </a:t>
                      </a: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(กระบวนการเปลี่ยนแปลงภายในตัวบุคคลเพื่อให้เกิดการเรียนรู้)และรูปแบบการให้คำปรึกษาแบบ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Motivational interview </a:t>
                      </a:r>
                      <a:r>
                        <a:rPr lang="th-TH" sz="20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</a:t>
                      </a:r>
                      <a:r>
                        <a:rPr lang="th-TH" sz="20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</a:t>
                      </a: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มาใช้ เพื่อให้สามารถควบคุมระดับน้ำตาลได้ใกล้เคียงปกติ ไม่เกิดภาวะแทรกซ้อนเฉียบพลันและภาวะแทรกซ้อนเรื้อรัง จากภาวะน้ำตาลสูง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indent="45720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951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29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>
            <a:extLst>
              <a:ext uri="{FF2B5EF4-FFF2-40B4-BE49-F238E27FC236}">
                <a16:creationId xmlns:a16="http://schemas.microsoft.com/office/drawing/2014/main" id="{BD480AC8-465A-4F79-A923-1D4308BF93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847967"/>
            <a:ext cx="10631750" cy="661720"/>
          </a:xfrm>
          <a:prstGeom prst="rect">
            <a:avLst/>
          </a:prstGeom>
          <a:solidFill>
            <a:srgbClr val="E763BB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/>
              <a:t>การวัดและการประเมินผลการเปลี่ยนแปลงหรือผลลัพธ์</a:t>
            </a:r>
            <a:endParaRPr lang="th-TH" sz="4000" dirty="0"/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867DE1C9-F6B2-463E-AE0E-6A77084524DC}"/>
              </a:ext>
            </a:extLst>
          </p:cNvPr>
          <p:cNvSpPr/>
          <p:nvPr/>
        </p:nvSpPr>
        <p:spPr>
          <a:xfrm>
            <a:off x="838200" y="2038502"/>
            <a:ext cx="10631750" cy="30469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thaiDist" defTabSz="6671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1.อัตราผู้ป่วยเบาหวานสามารถควบคุมระดับน้ำตาลในเลือดได้ตามเป้าที่วางไว้ใน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 </a:t>
            </a:r>
            <a:r>
              <a:rPr kumimoji="0" lang="th-TH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ถัดไปได้ ร้อยละ 82.5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thaiDist" defTabSz="6671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2.อัตราผู้ป่วยโรคเบาหวานที่ควบคุมระดับน้ำตาลได้ดี</a:t>
            </a:r>
            <a:r>
              <a:rPr kumimoji="0" lang="th-TH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256</a:t>
            </a:r>
            <a:r>
              <a:rPr kumimoji="0" lang="th-TH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kumimoji="0" lang="th-TH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 21.7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thaiDist" defTabSz="6671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kumimoji="0" lang="th-TH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อัตราการเกิดภาวะแทรกซ้อนเฉียบพลัน ในผู้ป่วยเบาหวาน ปี 2562 ได้ 0.45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399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14625F5-04FD-44BB-8A33-26CF92FC6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31750" cy="97540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sz="4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บทเรียนที่ได้รับ 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1987E0DA-D956-4FA7-8E1B-B50162CADF89}"/>
              </a:ext>
            </a:extLst>
          </p:cNvPr>
          <p:cNvSpPr txBox="1"/>
          <p:nvPr/>
        </p:nvSpPr>
        <p:spPr>
          <a:xfrm>
            <a:off x="838200" y="1462665"/>
            <a:ext cx="10631750" cy="550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thaiDist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1.ทบทวนการดูแลผู้ป่วยเบาหวานที่ควบคุมระดับน้ำตาลไม่ได้ทุกครั้งที่มารับบริการ เนื่องจากช่วงแรกผู้ป่วยจะคุมระดับน้ำตาลได้ตามเป้าหมายที่วางไว้ เพราะมีปัจจัยอื่นมากระทบจึงต้องนำข้อมูลมาวิเคราะห์และปรับปรุงการดูแลเพื่อให้สามารถคุมระดับน้ำตาลในเลือดได้ใกล้เคียงปกติอย่างต่อเนื่อง</a:t>
            </a:r>
          </a:p>
          <a:p>
            <a:pPr marL="0" marR="0" lvl="0" indent="0" algn="thaiDist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2.ส่งต่อทีมเยี่ยมบ้านเพื่อนำข้อมูลมาวิเคราะห์และปรับปรุงการดูแลผู้ป่วยอย่างต่อเนื่อง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thaiDist" defTabSz="66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พัฒนาบุคลากรให้มีความรู้ความสามารถในการให้บริการผู้ป่วยโรคไม่ติดต่อเรื้อรังและทักษะในการปรับเปลี่ยนพฤติกรรม เช่น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Case manager </a:t>
            </a: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การให้คำปรึกษาเพื่อปรับเปลี่ยนพฤติกรรมโดยใช้เทคนิค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Motivational interview </a:t>
            </a: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</a:t>
            </a:r>
            <a:r>
              <a:rPr kumimoji="0" lang="th-TH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ฯลฯ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53681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809</Words>
  <Application>Microsoft Office PowerPoint</Application>
  <PresentationFormat>แบบจอกว้าง</PresentationFormat>
  <Paragraphs>39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Cordia New</vt:lpstr>
      <vt:lpstr>Tahoma</vt:lpstr>
      <vt:lpstr>ธีมของ Office</vt:lpstr>
      <vt:lpstr>ประสิทธิผลการดูแลผู้ป่วยเบาหวานโดยใช้แผนการดูแลรายบุคคล</vt:lpstr>
      <vt:lpstr>ปัญหาและสาเหตุ</vt:lpstr>
      <vt:lpstr>วิเคราะห์ปัญหาและสาเหตุ</vt:lpstr>
      <vt:lpstr>งานนำเสนอ PowerPoint</vt:lpstr>
      <vt:lpstr>งานนำเสนอ PowerPoint</vt:lpstr>
      <vt:lpstr>การวัดและการประเมินผลการเปลี่ยนแปลงหรือผลลัพธ์</vt:lpstr>
      <vt:lpstr>บทเรียนที่ได้รับ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4</cp:revision>
  <dcterms:created xsi:type="dcterms:W3CDTF">2020-11-18T02:07:51Z</dcterms:created>
  <dcterms:modified xsi:type="dcterms:W3CDTF">2020-11-18T02:24:04Z</dcterms:modified>
</cp:coreProperties>
</file>