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273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FDD5D-37A9-478C-B34C-7461DDE72796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5E09B-B36E-4DBD-8BDB-4A2501C2E2B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139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3BB2-00F5-47ED-8CE0-F954757304EA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2944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3BB2-00F5-47ED-8CE0-F954757304EA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526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3BB2-00F5-47ED-8CE0-F954757304EA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705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3BB2-00F5-47ED-8CE0-F954757304EA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825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3BB2-00F5-47ED-8CE0-F954757304EA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049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811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346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612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4788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139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123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524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470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282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903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03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EDC8C-68A2-491F-BE44-DA00FBB146FC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3E160-536A-41BD-94A9-5B3805CB301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87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00งานแพท\แต่งสไลด์\2257d02907b6c5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3176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68"/>
          <a:stretch/>
        </p:blipFill>
        <p:spPr bwMode="auto">
          <a:xfrm>
            <a:off x="9275" y="35527"/>
            <a:ext cx="9134725" cy="2094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90437" y="3068960"/>
            <a:ext cx="7772400" cy="1470025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KodchiangUPC" pitchFamily="18" charset="-34"/>
                <a:cs typeface="KodchiangUPC" pitchFamily="18" charset="-34"/>
              </a:rPr>
              <a:t>โรงพยาบาลส่งเสริมสุขภาพตำบลเตาปูน</a:t>
            </a:r>
            <a:br>
              <a:rPr lang="th-TH" b="1" dirty="0" smtClean="0">
                <a:latin typeface="KodchiangUPC" pitchFamily="18" charset="-34"/>
                <a:cs typeface="KodchiangUPC" pitchFamily="18" charset="-34"/>
              </a:rPr>
            </a:br>
            <a:r>
              <a:rPr lang="th-TH" b="1" dirty="0" smtClean="0">
                <a:latin typeface="KodchiangUPC" pitchFamily="18" charset="-34"/>
                <a:cs typeface="KodchiangUPC" pitchFamily="18" charset="-34"/>
              </a:rPr>
              <a:t>อ.สอง จ.แพร่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39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55576" y="1556792"/>
            <a:ext cx="7886700" cy="4351338"/>
          </a:xfrm>
        </p:spPr>
        <p:txBody>
          <a:bodyPr/>
          <a:lstStyle/>
          <a:p>
            <a:r>
              <a:rPr lang="th-TH" dirty="0"/>
              <a:t>เพื่อพัฒนาให้เกิดความยั่งยืนในชุมชนโดยสนับสนุน เสริมพลัง แก่ทีมจิตอาสาเยี่ยมบ้าน </a:t>
            </a:r>
            <a:r>
              <a:rPr lang="en-US" dirty="0"/>
              <a:t>Emergency</a:t>
            </a:r>
          </a:p>
          <a:p>
            <a:r>
              <a:rPr lang="th-TH" dirty="0"/>
              <a:t>และมีการประชาสัมพันธ์กลุ่มและผลลัพธ์ของการดำเนินงานอย่างต่อเนื่องในชุมชนเพื่อให้เกิดการเรียนรู้ และให้คนในชุมชนเห็นความสำคัญใน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795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b="1" dirty="0"/>
              <a:t>บทเรียนที่ได้รับ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สิ่ง</a:t>
            </a:r>
            <a:r>
              <a:rPr lang="th-TH" dirty="0"/>
              <a:t>ที่ได้เรียนรู้จากการจัดทำนวัตกรรม ที่นอนลูกโป่ง  มีการจัดทำมาแล้ว </a:t>
            </a:r>
            <a:r>
              <a:rPr lang="th-TH" dirty="0" smtClean="0"/>
              <a:t>หลากหลาย</a:t>
            </a:r>
            <a:r>
              <a:rPr lang="th-TH" dirty="0"/>
              <a:t>พื้นที่  หลากหลายแบบ แล้วแต่วัสดุที่เราจะหาได้  </a:t>
            </a:r>
            <a:r>
              <a:rPr lang="th-TH" dirty="0" smtClean="0"/>
              <a:t>มีงานวิจัยหลายชิ้น ซึ่ง </a:t>
            </a:r>
            <a:r>
              <a:rPr lang="th-TH" dirty="0"/>
              <a:t>เราสามารถนำมาประยุกต์ใช้ให้เหมาะสมกับบริบทการทำงานของพื้นที่ได้ไม่ยาก  แต่ความสำคัญคือทำอย่างไรให้เกิดประโยชน์สูงสุดต่อชุมชน และทำให้เกิดความยั่งยืนในชุมชนให้</a:t>
            </a:r>
            <a:r>
              <a:rPr lang="th-TH" dirty="0" smtClean="0"/>
              <a:t>ได้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902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ดังนั้น การที่ใช้วิธีการทำงานแบบ</a:t>
            </a:r>
            <a:r>
              <a:rPr lang="en-US" dirty="0"/>
              <a:t>Emergency</a:t>
            </a:r>
            <a:r>
              <a:rPr lang="th-TH" dirty="0"/>
              <a:t>เพื่อช่วยเหลือนั้น จึงเป็นทางเลือกหนึ่งที่ช่วยกระตุ้นให้คนในชุมชน ให้เห็นความสำคัญต่อการเข้าไปช่วยเหลือผู้ป่วยติดบ้านติดเตียงในชุมชนอย่างเร่งด่วน และคนในชุมชนได้เรียนรู้การทำที่นอนลูกโป่งเพื่อใช้กับคนในครอบครัวหรือคนใกล้ชิดได้เอง  จึงเป็นการขยายผลการใช้นวัตกรรมสู่ชุมชนเกิดผลดีอย่างต่อเนื่องและยั่งยืนได้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774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b="1" dirty="0"/>
              <a:t>ปัจจัยแห่งความสำเร็จ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การ</a:t>
            </a:r>
            <a:r>
              <a:rPr lang="th-TH" dirty="0"/>
              <a:t>เสริมพลังในคณะทำงาน ได้แก่ทีมจิตอาสา</a:t>
            </a:r>
            <a:r>
              <a:rPr lang="en-US" dirty="0"/>
              <a:t> Care giver</a:t>
            </a:r>
            <a:r>
              <a:rPr lang="th-TH" dirty="0"/>
              <a:t>อย่างสม่ำเสมอ เพื่อให้ได้รับการสนับสนุนจาก</a:t>
            </a:r>
            <a:r>
              <a:rPr lang="th-TH" dirty="0" smtClean="0"/>
              <a:t>ชุมชน</a:t>
            </a:r>
          </a:p>
          <a:p>
            <a:r>
              <a:rPr lang="th-TH" dirty="0"/>
              <a:t>ผู้บริหารเห็นความสำคัญต่อการทำงานในชุมน สนับสนุนให้มีการเรียนรู้จากสิ่งดีๆในชุมชนและเผยแพร่ผลการดำเนินงาน สนับสนุนการพัฒนาผลงานอย่างสม่ำเสมอ</a:t>
            </a:r>
            <a:endParaRPr lang="en-US" dirty="0"/>
          </a:p>
          <a:p>
            <a:endParaRPr lang="th-TH" dirty="0"/>
          </a:p>
          <a:p>
            <a:endParaRPr lang="en-US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6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5325911" y="0"/>
            <a:ext cx="77273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คำบรรยายภาพแบบวงรี 28"/>
          <p:cNvSpPr/>
          <p:nvPr/>
        </p:nvSpPr>
        <p:spPr>
          <a:xfrm>
            <a:off x="3682186" y="105590"/>
            <a:ext cx="1907836" cy="631190"/>
          </a:xfrm>
          <a:prstGeom prst="wedgeEllipseCallout">
            <a:avLst/>
          </a:prstGeom>
          <a:solidFill>
            <a:srgbClr val="CC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เมฆ 18"/>
          <p:cNvSpPr/>
          <p:nvPr/>
        </p:nvSpPr>
        <p:spPr>
          <a:xfrm>
            <a:off x="585759" y="50993"/>
            <a:ext cx="958854" cy="461913"/>
          </a:xfrm>
          <a:prstGeom prst="cloud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5" name="รูปภาพ 3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2875"/>
          <a:stretch/>
        </p:blipFill>
        <p:spPr>
          <a:xfrm>
            <a:off x="6084522" y="6410"/>
            <a:ext cx="3059476" cy="2100575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2651210" y="177990"/>
            <a:ext cx="772732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 flipH="1">
            <a:off x="0" y="3874805"/>
            <a:ext cx="9175959" cy="2951019"/>
          </a:xfrm>
          <a:custGeom>
            <a:avLst/>
            <a:gdLst>
              <a:gd name="connsiteX0" fmla="*/ 0 w 9906000"/>
              <a:gd name="connsiteY0" fmla="*/ 0 h 1397358"/>
              <a:gd name="connsiteX1" fmla="*/ 9906000 w 9906000"/>
              <a:gd name="connsiteY1" fmla="*/ 0 h 1397358"/>
              <a:gd name="connsiteX2" fmla="*/ 9906000 w 9906000"/>
              <a:gd name="connsiteY2" fmla="*/ 1397358 h 1397358"/>
              <a:gd name="connsiteX3" fmla="*/ 0 w 9906000"/>
              <a:gd name="connsiteY3" fmla="*/ 1397358 h 1397358"/>
              <a:gd name="connsiteX4" fmla="*/ 0 w 9906000"/>
              <a:gd name="connsiteY4" fmla="*/ 0 h 1397358"/>
              <a:gd name="connsiteX0" fmla="*/ 0 w 9996152"/>
              <a:gd name="connsiteY0" fmla="*/ 0 h 1397358"/>
              <a:gd name="connsiteX1" fmla="*/ 9996152 w 9996152"/>
              <a:gd name="connsiteY1" fmla="*/ 1081826 h 1397358"/>
              <a:gd name="connsiteX2" fmla="*/ 9906000 w 9996152"/>
              <a:gd name="connsiteY2" fmla="*/ 1397358 h 1397358"/>
              <a:gd name="connsiteX3" fmla="*/ 0 w 9996152"/>
              <a:gd name="connsiteY3" fmla="*/ 1397358 h 1397358"/>
              <a:gd name="connsiteX4" fmla="*/ 0 w 9996152"/>
              <a:gd name="connsiteY4" fmla="*/ 0 h 1397358"/>
              <a:gd name="connsiteX0" fmla="*/ 0 w 9918878"/>
              <a:gd name="connsiteY0" fmla="*/ 0 h 1397358"/>
              <a:gd name="connsiteX1" fmla="*/ 9918878 w 9918878"/>
              <a:gd name="connsiteY1" fmla="*/ 901521 h 1397358"/>
              <a:gd name="connsiteX2" fmla="*/ 9906000 w 9918878"/>
              <a:gd name="connsiteY2" fmla="*/ 1397358 h 1397358"/>
              <a:gd name="connsiteX3" fmla="*/ 0 w 9918878"/>
              <a:gd name="connsiteY3" fmla="*/ 1397358 h 1397358"/>
              <a:gd name="connsiteX4" fmla="*/ 0 w 9918878"/>
              <a:gd name="connsiteY4" fmla="*/ 0 h 1397358"/>
              <a:gd name="connsiteX0" fmla="*/ 0 w 9918878"/>
              <a:gd name="connsiteY0" fmla="*/ 0 h 1964028"/>
              <a:gd name="connsiteX1" fmla="*/ 9918878 w 9918878"/>
              <a:gd name="connsiteY1" fmla="*/ 1468191 h 1964028"/>
              <a:gd name="connsiteX2" fmla="*/ 9906000 w 9918878"/>
              <a:gd name="connsiteY2" fmla="*/ 1964028 h 1964028"/>
              <a:gd name="connsiteX3" fmla="*/ 0 w 9918878"/>
              <a:gd name="connsiteY3" fmla="*/ 1964028 h 1964028"/>
              <a:gd name="connsiteX4" fmla="*/ 0 w 9918878"/>
              <a:gd name="connsiteY4" fmla="*/ 0 h 1964028"/>
              <a:gd name="connsiteX0" fmla="*/ 0 w 9931756"/>
              <a:gd name="connsiteY0" fmla="*/ 0 h 1964028"/>
              <a:gd name="connsiteX1" fmla="*/ 9931756 w 9931756"/>
              <a:gd name="connsiteY1" fmla="*/ 1339402 h 1964028"/>
              <a:gd name="connsiteX2" fmla="*/ 9906000 w 9931756"/>
              <a:gd name="connsiteY2" fmla="*/ 1964028 h 1964028"/>
              <a:gd name="connsiteX3" fmla="*/ 0 w 9931756"/>
              <a:gd name="connsiteY3" fmla="*/ 1964028 h 1964028"/>
              <a:gd name="connsiteX4" fmla="*/ 0 w 9931756"/>
              <a:gd name="connsiteY4" fmla="*/ 0 h 1964028"/>
              <a:gd name="connsiteX0" fmla="*/ 0 w 9931756"/>
              <a:gd name="connsiteY0" fmla="*/ 0 h 2595093"/>
              <a:gd name="connsiteX1" fmla="*/ 9931756 w 9931756"/>
              <a:gd name="connsiteY1" fmla="*/ 1970467 h 2595093"/>
              <a:gd name="connsiteX2" fmla="*/ 9906000 w 9931756"/>
              <a:gd name="connsiteY2" fmla="*/ 2595093 h 2595093"/>
              <a:gd name="connsiteX3" fmla="*/ 0 w 9931756"/>
              <a:gd name="connsiteY3" fmla="*/ 2595093 h 2595093"/>
              <a:gd name="connsiteX4" fmla="*/ 0 w 9931756"/>
              <a:gd name="connsiteY4" fmla="*/ 0 h 2595093"/>
              <a:gd name="connsiteX0" fmla="*/ 0 w 9906000"/>
              <a:gd name="connsiteY0" fmla="*/ 0 h 2595093"/>
              <a:gd name="connsiteX1" fmla="*/ 9893119 w 9906000"/>
              <a:gd name="connsiteY1" fmla="*/ 1918951 h 2595093"/>
              <a:gd name="connsiteX2" fmla="*/ 9906000 w 9906000"/>
              <a:gd name="connsiteY2" fmla="*/ 2595093 h 2595093"/>
              <a:gd name="connsiteX3" fmla="*/ 0 w 9906000"/>
              <a:gd name="connsiteY3" fmla="*/ 2595093 h 2595093"/>
              <a:gd name="connsiteX4" fmla="*/ 0 w 9906000"/>
              <a:gd name="connsiteY4" fmla="*/ 0 h 2595093"/>
              <a:gd name="connsiteX0" fmla="*/ 12879 w 9906000"/>
              <a:gd name="connsiteY0" fmla="*/ 0 h 2582214"/>
              <a:gd name="connsiteX1" fmla="*/ 9893119 w 9906000"/>
              <a:gd name="connsiteY1" fmla="*/ 1906072 h 2582214"/>
              <a:gd name="connsiteX2" fmla="*/ 9906000 w 9906000"/>
              <a:gd name="connsiteY2" fmla="*/ 2582214 h 2582214"/>
              <a:gd name="connsiteX3" fmla="*/ 0 w 9906000"/>
              <a:gd name="connsiteY3" fmla="*/ 2582214 h 2582214"/>
              <a:gd name="connsiteX4" fmla="*/ 12879 w 9906000"/>
              <a:gd name="connsiteY4" fmla="*/ 0 h 2582214"/>
              <a:gd name="connsiteX0" fmla="*/ 12879 w 9906000"/>
              <a:gd name="connsiteY0" fmla="*/ 0 h 2582214"/>
              <a:gd name="connsiteX1" fmla="*/ 9893119 w 9906000"/>
              <a:gd name="connsiteY1" fmla="*/ 1906072 h 2582214"/>
              <a:gd name="connsiteX2" fmla="*/ 9906000 w 9906000"/>
              <a:gd name="connsiteY2" fmla="*/ 2582214 h 2582214"/>
              <a:gd name="connsiteX3" fmla="*/ 0 w 9906000"/>
              <a:gd name="connsiteY3" fmla="*/ 2582214 h 2582214"/>
              <a:gd name="connsiteX4" fmla="*/ 12879 w 9906000"/>
              <a:gd name="connsiteY4" fmla="*/ 0 h 2582214"/>
              <a:gd name="connsiteX0" fmla="*/ 12879 w 9906000"/>
              <a:gd name="connsiteY0" fmla="*/ 0 h 2603251"/>
              <a:gd name="connsiteX1" fmla="*/ 9893119 w 9906000"/>
              <a:gd name="connsiteY1" fmla="*/ 1927109 h 2603251"/>
              <a:gd name="connsiteX2" fmla="*/ 9906000 w 9906000"/>
              <a:gd name="connsiteY2" fmla="*/ 2603251 h 2603251"/>
              <a:gd name="connsiteX3" fmla="*/ 0 w 9906000"/>
              <a:gd name="connsiteY3" fmla="*/ 2603251 h 2603251"/>
              <a:gd name="connsiteX4" fmla="*/ 12879 w 9906000"/>
              <a:gd name="connsiteY4" fmla="*/ 0 h 2603251"/>
              <a:gd name="connsiteX0" fmla="*/ 0 w 9940622"/>
              <a:gd name="connsiteY0" fmla="*/ 0 h 2613769"/>
              <a:gd name="connsiteX1" fmla="*/ 9927741 w 9940622"/>
              <a:gd name="connsiteY1" fmla="*/ 1937627 h 2613769"/>
              <a:gd name="connsiteX2" fmla="*/ 9940622 w 9940622"/>
              <a:gd name="connsiteY2" fmla="*/ 2613769 h 2613769"/>
              <a:gd name="connsiteX3" fmla="*/ 34622 w 9940622"/>
              <a:gd name="connsiteY3" fmla="*/ 2613769 h 2613769"/>
              <a:gd name="connsiteX4" fmla="*/ 0 w 9940622"/>
              <a:gd name="connsiteY4" fmla="*/ 0 h 261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0622" h="2613769">
                <a:moveTo>
                  <a:pt x="0" y="0"/>
                </a:moveTo>
                <a:cubicBezTo>
                  <a:pt x="1760828" y="3623255"/>
                  <a:pt x="6634328" y="1302270"/>
                  <a:pt x="9927741" y="1937627"/>
                </a:cubicBezTo>
                <a:lnTo>
                  <a:pt x="9940622" y="2613769"/>
                </a:lnTo>
                <a:lnTo>
                  <a:pt x="34622" y="26137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รูปแบบอิสระ 16"/>
          <p:cNvSpPr/>
          <p:nvPr/>
        </p:nvSpPr>
        <p:spPr>
          <a:xfrm flipH="1">
            <a:off x="3638195" y="5155325"/>
            <a:ext cx="5505804" cy="1702676"/>
          </a:xfrm>
          <a:custGeom>
            <a:avLst/>
            <a:gdLst>
              <a:gd name="connsiteX0" fmla="*/ 0 w 4761388"/>
              <a:gd name="connsiteY0" fmla="*/ 0 h 1814336"/>
              <a:gd name="connsiteX1" fmla="*/ 533400 w 4761388"/>
              <a:gd name="connsiteY1" fmla="*/ 676275 h 1814336"/>
              <a:gd name="connsiteX2" fmla="*/ 1371600 w 4761388"/>
              <a:gd name="connsiteY2" fmla="*/ 1162050 h 1814336"/>
              <a:gd name="connsiteX3" fmla="*/ 2447925 w 4761388"/>
              <a:gd name="connsiteY3" fmla="*/ 1466850 h 1814336"/>
              <a:gd name="connsiteX4" fmla="*/ 3257550 w 4761388"/>
              <a:gd name="connsiteY4" fmla="*/ 1609725 h 1814336"/>
              <a:gd name="connsiteX5" fmla="*/ 4648200 w 4761388"/>
              <a:gd name="connsiteY5" fmla="*/ 1800225 h 1814336"/>
              <a:gd name="connsiteX6" fmla="*/ 0 w 4761388"/>
              <a:gd name="connsiteY6" fmla="*/ 1800225 h 1814336"/>
              <a:gd name="connsiteX7" fmla="*/ 0 w 4761388"/>
              <a:gd name="connsiteY7" fmla="*/ 1800225 h 1814336"/>
              <a:gd name="connsiteX8" fmla="*/ 0 w 4761388"/>
              <a:gd name="connsiteY8" fmla="*/ 0 h 181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1388" h="1814336">
                <a:moveTo>
                  <a:pt x="0" y="0"/>
                </a:moveTo>
                <a:cubicBezTo>
                  <a:pt x="152400" y="241300"/>
                  <a:pt x="304800" y="482600"/>
                  <a:pt x="533400" y="676275"/>
                </a:cubicBezTo>
                <a:cubicBezTo>
                  <a:pt x="762000" y="869950"/>
                  <a:pt x="1052513" y="1030288"/>
                  <a:pt x="1371600" y="1162050"/>
                </a:cubicBezTo>
                <a:cubicBezTo>
                  <a:pt x="1690687" y="1293812"/>
                  <a:pt x="2133600" y="1392238"/>
                  <a:pt x="2447925" y="1466850"/>
                </a:cubicBezTo>
                <a:cubicBezTo>
                  <a:pt x="2762250" y="1541462"/>
                  <a:pt x="2890838" y="1554163"/>
                  <a:pt x="3257550" y="1609725"/>
                </a:cubicBezTo>
                <a:cubicBezTo>
                  <a:pt x="3624263" y="1665288"/>
                  <a:pt x="5191125" y="1768475"/>
                  <a:pt x="4648200" y="1800225"/>
                </a:cubicBezTo>
                <a:cubicBezTo>
                  <a:pt x="4105275" y="1831975"/>
                  <a:pt x="0" y="1800225"/>
                  <a:pt x="0" y="1800225"/>
                </a:cubicBezTo>
                <a:lnTo>
                  <a:pt x="0" y="1800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กล่องข้อความ 22"/>
          <p:cNvSpPr txBox="1"/>
          <p:nvPr/>
        </p:nvSpPr>
        <p:spPr>
          <a:xfrm>
            <a:off x="6168610" y="5400415"/>
            <a:ext cx="2927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โรงพยาบาลส่งเสริมสุขภาพตำบล เตาปูน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กล่องข้อความ 23"/>
          <p:cNvSpPr txBox="1"/>
          <p:nvPr/>
        </p:nvSpPr>
        <p:spPr>
          <a:xfrm>
            <a:off x="6173383" y="5781733"/>
            <a:ext cx="2927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อ.สอง   จ.แพร่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6255506" y="853473"/>
            <a:ext cx="2731622" cy="1253512"/>
          </a:xfrm>
          <a:prstGeom prst="round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6166461" y="571352"/>
            <a:ext cx="2911856" cy="1316776"/>
          </a:xfrm>
          <a:prstGeom prst="roundRect">
            <a:avLst/>
          </a:prstGeom>
          <a:solidFill>
            <a:schemeClr val="bg1">
              <a:lumMod val="75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6195776" y="1034677"/>
            <a:ext cx="2889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ที่นอนลูกโป่งน้ำ</a:t>
            </a:r>
          </a:p>
          <a:p>
            <a:pPr algn="ctr"/>
            <a:r>
              <a:rPr lang="th-TH" sz="2000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กับหน่วยจิตอาสาเยี่ยมบ้าน</a:t>
            </a:r>
            <a:r>
              <a:rPr lang="en-US" sz="2000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Emergency</a:t>
            </a:r>
            <a:endParaRPr lang="th-TH" sz="2000" b="1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6229868" y="338847"/>
            <a:ext cx="266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นวัตกรรม</a:t>
            </a: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92913" y="105590"/>
            <a:ext cx="135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วิธีทำ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-1623" y="567503"/>
            <a:ext cx="2781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เย็บผ้าประกบกันเป็น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ช่องๆ เย็บติดซิปด้านข้าง</a:t>
            </a:r>
            <a:endParaRPr lang="th-TH" sz="16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/>
          <a:srcRect t="1" r="15667" b="-2170"/>
          <a:stretch/>
        </p:blipFill>
        <p:spPr>
          <a:xfrm>
            <a:off x="822429" y="865711"/>
            <a:ext cx="1307321" cy="91025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1742872"/>
            <a:ext cx="2714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solidFill>
                  <a:srgbClr val="0F243E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2.นำลูกโป่งซ้อนกัน2-3ชั้น ตามความต้องการ </a:t>
            </a:r>
            <a:endParaRPr lang="th-TH" sz="1600" b="1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1623" y="2013309"/>
            <a:ext cx="2967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1" dirty="0">
                <a:solidFill>
                  <a:srgbClr val="0F243E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3.เป่าลมใส่ลูกโป่งให้ได้ขนาดพอดีกับช่องที่เย็บ</a:t>
            </a:r>
            <a:r>
              <a:rPr lang="th-TH" sz="1600" b="1" dirty="0" smtClean="0">
                <a:solidFill>
                  <a:srgbClr val="0F243E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ไว้</a:t>
            </a:r>
          </a:p>
          <a:p>
            <a:pPr algn="thaiDist"/>
            <a:r>
              <a:rPr lang="th-TH" sz="1600" b="1" dirty="0" smtClean="0">
                <a:solidFill>
                  <a:srgbClr val="0F243E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ชั่ง</a:t>
            </a:r>
            <a:r>
              <a:rPr lang="th-TH" sz="1600" b="1" dirty="0">
                <a:solidFill>
                  <a:srgbClr val="0F243E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น้ำหนักให้เท่ากันทุก</a:t>
            </a:r>
            <a:r>
              <a:rPr lang="th-TH" sz="1600" b="1" dirty="0" smtClean="0">
                <a:solidFill>
                  <a:srgbClr val="0F243E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ลูก</a:t>
            </a:r>
            <a:endParaRPr lang="th-TH" sz="1600" b="1" dirty="0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08" y="2598084"/>
            <a:ext cx="1358142" cy="1008906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3152" y="3615547"/>
            <a:ext cx="3076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solidFill>
                  <a:srgbClr val="0F243E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4.นำแป้งเด็กคลุกลูกโป่งก่อนยัดในช่องผ้าที่เตรียมไว้ 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" name="Picture 4" descr="C:\Users\Administrator\Desktop\รูปนวัตกรรม\ที่นอนลมลูกโป่ง_๑๘๐๓๑๓_00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661" y="3930320"/>
            <a:ext cx="1244049" cy="95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 descr="C:\Users\Administrator\Desktop\รูปนวัตกรรม\ที่นอนลมลูกโป่ง_๑๘๐๓๑๓_001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3829" y="3930321"/>
            <a:ext cx="1303964" cy="95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สี่เหลี่ยมผืนผ้า 14"/>
          <p:cNvSpPr/>
          <p:nvPr/>
        </p:nvSpPr>
        <p:spPr>
          <a:xfrm>
            <a:off x="-5445" y="4912769"/>
            <a:ext cx="2971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F243E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5.การยัดลูกโป่งควรยัดพร้อมกันทีละแถวตามแนวยาวของที่นอน และวางลักษณะซ่อนปมที่มัดปากลูกโป่งไว้</a:t>
            </a:r>
            <a:endParaRPr lang="th-TH" sz="1600" b="1" dirty="0"/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-5444" y="5426675"/>
            <a:ext cx="2374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600" b="1" dirty="0">
                <a:solidFill>
                  <a:srgbClr val="0F243E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6.รูดซิปปิดท้ายตามแนวยาวของที่นอน </a:t>
            </a:r>
            <a:endParaRPr lang="th-TH" sz="1600" b="1" dirty="0"/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9413" y="5712289"/>
            <a:ext cx="1284762" cy="1042975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3696139" y="190353"/>
            <a:ext cx="190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ผลการศึกษา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คำบรรยายภาพแบบวงรี 37"/>
          <p:cNvSpPr/>
          <p:nvPr/>
        </p:nvSpPr>
        <p:spPr>
          <a:xfrm>
            <a:off x="3651893" y="3087518"/>
            <a:ext cx="1907836" cy="631190"/>
          </a:xfrm>
          <a:prstGeom prst="wedgeEllipseCallou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122529" y="943839"/>
            <a:ext cx="2909209" cy="22000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ct val="107000"/>
              </a:lnSpc>
              <a:spcAft>
                <a:spcPts val="0"/>
              </a:spcAft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จากการทำที่นอนลูกโป่ง ให้แก่ผู้ป่วยติดเตียงในชุมชน จำนวน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</a:t>
            </a:r>
            <a:r>
              <a:rPr lang="th-TH" sz="16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ราย ในระยะเวลา </a:t>
            </a:r>
            <a:r>
              <a:rPr lang="en-US" sz="16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</a:t>
            </a:r>
            <a:r>
              <a:rPr lang="th-TH" sz="1600" b="1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สัปดาห์ พบว่า</a:t>
            </a:r>
            <a:endParaRPr lang="en-US" sz="16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285750" indent="-285750" algn="thaiDi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ผู้ป่วย ไม่เกิดแผลกดทับ  ร้อยละ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100</a:t>
            </a:r>
          </a:p>
          <a:p>
            <a:pPr marL="285750" indent="-285750" algn="thaiDi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ความพึงพอใจของญาติ ผู้ดูแล ผู้ป่วย  ร้อยละ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100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16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285750" indent="-285750" algn="thaiDi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มีความพึงพอใจต่อการให้บริการและพึงพอใจต่อผลการใช้ที่นอนลูกโป่ง ร้อยละ </a:t>
            </a:r>
            <a:r>
              <a:rPr lang="en-US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100</a:t>
            </a:r>
            <a:endParaRPr lang="en-US" sz="16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3912068" y="3198168"/>
            <a:ext cx="147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ประโยชน์ที่ได้รับ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สี่เหลี่ยมผืนผ้า 38"/>
          <p:cNvSpPr/>
          <p:nvPr/>
        </p:nvSpPr>
        <p:spPr>
          <a:xfrm>
            <a:off x="3114057" y="3939343"/>
            <a:ext cx="2909209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7C8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สามารถเผยแพร่การทำที่นอนลูกโป่ง ในรูปแบบของการฝึกอบรมการทำ ในกลุ่มอาชีพต่างๆในชุมชนเพื่อสร้างรายได้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สามารถประยุกต์ใช้กับการทำเบาะรองนั่งใช้เองในบ้าน ในชุมชนได้</a:t>
            </a:r>
            <a:endParaRPr lang="en-US" sz="18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2" name="รูปภาพ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748" y="5543720"/>
            <a:ext cx="1589098" cy="124927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54" y="2315825"/>
            <a:ext cx="2447332" cy="198218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24" y="5650765"/>
            <a:ext cx="1567533" cy="12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เมฆ 23"/>
          <p:cNvSpPr/>
          <p:nvPr/>
        </p:nvSpPr>
        <p:spPr>
          <a:xfrm>
            <a:off x="306858" y="792722"/>
            <a:ext cx="958854" cy="461913"/>
          </a:xfrm>
          <a:prstGeom prst="cloud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325911" y="0"/>
            <a:ext cx="77273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ibbon ขึ้น 14"/>
          <p:cNvSpPr/>
          <p:nvPr/>
        </p:nvSpPr>
        <p:spPr>
          <a:xfrm>
            <a:off x="3277194" y="274090"/>
            <a:ext cx="2650494" cy="423565"/>
          </a:xfrm>
          <a:prstGeom prst="ribbon2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ลง 8"/>
          <p:cNvSpPr/>
          <p:nvPr/>
        </p:nvSpPr>
        <p:spPr>
          <a:xfrm>
            <a:off x="6259938" y="0"/>
            <a:ext cx="2672862" cy="590317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94422" y="0"/>
            <a:ext cx="772732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8792" y="4020208"/>
            <a:ext cx="9152792" cy="2837793"/>
          </a:xfrm>
          <a:custGeom>
            <a:avLst/>
            <a:gdLst>
              <a:gd name="connsiteX0" fmla="*/ 0 w 9906000"/>
              <a:gd name="connsiteY0" fmla="*/ 0 h 1397358"/>
              <a:gd name="connsiteX1" fmla="*/ 9906000 w 9906000"/>
              <a:gd name="connsiteY1" fmla="*/ 0 h 1397358"/>
              <a:gd name="connsiteX2" fmla="*/ 9906000 w 9906000"/>
              <a:gd name="connsiteY2" fmla="*/ 1397358 h 1397358"/>
              <a:gd name="connsiteX3" fmla="*/ 0 w 9906000"/>
              <a:gd name="connsiteY3" fmla="*/ 1397358 h 1397358"/>
              <a:gd name="connsiteX4" fmla="*/ 0 w 9906000"/>
              <a:gd name="connsiteY4" fmla="*/ 0 h 1397358"/>
              <a:gd name="connsiteX0" fmla="*/ 0 w 9996152"/>
              <a:gd name="connsiteY0" fmla="*/ 0 h 1397358"/>
              <a:gd name="connsiteX1" fmla="*/ 9996152 w 9996152"/>
              <a:gd name="connsiteY1" fmla="*/ 1081826 h 1397358"/>
              <a:gd name="connsiteX2" fmla="*/ 9906000 w 9996152"/>
              <a:gd name="connsiteY2" fmla="*/ 1397358 h 1397358"/>
              <a:gd name="connsiteX3" fmla="*/ 0 w 9996152"/>
              <a:gd name="connsiteY3" fmla="*/ 1397358 h 1397358"/>
              <a:gd name="connsiteX4" fmla="*/ 0 w 9996152"/>
              <a:gd name="connsiteY4" fmla="*/ 0 h 1397358"/>
              <a:gd name="connsiteX0" fmla="*/ 0 w 9918878"/>
              <a:gd name="connsiteY0" fmla="*/ 0 h 1397358"/>
              <a:gd name="connsiteX1" fmla="*/ 9918878 w 9918878"/>
              <a:gd name="connsiteY1" fmla="*/ 901521 h 1397358"/>
              <a:gd name="connsiteX2" fmla="*/ 9906000 w 9918878"/>
              <a:gd name="connsiteY2" fmla="*/ 1397358 h 1397358"/>
              <a:gd name="connsiteX3" fmla="*/ 0 w 9918878"/>
              <a:gd name="connsiteY3" fmla="*/ 1397358 h 1397358"/>
              <a:gd name="connsiteX4" fmla="*/ 0 w 9918878"/>
              <a:gd name="connsiteY4" fmla="*/ 0 h 1397358"/>
              <a:gd name="connsiteX0" fmla="*/ 0 w 9918878"/>
              <a:gd name="connsiteY0" fmla="*/ 0 h 1964028"/>
              <a:gd name="connsiteX1" fmla="*/ 9918878 w 9918878"/>
              <a:gd name="connsiteY1" fmla="*/ 1468191 h 1964028"/>
              <a:gd name="connsiteX2" fmla="*/ 9906000 w 9918878"/>
              <a:gd name="connsiteY2" fmla="*/ 1964028 h 1964028"/>
              <a:gd name="connsiteX3" fmla="*/ 0 w 9918878"/>
              <a:gd name="connsiteY3" fmla="*/ 1964028 h 1964028"/>
              <a:gd name="connsiteX4" fmla="*/ 0 w 9918878"/>
              <a:gd name="connsiteY4" fmla="*/ 0 h 1964028"/>
              <a:gd name="connsiteX0" fmla="*/ 0 w 9931756"/>
              <a:gd name="connsiteY0" fmla="*/ 0 h 1964028"/>
              <a:gd name="connsiteX1" fmla="*/ 9931756 w 9931756"/>
              <a:gd name="connsiteY1" fmla="*/ 1339402 h 1964028"/>
              <a:gd name="connsiteX2" fmla="*/ 9906000 w 9931756"/>
              <a:gd name="connsiteY2" fmla="*/ 1964028 h 1964028"/>
              <a:gd name="connsiteX3" fmla="*/ 0 w 9931756"/>
              <a:gd name="connsiteY3" fmla="*/ 1964028 h 1964028"/>
              <a:gd name="connsiteX4" fmla="*/ 0 w 9931756"/>
              <a:gd name="connsiteY4" fmla="*/ 0 h 1964028"/>
              <a:gd name="connsiteX0" fmla="*/ 0 w 9931756"/>
              <a:gd name="connsiteY0" fmla="*/ 0 h 2595093"/>
              <a:gd name="connsiteX1" fmla="*/ 9931756 w 9931756"/>
              <a:gd name="connsiteY1" fmla="*/ 1970467 h 2595093"/>
              <a:gd name="connsiteX2" fmla="*/ 9906000 w 9931756"/>
              <a:gd name="connsiteY2" fmla="*/ 2595093 h 2595093"/>
              <a:gd name="connsiteX3" fmla="*/ 0 w 9931756"/>
              <a:gd name="connsiteY3" fmla="*/ 2595093 h 2595093"/>
              <a:gd name="connsiteX4" fmla="*/ 0 w 9931756"/>
              <a:gd name="connsiteY4" fmla="*/ 0 h 2595093"/>
              <a:gd name="connsiteX0" fmla="*/ 0 w 9906000"/>
              <a:gd name="connsiteY0" fmla="*/ 0 h 2595093"/>
              <a:gd name="connsiteX1" fmla="*/ 9893119 w 9906000"/>
              <a:gd name="connsiteY1" fmla="*/ 1918951 h 2595093"/>
              <a:gd name="connsiteX2" fmla="*/ 9906000 w 9906000"/>
              <a:gd name="connsiteY2" fmla="*/ 2595093 h 2595093"/>
              <a:gd name="connsiteX3" fmla="*/ 0 w 9906000"/>
              <a:gd name="connsiteY3" fmla="*/ 2595093 h 2595093"/>
              <a:gd name="connsiteX4" fmla="*/ 0 w 9906000"/>
              <a:gd name="connsiteY4" fmla="*/ 0 h 2595093"/>
              <a:gd name="connsiteX0" fmla="*/ 12879 w 9906000"/>
              <a:gd name="connsiteY0" fmla="*/ 0 h 2582214"/>
              <a:gd name="connsiteX1" fmla="*/ 9893119 w 9906000"/>
              <a:gd name="connsiteY1" fmla="*/ 1906072 h 2582214"/>
              <a:gd name="connsiteX2" fmla="*/ 9906000 w 9906000"/>
              <a:gd name="connsiteY2" fmla="*/ 2582214 h 2582214"/>
              <a:gd name="connsiteX3" fmla="*/ 0 w 9906000"/>
              <a:gd name="connsiteY3" fmla="*/ 2582214 h 2582214"/>
              <a:gd name="connsiteX4" fmla="*/ 12879 w 9906000"/>
              <a:gd name="connsiteY4" fmla="*/ 0 h 2582214"/>
              <a:gd name="connsiteX0" fmla="*/ 12879 w 9906000"/>
              <a:gd name="connsiteY0" fmla="*/ 0 h 2582214"/>
              <a:gd name="connsiteX1" fmla="*/ 9893119 w 9906000"/>
              <a:gd name="connsiteY1" fmla="*/ 1906072 h 2582214"/>
              <a:gd name="connsiteX2" fmla="*/ 9906000 w 9906000"/>
              <a:gd name="connsiteY2" fmla="*/ 2582214 h 2582214"/>
              <a:gd name="connsiteX3" fmla="*/ 0 w 9906000"/>
              <a:gd name="connsiteY3" fmla="*/ 2582214 h 2582214"/>
              <a:gd name="connsiteX4" fmla="*/ 12879 w 9906000"/>
              <a:gd name="connsiteY4" fmla="*/ 0 h 258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0" h="2582214">
                <a:moveTo>
                  <a:pt x="12879" y="0"/>
                </a:moveTo>
                <a:cubicBezTo>
                  <a:pt x="1773707" y="3623255"/>
                  <a:pt x="6599706" y="1270715"/>
                  <a:pt x="9893119" y="1906072"/>
                </a:cubicBezTo>
                <a:lnTo>
                  <a:pt x="9906000" y="2582214"/>
                </a:lnTo>
                <a:lnTo>
                  <a:pt x="0" y="2582214"/>
                </a:lnTo>
                <a:lnTo>
                  <a:pt x="12879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รูปแบบอิสระ 16"/>
          <p:cNvSpPr/>
          <p:nvPr/>
        </p:nvSpPr>
        <p:spPr>
          <a:xfrm>
            <a:off x="-8792" y="5057776"/>
            <a:ext cx="5655273" cy="1800225"/>
          </a:xfrm>
          <a:custGeom>
            <a:avLst/>
            <a:gdLst>
              <a:gd name="connsiteX0" fmla="*/ 0 w 4761388"/>
              <a:gd name="connsiteY0" fmla="*/ 0 h 1814336"/>
              <a:gd name="connsiteX1" fmla="*/ 533400 w 4761388"/>
              <a:gd name="connsiteY1" fmla="*/ 676275 h 1814336"/>
              <a:gd name="connsiteX2" fmla="*/ 1371600 w 4761388"/>
              <a:gd name="connsiteY2" fmla="*/ 1162050 h 1814336"/>
              <a:gd name="connsiteX3" fmla="*/ 2447925 w 4761388"/>
              <a:gd name="connsiteY3" fmla="*/ 1466850 h 1814336"/>
              <a:gd name="connsiteX4" fmla="*/ 3257550 w 4761388"/>
              <a:gd name="connsiteY4" fmla="*/ 1609725 h 1814336"/>
              <a:gd name="connsiteX5" fmla="*/ 4648200 w 4761388"/>
              <a:gd name="connsiteY5" fmla="*/ 1800225 h 1814336"/>
              <a:gd name="connsiteX6" fmla="*/ 0 w 4761388"/>
              <a:gd name="connsiteY6" fmla="*/ 1800225 h 1814336"/>
              <a:gd name="connsiteX7" fmla="*/ 0 w 4761388"/>
              <a:gd name="connsiteY7" fmla="*/ 1800225 h 1814336"/>
              <a:gd name="connsiteX8" fmla="*/ 0 w 4761388"/>
              <a:gd name="connsiteY8" fmla="*/ 0 h 181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1388" h="1814336">
                <a:moveTo>
                  <a:pt x="0" y="0"/>
                </a:moveTo>
                <a:cubicBezTo>
                  <a:pt x="152400" y="241300"/>
                  <a:pt x="304800" y="482600"/>
                  <a:pt x="533400" y="676275"/>
                </a:cubicBezTo>
                <a:cubicBezTo>
                  <a:pt x="762000" y="869950"/>
                  <a:pt x="1052513" y="1030288"/>
                  <a:pt x="1371600" y="1162050"/>
                </a:cubicBezTo>
                <a:cubicBezTo>
                  <a:pt x="1690687" y="1293812"/>
                  <a:pt x="2133600" y="1392238"/>
                  <a:pt x="2447925" y="1466850"/>
                </a:cubicBezTo>
                <a:cubicBezTo>
                  <a:pt x="2762250" y="1541462"/>
                  <a:pt x="2890838" y="1554163"/>
                  <a:pt x="3257550" y="1609725"/>
                </a:cubicBezTo>
                <a:cubicBezTo>
                  <a:pt x="3624263" y="1665288"/>
                  <a:pt x="5191125" y="1768475"/>
                  <a:pt x="4648200" y="1800225"/>
                </a:cubicBezTo>
                <a:cubicBezTo>
                  <a:pt x="4105275" y="1831975"/>
                  <a:pt x="0" y="1800225"/>
                  <a:pt x="0" y="1800225"/>
                </a:cubicBezTo>
                <a:lnTo>
                  <a:pt x="0" y="1800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6439654" y="339549"/>
            <a:ext cx="243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ความสำคัญประเด็นปัญหา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280494" y="555964"/>
            <a:ext cx="2681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600" b="1" dirty="0">
                <a:solidFill>
                  <a:srgbClr val="80008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 smtClean="0">
                <a:solidFill>
                  <a:srgbClr val="80008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</a:t>
            </a:r>
            <a:endParaRPr lang="th-TH" sz="1600" b="1" dirty="0">
              <a:solidFill>
                <a:srgbClr val="80008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900" y="3867929"/>
            <a:ext cx="2492938" cy="2711935"/>
          </a:xfrm>
          <a:prstGeom prst="rect">
            <a:avLst/>
          </a:prstGeom>
          <a:noFill/>
        </p:spPr>
      </p:pic>
      <p:sp>
        <p:nvSpPr>
          <p:cNvPr id="13" name="กล่องข้อความ 12"/>
          <p:cNvSpPr txBox="1"/>
          <p:nvPr/>
        </p:nvSpPr>
        <p:spPr>
          <a:xfrm>
            <a:off x="3499339" y="272662"/>
            <a:ext cx="214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269638" y="884246"/>
            <a:ext cx="26816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</a:t>
            </a:r>
            <a:r>
              <a:rPr lang="th-TH" sz="1800" b="1" dirty="0" smtClean="0">
                <a:solidFill>
                  <a:srgbClr val="80008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ปัจจุบัน ผู้ป่วย</a:t>
            </a:r>
            <a:r>
              <a:rPr lang="th-TH" sz="1800" b="1" dirty="0">
                <a:solidFill>
                  <a:srgbClr val="80008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ในชุมชน มีแนวโน้มที่จะมีภาวะติดบ้านติดเตียงเพิ่มมากขึ้น จึงมีความต้องการใช้กายอุปกรณ์เพิ่มมากขึ้นตามมาด้วยแต่ในปัจจุบันที่นอนลม มีราคาค่อนข้างแพง การที่จะให้ผู้ป่วยซื้อมาใช้เอง จึงเป็นภาระค่อนข้างหนักของครอบครัว ประกอบกับที่นอนลมในสถานบริการที่มีให้ยืม มีสภาพเสื่อมและชำรุดไปตามเวลาและการใช้งาน ยากต่อการซ่อมแซม ในการเยี่ยมบ้านผู้ป่วยกลุ่มติดบานติดเตียง จึงเริ่มประสบปัญหาไม่มีที่นอนลมใช้  ดังนั้น จึงคิดแก้ไขปัญหาในการประดิษฐ์ที่นอนลูกโป่ง เพื่อป้องกันการเกิดแผลกดทับ แจกจ่ายให้กับผู้ป่วยติดเตียงในชุมชนทุกคน ที่ยังไม่มีที่นอนลมใช้ </a:t>
            </a:r>
            <a:endParaRPr lang="th-TH" sz="1800" b="1" dirty="0">
              <a:solidFill>
                <a:srgbClr val="80008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3145011" y="907002"/>
            <a:ext cx="2876351" cy="1812849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169738" y="992539"/>
            <a:ext cx="2840190" cy="17389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66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</a:t>
            </a:r>
            <a:r>
              <a:rPr lang="th-TH" sz="2000" b="1" dirty="0" smtClean="0">
                <a:solidFill>
                  <a:srgbClr val="FF66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เพื่อให้ผู้ป่วยกลุ่มติดเตียงทุกคน ไม่เกิดแผลกดทับ</a:t>
            </a:r>
            <a:endParaRPr lang="en-US" sz="2000" b="1" dirty="0" smtClean="0">
              <a:solidFill>
                <a:srgbClr val="FF6600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66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lang="th-TH" sz="2000" b="1" dirty="0" smtClean="0">
                <a:solidFill>
                  <a:srgbClr val="FF66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</a:t>
            </a:r>
            <a:r>
              <a:rPr lang="th-TH" sz="2000" b="1" dirty="0" smtClean="0">
                <a:solidFill>
                  <a:srgbClr val="FF66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พื่อกระตุ้นให้ชุมชนเห็นความสำคัญต่อการช่วยเหลืออย่างเร่งด่วนในกลุ่มผู้ป่วยติดบ้านติดเตียง</a:t>
            </a:r>
            <a:endParaRPr lang="en-US" sz="2000" b="1" dirty="0" smtClean="0">
              <a:solidFill>
                <a:srgbClr val="FF6600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-141056" y="807581"/>
            <a:ext cx="135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อุปกรณ์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145741" y="125078"/>
            <a:ext cx="2737634" cy="7694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วิธีทำที่นอนลูกโป่งป้องกันแผลกดทับ</a:t>
            </a: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118469" y="1371275"/>
            <a:ext cx="28059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1.คีม</a:t>
            </a:r>
            <a:r>
              <a:rPr lang="th-TH" sz="1800" b="1" dirty="0" err="1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ล็อค</a:t>
            </a:r>
            <a:endParaRPr lang="th-TH" sz="18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8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2.ส้อม</a:t>
            </a:r>
            <a:endParaRPr lang="th-TH" sz="18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3.ผ้า</a:t>
            </a:r>
          </a:p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4.ซิปยาว 90-110 นิ้ว ปรับตามความยาวของที่นอนที่ต้องการ</a:t>
            </a:r>
          </a:p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5.ลูกโป่งเบอร์</a:t>
            </a:r>
          </a:p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6.แป้งฝุ่นสำหรับเด็ก</a:t>
            </a:r>
          </a:p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7.เชือกฟาง</a:t>
            </a:r>
          </a:p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8.แก้วน้ำ </a:t>
            </a:r>
          </a:p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9.เครื่องชั่งน้ำหนัก</a:t>
            </a:r>
          </a:p>
          <a:p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10.เข็ม  ด้าย </a:t>
            </a: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3" y="4651365"/>
            <a:ext cx="2669214" cy="2051139"/>
          </a:xfrm>
          <a:prstGeom prst="rect">
            <a:avLst/>
          </a:prstGeom>
        </p:spPr>
      </p:pic>
      <p:sp>
        <p:nvSpPr>
          <p:cNvPr id="21" name="สี่เหลี่ยมผืนผ้า 20"/>
          <p:cNvSpPr/>
          <p:nvPr/>
        </p:nvSpPr>
        <p:spPr>
          <a:xfrm>
            <a:off x="3184806" y="4164218"/>
            <a:ext cx="2744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2000" b="1" dirty="0" smtClean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</a:t>
            </a:r>
            <a:r>
              <a:rPr lang="th-TH" sz="2000" b="1" dirty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ติดบ้านติดเตียงทุกคนในชุมชน ไม่เกิดแผลกดทับ โดยการให้ความช่วยเหลืออย่าง</a:t>
            </a:r>
            <a:r>
              <a:rPr lang="th-TH" sz="2000" b="1" dirty="0" smtClean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เร่งด่วน ยึดหลัก </a:t>
            </a:r>
            <a:r>
              <a:rPr lang="en-US" sz="2000" b="1" dirty="0" smtClean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000" b="1" dirty="0" smtClean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 </a:t>
            </a:r>
          </a:p>
          <a:p>
            <a:pPr algn="thaiDist"/>
            <a:r>
              <a:rPr lang="th-TH" sz="2000" b="1" dirty="0" smtClean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ทำทันที ภายใน </a:t>
            </a:r>
            <a:r>
              <a:rPr lang="en-US" sz="2000" b="1" dirty="0" smtClean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24</a:t>
            </a:r>
            <a:r>
              <a:rPr lang="th-TH" sz="2000" b="1" dirty="0" smtClean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ชม. โดยทีม</a:t>
            </a:r>
            <a:r>
              <a:rPr lang="th-TH" sz="2000" b="1" dirty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</a:t>
            </a:r>
            <a:r>
              <a:rPr lang="th-TH" sz="2000" b="1" dirty="0" smtClean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อาสาเยี่ยมบ้าน</a:t>
            </a:r>
            <a:endParaRPr lang="th-TH" sz="2000" b="1" dirty="0">
              <a:solidFill>
                <a:srgbClr val="FF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Ribbon ขึ้น 21"/>
          <p:cNvSpPr/>
          <p:nvPr/>
        </p:nvSpPr>
        <p:spPr>
          <a:xfrm>
            <a:off x="3257939" y="3095461"/>
            <a:ext cx="2650494" cy="423565"/>
          </a:xfrm>
          <a:prstGeom prst="ribbon2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3409934" y="3054072"/>
            <a:ext cx="233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กรอบแนวคิด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3129428" y="3812438"/>
            <a:ext cx="2891934" cy="2232127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25329" y="940683"/>
            <a:ext cx="1581359" cy="1073446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4433" y="3385404"/>
            <a:ext cx="963858" cy="1125192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644985">
            <a:off x="1719438" y="2670894"/>
            <a:ext cx="1270524" cy="8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980728"/>
            <a:ext cx="8363272" cy="51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งานแพท\แต่งสไลด์\840b60af24aab1a4146da9ff9f8af6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61" b="29527"/>
          <a:stretch/>
        </p:blipFill>
        <p:spPr bwMode="auto">
          <a:xfrm>
            <a:off x="-36512" y="0"/>
            <a:ext cx="9180512" cy="26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62" y="620688"/>
            <a:ext cx="8229600" cy="1143000"/>
          </a:xfrm>
        </p:spPr>
        <p:txBody>
          <a:bodyPr/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นวัตกรรม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>
            <a:normAutofit fontScale="92500"/>
          </a:bodyPr>
          <a:lstStyle/>
          <a:p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ชื่อ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นวัตกรรม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ที่นอนลูกโป่งน้ำ กับหน่วย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จิตอาสาเยี่ยม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Emergency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ชื่อเจ้าของผลงานและผู้ร่วมงาน  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นาง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พจนารถ  มั่งสูง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เนิน,</a:t>
            </a:r>
          </a:p>
          <a:p>
            <a:pPr marL="0" indent="0"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คณะ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เจ้าหน้าที่ รพ.สต.เตาปูน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,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Care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Giver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รพ.สต.เตา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ปูน, </a:t>
            </a:r>
          </a:p>
          <a:p>
            <a:pPr marL="0" indent="0"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จิต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อาสาเยี่ยมบ้าน รพ.สต.เตาปูน 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8357" y="3315832"/>
            <a:ext cx="4856839" cy="35432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7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3573016"/>
            <a:ext cx="4171783" cy="306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ปัญหาผู้ป่วยติดเตียง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มีที่นอนลมใช้ </a:t>
            </a:r>
            <a:endParaRPr lang="th-TH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นวัตกรรมการ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ประดิษฐ์ที่นอน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ลูกโป่งน้ำ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เพื่อป้องกันการเกิดแผลกดทับให้กับผู้ป่วยติดเตียงในชุมชนทุกคน ที่ยังไม่มีที่นอนลมใช้ 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ใช้รูปแบบ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ของการช่วยเหลืออย่างเร่งด่วนเปรียบเหมือนกับการช่วยผู้ป่วยฉุกเฉินหรือ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Emergency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เจอแล้วสามารถรวมกลุ่มกันทำที่นอนลูกโป่ง ช่วยเหลือ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ในทันที</a:t>
            </a:r>
          </a:p>
          <a:p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ยึดหลัก </a:t>
            </a:r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ท ทำทันที ใน</a:t>
            </a:r>
          </a:p>
          <a:p>
            <a:pPr marL="0" indent="0">
              <a:buNone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24 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ชม. 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974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เพื่อให้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ผู้ป่วยกลุ่มติดเตียงทุกคน ไม่เกิดแผลกดทับ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เพื่อกระตุ้นให้ชุมชนเห็นความสำคัญต่อการช่วยเหลืออย่างเร่งด่วนในกลุ่มผู้ป่วยติดบ้านติดเตียง</a:t>
            </a:r>
          </a:p>
          <a:p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3501008"/>
            <a:ext cx="2410048" cy="321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7"/>
            <a:ext cx="2410048" cy="321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2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กรอบแนวคิด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ผู้ป่วย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ติดบ้านติดเตียงทุกคนในชุมชน ไม่เกิดแผลกดทับ โดยการให้ความช่วยเหลืออย่างเร่งด่วนในการจัดทำที่นอนลูกโป่ง เพื่อให้ผู้ป่วยติดเตียงได้ใช้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ในทันทีโดยใช้หลัก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ท ทำทันที ใน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24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ชม. โดยทีมจิตอาสาเยี่ยมบ้าน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284983"/>
            <a:ext cx="2808312" cy="311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7321"/>
            <a:ext cx="2781702" cy="30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4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629668"/>
            <a:ext cx="3702834" cy="316748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40968"/>
            <a:ext cx="524301" cy="54868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251500"/>
            <a:ext cx="2808312" cy="2166908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3296856" y="476672"/>
            <a:ext cx="2355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กรอบแนวคิด 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37725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ผลการศึกษา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จาก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การทำที่นอนลูกโป่ง ให้แก่ผู้ป่วยติดเตียงในชุมชน จำนวน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ราย ในระยะเวลา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16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สัปดาห์ พบว่า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ผู้ป่วย ไม่เกิดแผลกดทับ  ร้อยละ 100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ความพึงพอใจของญาติ ผู้ดูแล ผู้ป่วย  ร้อยละ 100 </a:t>
            </a: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มีความพึงพอใจต่อการให้บริการและพึงพอใจต่อผลการใช้ที่นอนลูกโป่ง ร้อยละ 100</a:t>
            </a:r>
          </a:p>
          <a:p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2533142" cy="280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91384"/>
            <a:ext cx="2531021" cy="279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737" y="3933057"/>
            <a:ext cx="1402055" cy="145676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96" y="3933056"/>
            <a:ext cx="1320913" cy="145676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94" y="5517232"/>
            <a:ext cx="917315" cy="122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/>
              <a:t>การนำผลงานไปใช้ประโยชน์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28650" y="2132856"/>
            <a:ext cx="7886700" cy="4351338"/>
          </a:xfrm>
        </p:spPr>
        <p:txBody>
          <a:bodyPr>
            <a:normAutofit/>
          </a:bodyPr>
          <a:lstStyle/>
          <a:p>
            <a:r>
              <a:rPr lang="th-TH" dirty="0" smtClean="0"/>
              <a:t>เผยแพร่</a:t>
            </a:r>
            <a:r>
              <a:rPr lang="th-TH" dirty="0"/>
              <a:t>การทำที่นอนลูกโป่ง ในรูปแบบของการฝึกอบรมการทำ ในกลุ่มอาชีพต่างๆในชุมชนเพื่อสร้างรายได้สามารถประยุกต์ใช้กับการทำเบาะรองนั่งใช้เองในบ้าน ในชุมชนได้ และได้จัดตั้งกลุ่มเพื่อให้การดำเนินงานเกิดความสะดวก รวดเร็วมากยิ่งขึ้น มีการพัฒนารูปแบบการช่วยเหลือในกลุ่มผู้ป่วยอื่นๆในชุมชน</a:t>
            </a: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509120"/>
            <a:ext cx="2816596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1083</Words>
  <Application>Microsoft Office PowerPoint</Application>
  <PresentationFormat>นำเสนอทางหน้าจอ (4:3)</PresentationFormat>
  <Paragraphs>85</Paragraphs>
  <Slides>15</Slides>
  <Notes>5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15</vt:i4>
      </vt:variant>
    </vt:vector>
  </HeadingPairs>
  <TitlesOfParts>
    <vt:vector size="16" baseType="lpstr">
      <vt:lpstr>ชุดรูปแบบของ Office</vt:lpstr>
      <vt:lpstr>โรงพยาบาลส่งเสริมสุขภาพตำบลเตาปูน อ.สอง จ.แพร่</vt:lpstr>
      <vt:lpstr>งานนำเสนอ PowerPoint</vt:lpstr>
      <vt:lpstr> นวัตกรรม</vt:lpstr>
      <vt:lpstr>งานนำเสนอ PowerPoint</vt:lpstr>
      <vt:lpstr>วัตถุประสงค์ </vt:lpstr>
      <vt:lpstr>กรอบแนวคิด   </vt:lpstr>
      <vt:lpstr>งานนำเสนอ PowerPoint</vt:lpstr>
      <vt:lpstr>ผลการศึกษา </vt:lpstr>
      <vt:lpstr>การนำผลงานไปใช้ประโยชน์</vt:lpstr>
      <vt:lpstr>งานนำเสนอ PowerPoint</vt:lpstr>
      <vt:lpstr>บทเรียนที่ได้รับ </vt:lpstr>
      <vt:lpstr>งานนำเสนอ PowerPoint</vt:lpstr>
      <vt:lpstr>ปัจจัยแห่งความสำเร็จ 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โรงพยาบาลส่งเสริมสุขภาพตำบลเตาปูน อ.สอง จ.แพร่</dc:title>
  <dc:creator>computer</dc:creator>
  <cp:lastModifiedBy>computer</cp:lastModifiedBy>
  <cp:revision>1</cp:revision>
  <dcterms:created xsi:type="dcterms:W3CDTF">2020-11-18T02:22:04Z</dcterms:created>
  <dcterms:modified xsi:type="dcterms:W3CDTF">2020-11-18T02:26:00Z</dcterms:modified>
</cp:coreProperties>
</file>