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3" r:id="rId2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1D90339-4A59-4F45-AC77-7E364B51BCD7}" type="datetimeFigureOut">
              <a:rPr lang="th-TH" smtClean="0"/>
              <a:t>18/11/63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CDFBAC3-B7F0-4AE4-8908-CDA6679BE3AE}" type="slidenum">
              <a:rPr lang="th-TH" smtClean="0"/>
              <a:t>‹#›</a:t>
            </a:fld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908720"/>
            <a:ext cx="9361040" cy="2475706"/>
          </a:xfrm>
        </p:spPr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chemeClr val="tx1"/>
                </a:solidFill>
              </a:rPr>
              <a:t>นวัตกรรมด้านการป้องกันและฟื้นฟูสภาพของการเกิดแผลกดทับ</a:t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>ในกลุ่มผู้ป่วยติดเตียง</a:t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b="1" dirty="0">
                <a:solidFill>
                  <a:schemeClr val="tx1"/>
                </a:solidFill>
              </a:rPr>
              <a:t>“ ที่นอนลมจากถุงไร้ค่า </a:t>
            </a:r>
            <a:br>
              <a:rPr lang="th-TH" b="1" dirty="0">
                <a:solidFill>
                  <a:schemeClr val="tx1"/>
                </a:solidFill>
              </a:rPr>
            </a:br>
            <a:r>
              <a:rPr lang="th-TH" b="1" dirty="0">
                <a:solidFill>
                  <a:schemeClr val="tx1"/>
                </a:solidFill>
              </a:rPr>
              <a:t>ป้องกันปัญหาแผลกดทับ(ถุงน้ำยาล้างไต)  ”</a:t>
            </a:r>
            <a:br>
              <a:rPr lang="en-US" dirty="0">
                <a:solidFill>
                  <a:schemeClr val="tx1"/>
                </a:solidFill>
              </a:rPr>
            </a:b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-684584" y="5013176"/>
            <a:ext cx="11089232" cy="1656184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เจ้าของผลงาน 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นางสาวจุฑาทิพย์  ปิ่นคำ  ตำแหน่ง พยาบาลวิชาชีพชำนาญการ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th-TH" sz="2800" b="1" dirty="0">
                <a:solidFill>
                  <a:schemeClr val="tx1"/>
                </a:solidFill>
                <a:effectLst/>
                <a:latin typeface="TH SarabunPSK" pitchFamily="34" charset="-34"/>
                <a:ea typeface="Calibri"/>
                <a:cs typeface="TH SarabunPSK" pitchFamily="34" charset="-34"/>
              </a:rPr>
              <a:t>สถานที่ปฏิบัติงานโรงพยาบาลส่งเสริมสุขภาพตำบลบ้านวังเบอะ </a:t>
            </a:r>
          </a:p>
          <a:p>
            <a:r>
              <a:rPr lang="th-TH" sz="2800" b="1" dirty="0">
                <a:solidFill>
                  <a:schemeClr val="tx1"/>
                </a:solidFill>
                <a:effectLst/>
                <a:latin typeface="TH SarabunPSK" pitchFamily="34" charset="-34"/>
                <a:ea typeface="Calibri"/>
                <a:cs typeface="TH SarabunPSK" pitchFamily="34" charset="-34"/>
              </a:rPr>
              <a:t>สำนักงานสาธารณสุขอำเภอ</a:t>
            </a:r>
            <a:r>
              <a:rPr lang="th-TH" sz="2800" b="1">
                <a:solidFill>
                  <a:schemeClr val="tx1"/>
                </a:solidFill>
                <a:effectLst/>
                <a:latin typeface="TH SarabunPSK" pitchFamily="34" charset="-34"/>
                <a:ea typeface="Calibri"/>
                <a:cs typeface="TH SarabunPSK" pitchFamily="34" charset="-34"/>
              </a:rPr>
              <a:t>วังชิ้น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08920"/>
            <a:ext cx="3888432" cy="231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61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252728"/>
          </a:xfrm>
        </p:spPr>
        <p:txBody>
          <a:bodyPr>
            <a:normAutofit fontScale="90000"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th-TH" b="1" dirty="0">
                <a:solidFill>
                  <a:schemeClr val="tx1"/>
                </a:solidFill>
                <a:latin typeface="Calibri"/>
                <a:ea typeface="Calibri"/>
                <a:cs typeface="TH SarabunPSK"/>
              </a:rPr>
              <a:t>5. นำถุงน้ำยาล้างไตที่อัดลมลมเรียบร้อยแล้ว นำไปยัดใส่ในแถวผ้าที่เย็บเตรียมไว้ตามความกว้าง×ความยาวของแถวให้ครบทุกแถว จัดเรียงให้เข้ารูป แล้วรูดซิปหรือมัดปิดให้เรียบร้อย</a:t>
            </a:r>
            <a:b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ordia New"/>
              </a:rPr>
            </a:br>
            <a:endParaRPr lang="th-TH" b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10445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114947"/>
            <a:ext cx="4393282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316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1412776"/>
            <a:ext cx="8892480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6. นำที่นอนลมจากถุงน้ำยาล้างไตไปใช้กับผู้ป่วยได้ทันที ยกเคลื่อนย้ายง่าย น้ำหนักเบา 1-1.5 กิโลกรัม ใช้คนคนเดียวยกได้ ม้วนเก็บ ไม่เปลืองพื้นที่ ซักตากง่ายแห้งไว ระยะเวลาการใช้งานของที่นอนลมในผู้ป่วย ใช้งานได้มากกว่า 6 เดือน หรือขึ้นอยู่กับสรีระและน้ำหนักของผู้ป่วยแต่ละราย </a:t>
            </a:r>
            <a:b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รับน้ำหนักได้ถึง 100 กิโลกรัม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6" y="3933056"/>
            <a:ext cx="3675290" cy="279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18085"/>
            <a:ext cx="4032448" cy="30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64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h-TH" sz="4900" b="1" dirty="0">
                <a:solidFill>
                  <a:schemeClr val="tx1"/>
                </a:solidFill>
              </a:rPr>
              <a:t>ผลงานนวัตกรรม</a:t>
            </a:r>
            <a:br>
              <a:rPr lang="th-TH" dirty="0">
                <a:solidFill>
                  <a:schemeClr val="tx1"/>
                </a:solidFill>
              </a:rPr>
            </a:br>
            <a:r>
              <a:rPr lang="th-TH" sz="4900" b="1" dirty="0">
                <a:solidFill>
                  <a:schemeClr val="tx1"/>
                </a:solidFill>
              </a:rPr>
              <a:t>“ ที่นอนลมจากถุงไร้ค่า </a:t>
            </a:r>
            <a:br>
              <a:rPr lang="th-TH" sz="4900" b="1" dirty="0">
                <a:solidFill>
                  <a:schemeClr val="tx1"/>
                </a:solidFill>
              </a:rPr>
            </a:br>
            <a:r>
              <a:rPr lang="th-TH" sz="4900" b="1" dirty="0">
                <a:solidFill>
                  <a:schemeClr val="tx1"/>
                </a:solidFill>
              </a:rPr>
              <a:t>ป้องกันปัญหาแผลกดทับ(ถุงน้ำยาล้างไต)  ”</a:t>
            </a:r>
            <a:br>
              <a:rPr lang="th-TH" sz="4900" b="1" dirty="0">
                <a:solidFill>
                  <a:schemeClr val="tx1"/>
                </a:solidFill>
              </a:rPr>
            </a:br>
            <a:endParaRPr lang="th-TH" sz="49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20891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638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755576" y="1988840"/>
            <a:ext cx="7732381" cy="5112568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ผลด้านความสะดวกในการใช้งาน มีความสะดวกโยกย้ายได้ง่ายเนื่องจากมีน้ำหนักเบา ยกคนเดียวได้ ทำความสะอาดง่าย ผลของการทดสอบการใช้งานของนวัตกรรมที่นอนลมจากถุงน้ำยาล้างไตในผู้ป่วยติดเตียงที่มีแผลกดทับจำนวน 5 ราย ที่นอนลมจากถุงน้ำยาล้างไต เติมลม 1 ครั้งใช้ได้นานถึง 6 เดือน หรือมากกว่านั้นขึ้นอยู่กับรูปร่างและน้ำหนักของผู้ป่วยแต่ละราย  จากการนำที่นอนลมจากถุงน้ำยาล้างไตมาใช้กับผู้ป่วยร่วมกับการปฏิบัติตามมาตรฐาน  การดูแลผู้ป่วยป้องกันแผลกดทับ  พบว่าผลลัพธ์ของอัตราการเกิดแผลกดทับ มีแนวโน้มลดลง ผู้ป่วยที่มีแผลกดทับก็หาย</a:t>
            </a:r>
          </a:p>
          <a:p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ผลลัพธ์ด้านค่าใช้จ่าย บางชิ้นงาน ถือว่าไม่ต้องใช้งบประมาณ ใช้แต่ค่าแรง   เนื่องจากมีผู้บริจาคผ้าในการตัดเย็บ  เรียกได้ว่าเป็นนวัตกรรมแค่ศูนย์บาท  แต่สามารถใช้ประโยชน์ได้ดี  อีกทั้งใช้วัสดุที่ถือว่าเป็นขยะสิ่งแวดล้อม  นำกลับมาใช้ใหม่ให้เกิดประโยชน์สูงสุด</a:t>
            </a: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ผลการดำเนินการ/ผลสัมฤทธิ์/ประโยชน์ที่ได้รับ </a:t>
            </a:r>
          </a:p>
        </p:txBody>
      </p:sp>
    </p:spTree>
    <p:extLst>
      <p:ext uri="{BB962C8B-B14F-4D97-AF65-F5344CB8AC3E}">
        <p14:creationId xmlns:p14="http://schemas.microsoft.com/office/powerpoint/2010/main" val="412081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539552" y="1628800"/>
            <a:ext cx="7920880" cy="4392488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การพัฒนาความคิดอย่างต่อเนื่อง การต่อยอดผลงานเพื่อมาพัฒนาปรับใช้ในพื้นที่ สร้างสรรค์สิ่งใหม่ ค้นหาต้นทุนในชุมชนที่เรามี นำมาใช้ให้เกิดประโยชน์อย่างคุ้มค่า และการมีส่วนร่วมของทีมงาน </a:t>
            </a:r>
            <a:r>
              <a:rPr lang="th-TH" sz="40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สห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วิชาชีพที่เกี่ยวข้อง ทั้งบุคลากรด้านสาธารณสุข </a:t>
            </a:r>
            <a:r>
              <a:rPr lang="th-TH" sz="40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40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.เครือข่ายในชุมชน </a:t>
            </a:r>
            <a:r>
              <a:rPr lang="th-TH" sz="40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ม. รวมทั้งกลุ่มเป้าหมายที่พร้อมให้ความร่วมมือ</a:t>
            </a: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ปัจจัยแห่งความสำเร็จ</a:t>
            </a:r>
          </a:p>
        </p:txBody>
      </p:sp>
    </p:spTree>
    <p:extLst>
      <p:ext uri="{BB962C8B-B14F-4D97-AF65-F5344CB8AC3E}">
        <p14:creationId xmlns:p14="http://schemas.microsoft.com/office/powerpoint/2010/main" val="316218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467544" y="1866497"/>
            <a:ext cx="8200421" cy="5013176"/>
          </a:xfrm>
        </p:spPr>
        <p:txBody>
          <a:bodyPr>
            <a:noAutofit/>
          </a:bodyPr>
          <a:lstStyle/>
          <a:p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 การใช้ถุงน้ำยาล้างไตมาทำนวัตกรรมที่นอนลม การสูบลมเข้าไปใช้จำนวนคนหลายคนช่วยกัน จึงทำให้ถุงที่สูบลมเข้าไปมีขนาดไม่เท่ากัน เวลานำไปใส่ในผ้าที่ตัดเย็บไว้ เวลาจัดเรียงจะมีขนาดสูงต่ำไม่เท่ากันและเกิดความไม่สมดุลของที่นอน</a:t>
            </a:r>
          </a:p>
          <a:p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ในการตัดเย็บผ้าต้องวัดให้ได้ขนาดพอดีกับถุงน้ำยาล้างไต ที่สูบลมเข้าไปขยายตัวเต็มที่แล้ว คือ 9.5 นิ้ว หากวัดหรือตัดเย็บช่องผ้าเกินไปจาก 9.5 นิ้ว เวลาใส่ถุงน้ำยาล้างไตเข้าไปในช่องผ้า จะเกิดการหลวมไม่กระชับที่นอนลม ไม่สะดวกสบายต่อผู้ป่วยในการใช้งาน</a:t>
            </a:r>
          </a:p>
          <a:p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3. ที่นอนลมจากถุงน้ำยาล้างไต จะใช้ได้ดี เกิดความพึงพอใจระดับดีมาก  ในผู้ป่วยที่มีน้ำหนักไม่เกิน  70 กิโลกรัม แต่ถ้าหากเกิน 70 กิโลกรัม ที่นอนลมจะยุบตัวมากขึ้น ทำให้ผู้ป่วยเกิดความรู้สึกสุขสบายน้อยลง</a:t>
            </a: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บทเรียนที่ได้รับ (</a:t>
            </a:r>
            <a:r>
              <a:rPr lang="en-US" sz="6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Lesson Learned)</a:t>
            </a:r>
            <a:endParaRPr lang="th-TH" sz="6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4689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755576" y="1844824"/>
            <a:ext cx="7408333" cy="4314792"/>
          </a:xfrm>
        </p:spPr>
        <p:txBody>
          <a:bodyPr>
            <a:noAutofit/>
          </a:bodyPr>
          <a:lstStyle/>
          <a:p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การเผยแพร่ โดยการพัฒนารูปแบบการส่งเสริมภูมิปัญญาท้องถิ่นน้อมนำหลักปรัชญาเศรษฐกิจพอเพียงมาใช้ และลดปัญหาโลกร้อน นำขยะที่มีในชุมชนมารีไซเคิลให้เกิดประโยชน์สูงสุด  อีกทั้งการสร้างรายได้เสริมให้แก่โรงเรียนผู้สูงอายุ </a:t>
            </a:r>
            <a:r>
              <a:rPr lang="th-TH" sz="36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.วังชิ้น  ส่งเสริมให้เกิดกิจกรรมกลุ่มร่วมกัน โดยการให้ความรู้การทำที่นอนลมจากถุงน้ำยาล้างไต เพื่อนำไปใช้กับผู้ป่วยติดเตียงในชุมชน  ประกอบด้วยกิจกรรม  ดังนี้</a:t>
            </a: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การเผยแพร่/การได้รับการยอมรับ/รางวัลที่ได้รับ</a:t>
            </a:r>
          </a:p>
        </p:txBody>
      </p:sp>
    </p:spTree>
    <p:extLst>
      <p:ext uri="{BB962C8B-B14F-4D97-AF65-F5344CB8AC3E}">
        <p14:creationId xmlns:p14="http://schemas.microsoft.com/office/powerpoint/2010/main" val="70389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-684584" y="548680"/>
            <a:ext cx="10441160" cy="1656184"/>
          </a:xfrm>
        </p:spPr>
        <p:txBody>
          <a:bodyPr>
            <a:noAutofit/>
          </a:bodyPr>
          <a:lstStyle/>
          <a:p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ภาพกิจกรรมโครงการเยี่ยมบ้านเพื่อนช่วยเพื่อน</a:t>
            </a:r>
            <a:b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ส่งเสริมการสร้างรายได้ ลดค่าใช้จ่ายของโรงเรียนผู้สูงอายุ </a:t>
            </a:r>
            <a:r>
              <a:rPr lang="th-TH" sz="3600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.วังชิ้น </a:t>
            </a:r>
            <a:b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ร่วมกับ โรงพยาบาลส่งเสริมสุขภาพตำบลบ้านวังเบอะ</a:t>
            </a:r>
            <a:br>
              <a:rPr lang="th-TH" sz="3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sz="3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2" y="1916832"/>
            <a:ext cx="21007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90336"/>
            <a:ext cx="2592288" cy="225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90335"/>
            <a:ext cx="2016223" cy="242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85799" y="4149078"/>
            <a:ext cx="2158207" cy="245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890337"/>
            <a:ext cx="2232249" cy="260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04" y="4149080"/>
            <a:ext cx="2278812" cy="245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64" y="4313237"/>
            <a:ext cx="2844583" cy="229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" y="4149080"/>
            <a:ext cx="2487613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817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755576" y="1988840"/>
            <a:ext cx="7624357" cy="3450696"/>
          </a:xfrm>
        </p:spPr>
        <p:txBody>
          <a:bodyPr/>
          <a:lstStyle/>
          <a:p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สร้างเครือข่าย </a:t>
            </a:r>
            <a:r>
              <a:rPr lang="th-TH" sz="4400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ม. ในพื้นที่ชุมชนเกิดความเข้ม</a:t>
            </a:r>
            <a:r>
              <a:rPr lang="th-TH" sz="4400" b="1" dirty="0" err="1">
                <a:latin typeface="TH SarabunPSK" pitchFamily="34" charset="-34"/>
                <a:cs typeface="TH SarabunPSK" pitchFamily="34" charset="-34"/>
              </a:rPr>
              <a:t>แข็ม</a:t>
            </a: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 มีการต่อยอดองค์ความรู้ของ </a:t>
            </a:r>
            <a:r>
              <a:rPr lang="th-TH" sz="4400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ม.</a:t>
            </a:r>
          </a:p>
          <a:p>
            <a:pPr marL="0" indent="0">
              <a:buNone/>
            </a:pP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  ไปปรับใช้ในการสร้างนวัตกรรมด้วยกลุ่ม </a:t>
            </a:r>
            <a:r>
              <a:rPr lang="th-TH" sz="4400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ม.    </a:t>
            </a:r>
          </a:p>
          <a:p>
            <a:pPr marL="0" indent="0">
              <a:buNone/>
            </a:pPr>
            <a:r>
              <a:rPr lang="th-TH" sz="4400" b="1" dirty="0">
                <a:latin typeface="TH SarabunPSK" pitchFamily="34" charset="-34"/>
                <a:cs typeface="TH SarabunPSK" pitchFamily="34" charset="-34"/>
              </a:rPr>
              <a:t>  เพื่อดูแลผู้สูงอายุในชุมชนของตนเอง</a:t>
            </a:r>
          </a:p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การเผยแพร่/การได้รับการยอมรับ/รางวัลที่ได้รับ (ต่อ)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2743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52728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ผลงานแห่งความเข้มแข็งของ </a:t>
            </a:r>
            <a:r>
              <a:rPr lang="th-TH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ม.</a:t>
            </a:r>
          </a:p>
        </p:txBody>
      </p:sp>
      <p:pic>
        <p:nvPicPr>
          <p:cNvPr id="2050" name="Picture 2" descr="C:\Users\Administrator.KKDV2-20160729S\Desktop\125388424_3207296742731619_583468793014654789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6490"/>
            <a:ext cx="4608512" cy="297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.KKDV2-20160729S\Desktop\125857744_3287072364749095_79191695862399971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73816"/>
            <a:ext cx="4104456" cy="293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.KKDV2-20160729S\Desktop\125287566_1569736699877446_369948244704509336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0" y="3429000"/>
            <a:ext cx="3816424" cy="3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.KKDV2-20160729S\Desktop\125406213_1055619064905473_320626561726573198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422" y="3909894"/>
            <a:ext cx="4726066" cy="26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.KKDV2-20160729S\Desktop\125798352_1070889389997987_220786315641981597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04181"/>
            <a:ext cx="3527323" cy="245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47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467545" y="1916832"/>
            <a:ext cx="8280920" cy="4752528"/>
          </a:xfrm>
        </p:spPr>
        <p:txBody>
          <a:bodyPr>
            <a:normAutofit fontScale="85000" lnSpcReduction="20000"/>
          </a:bodyPr>
          <a:lstStyle/>
          <a:p>
            <a:pPr marL="0" lvl="0" indent="0" algn="thaiDist" defTabSz="914302">
              <a:spcBef>
                <a:spcPts val="0"/>
              </a:spcBef>
              <a:buClrTx/>
              <a:buSzTx/>
              <a:buNone/>
            </a:pPr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      รพ.สต.บ้านวังเบอะ มีจำนวนผู้สูงอายุ 657 ราย ติดบ้าน 22 ราย ติดเตียง 9 ราย จากการประเมินสภาพทั่วไป พบว่าผู้ป่วยกลุ่มติดเตียงมีปัญหาเรื่องแผลกดทับ 3 ราย เนื่องจากขาดความรู้ในการดูแลตนเองทั้งของผู้ป่วยและญาติ บางรายขาดทุนทรัพย์ในการซื้ออุปกรณ์ที่นอนลม ซึ่งมีราคาสูง จากปัญหาที่พบทำให้เกิดการสืบค้นข้อมูลที่เกี่ยวกับวัสดุที่สามารถหาได้ง่าย ประหยัดค่าใช้จ่าย จากการทำนอนลมสำหรับป้องกันและฟื้นฟูการเกิดแผลกดทับในกลุ่มผู้ป่วยติดเตียง จึงเกิดการสืบค้นหานวัตกรรมที่ทำขึ้นเพื่อป้องกับแผลกดทับ มีมากมายหลายรูปแบบ ซึ่งนวัตกรรมที่น่าสนใจและน่าจะนำมาทำในพื้นที่ของเราได้ดีที่สุด คือที่นอนลมจากถุงน้ำยาล้างไต ซึ่งในพื้นที่รับผิดชอบมีผู้ป่วยโรคไตที่ล้างไตทางหน้าท้อง จำนวน 4 ราย มีถุงน้ำยาล้างไตเหลือเป็นขยะสิ่งแวดล้อมเป็นจำนวนมากจึงเป็นที่มาของนวัตกรรมนี้</a:t>
            </a:r>
          </a:p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chemeClr val="tx1"/>
                </a:solidFill>
              </a:rPr>
              <a:t>ความสำคัญและที่มาของการคิดค้น</a:t>
            </a:r>
          </a:p>
        </p:txBody>
      </p:sp>
    </p:spTree>
    <p:extLst>
      <p:ext uri="{BB962C8B-B14F-4D97-AF65-F5344CB8AC3E}">
        <p14:creationId xmlns:p14="http://schemas.microsoft.com/office/powerpoint/2010/main" val="1461649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-1836712" y="476672"/>
            <a:ext cx="12457384" cy="1252728"/>
          </a:xfrm>
        </p:spPr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ผลงานเด่น รางวัลชนะเลิศ ปี พ.ศ.2563</a:t>
            </a:r>
            <a:br>
              <a:rPr lang="th-TH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th-TH" sz="40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th-TH" sz="31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นวัตกรรม </a:t>
            </a:r>
            <a:r>
              <a:rPr lang="en-US" sz="31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th-TH" sz="4000" b="1" dirty="0">
                <a:solidFill>
                  <a:schemeClr val="tx1"/>
                </a:solidFill>
                <a:latin typeface="Verdana" pitchFamily="34" charset="0"/>
                <a:cs typeface="FreesiaUPC" pitchFamily="34" charset="-34"/>
              </a:rPr>
              <a:t>ที่นอนลมจากถุงไร้ค่าป้องกันปัญหาแผลกดทับ</a:t>
            </a:r>
            <a:r>
              <a:rPr lang="th-TH" b="1" dirty="0">
                <a:latin typeface="Verdana" pitchFamily="34" charset="0"/>
                <a:cs typeface="FreesiaUPC" pitchFamily="34" charset="-34"/>
              </a:rPr>
              <a:t>”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en-US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endParaRPr lang="th-TH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2796"/>
            <a:ext cx="4104455" cy="25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.KKDV2-20160729S\Desktop\118181985_2679897168946609_774443933654738594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7030"/>
            <a:ext cx="4464496" cy="273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.KKDV2-20160729S\Desktop\117644753_374287883561202_350287977544364130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74441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895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-20457" y="4149080"/>
            <a:ext cx="7408333" cy="3450696"/>
          </a:xfrm>
        </p:spPr>
        <p:txBody>
          <a:bodyPr>
            <a:normAutofit/>
          </a:bodyPr>
          <a:lstStyle/>
          <a:p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ดูแลผู้ป่วย มีนาคม 2563</a:t>
            </a:r>
          </a:p>
          <a:p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ปัจจุบันแผลกดทับหาย</a:t>
            </a:r>
          </a:p>
          <a:p>
            <a:pPr marL="0" indent="0">
              <a:buNone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  ไม่เกิดแผลกดทับซ้ำ</a:t>
            </a:r>
          </a:p>
          <a:p>
            <a:pPr marL="0" indent="0">
              <a:buNone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   เป็นระยะเวลา 6 เดือนแล้ว</a:t>
            </a: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23796" y="-243408"/>
            <a:ext cx="8363272" cy="1506496"/>
          </a:xfrm>
        </p:spPr>
        <p:txBody>
          <a:bodyPr>
            <a:normAutofit fontScale="90000"/>
          </a:bodyPr>
          <a:lstStyle/>
          <a:p>
            <a:br>
              <a:rPr lang="th-TH" dirty="0"/>
            </a:b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ผลลัพธ์ที่เกิดขึ้นจากการใช้นวัตกรรมที่นอนลมจากถุงน้ำยาล้างไต</a:t>
            </a:r>
            <a:br>
              <a:rPr lang="th-TH" sz="4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ตั้งแต่ มีนาคม 2563 – พฤศจิกายน 2563</a:t>
            </a:r>
          </a:p>
        </p:txBody>
      </p:sp>
      <p:pic>
        <p:nvPicPr>
          <p:cNvPr id="4098" name="Picture 2" descr="C:\Users\Administrator.KKDV2-20160729S\Desktop\125493358_2602692666706138_505705939081475532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924"/>
            <a:ext cx="3419871" cy="27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ลูกศรขวา 3"/>
          <p:cNvSpPr/>
          <p:nvPr/>
        </p:nvSpPr>
        <p:spPr>
          <a:xfrm>
            <a:off x="3729462" y="2094973"/>
            <a:ext cx="10081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2700514"/>
            <a:ext cx="3253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เริ่มใช้ที่นอนลม 1 เดือน</a:t>
            </a:r>
          </a:p>
          <a:p>
            <a:r>
              <a:rPr lang="th-TH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        แผลกดทับหาย</a:t>
            </a:r>
          </a:p>
        </p:txBody>
      </p:sp>
      <p:pic>
        <p:nvPicPr>
          <p:cNvPr id="4099" name="Picture 3" descr="C:\Users\Administrator.KKDV2-20160729S\Desktop\125529741_3596908740417407_904984833776800574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50" y="1320924"/>
            <a:ext cx="3357914" cy="28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.KKDV2-20160729S\Desktop\125434948_440773717067701_106413278118385821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822" y="3933056"/>
            <a:ext cx="3201353" cy="26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strator.KKDV2-20160729S\Desktop\125552621_385116345935431_45541422307514483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89" y="3933056"/>
            <a:ext cx="2880320" cy="2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666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548454" y="332656"/>
            <a:ext cx="8229600" cy="1972808"/>
          </a:xfrm>
        </p:spPr>
        <p:txBody>
          <a:bodyPr>
            <a:noAutofit/>
          </a:bodyPr>
          <a:lstStyle/>
          <a:p>
            <a:r>
              <a:rPr lang="th-TH" sz="199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ขอบคุณค่ะ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7562363" cy="406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483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539552" y="2492896"/>
            <a:ext cx="8092421" cy="3450696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H SarabunPSK" pitchFamily="34" charset="-34"/>
                <a:ea typeface="Calibri"/>
                <a:cs typeface="TH SarabunPSK" pitchFamily="34" charset="-34"/>
              </a:rPr>
              <a:t>1 </a:t>
            </a:r>
            <a:r>
              <a:rPr lang="th-TH" sz="4800" b="1" dirty="0">
                <a:latin typeface="TH SarabunPSK" pitchFamily="34" charset="-34"/>
                <a:ea typeface="Calibri"/>
                <a:cs typeface="TH SarabunPSK" pitchFamily="34" charset="-34"/>
              </a:rPr>
              <a:t>เพื่อป้องกันการเกิดแผลกดทับ</a:t>
            </a:r>
          </a:p>
          <a:p>
            <a:r>
              <a:rPr lang="th-TH" sz="4800" b="1" dirty="0">
                <a:latin typeface="TH SarabunPSK" pitchFamily="34" charset="-34"/>
                <a:ea typeface="Calibri"/>
                <a:cs typeface="TH SarabunPSK" pitchFamily="34" charset="-34"/>
              </a:rPr>
              <a:t>2 เพื่อลดค่าใช้จ่ายในการจัดหาอุปกรณ์เพื่อฟื้นฟูสภาพแผลกดทับของผู้ป่วยติดเตียง</a:t>
            </a:r>
            <a:endParaRPr lang="th-TH" sz="4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-252536" y="338328"/>
            <a:ext cx="8939336" cy="1866536"/>
          </a:xfrm>
        </p:spPr>
        <p:txBody>
          <a:bodyPr>
            <a:normAutofit/>
          </a:bodyPr>
          <a:lstStyle/>
          <a:p>
            <a:r>
              <a:rPr lang="th-TH" sz="5400" dirty="0"/>
              <a:t>	</a:t>
            </a:r>
            <a:r>
              <a:rPr lang="th-TH" sz="5400" b="1" dirty="0">
                <a:solidFill>
                  <a:schemeClr val="tx1"/>
                </a:solidFill>
              </a:rPr>
              <a:t>จุดประสงค์และเป้าหมายของการดำเนินงาน</a:t>
            </a:r>
          </a:p>
        </p:txBody>
      </p:sp>
    </p:spTree>
    <p:extLst>
      <p:ext uri="{BB962C8B-B14F-4D97-AF65-F5344CB8AC3E}">
        <p14:creationId xmlns:p14="http://schemas.microsoft.com/office/powerpoint/2010/main" val="359437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686800" cy="125272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4800" b="1" dirty="0">
                <a:solidFill>
                  <a:schemeClr val="tx1"/>
                </a:solidFill>
                <a:ea typeface="Calibri"/>
                <a:cs typeface="TH SarabunPSK"/>
              </a:rPr>
              <a:t>กระบวนการผลิตผลงานหรือขั้นตอนการดำเนินงาน</a:t>
            </a:r>
            <a:br>
              <a:rPr lang="th-TH" sz="4800" b="1" dirty="0">
                <a:solidFill>
                  <a:schemeClr val="tx1"/>
                </a:solidFill>
                <a:ea typeface="Calibri"/>
                <a:cs typeface="TH SarabunPSK"/>
              </a:rPr>
            </a:br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ภาพที่มาของนวัตกรรมการใช้ถุงน้ำยาล้างไต</a:t>
            </a:r>
            <a:b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Calibri"/>
                <a:cs typeface="TH SarabunPSK" pitchFamily="34" charset="-34"/>
              </a:rPr>
            </a:br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มาทำเป็นที่นอนลมป้องกันแผลกดทับ</a:t>
            </a:r>
            <a:br>
              <a:rPr lang="en-US" sz="2400" dirty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</a:br>
            <a:endParaRPr lang="th-TH" sz="4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3"/>
            <a:ext cx="295232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24" y="2348880"/>
            <a:ext cx="3002284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68" y="2529577"/>
            <a:ext cx="2914112" cy="279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65104"/>
            <a:ext cx="424847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75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827584" y="1586671"/>
            <a:ext cx="7408333" cy="5301208"/>
          </a:xfrm>
        </p:spPr>
        <p:txBody>
          <a:bodyPr>
            <a:normAutofit fontScale="40000" lnSpcReduction="20000"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1 ถุงน้ำยาล้างไต</a:t>
            </a:r>
            <a:endParaRPr lang="en-US" sz="8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2 ผ้าที่มีลักษณะนุ่มคงตัวดี เช่นผ้า </a:t>
            </a:r>
            <a:r>
              <a:rPr lang="en-US" sz="8000" b="1" dirty="0">
                <a:latin typeface="TH SarabunPSK" pitchFamily="34" charset="-34"/>
                <a:ea typeface="Calibri"/>
                <a:cs typeface="TH SarabunPSK" pitchFamily="34" charset="-34"/>
              </a:rPr>
              <a:t>cotton </a:t>
            </a: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ผ้าฝ้าย</a:t>
            </a:r>
            <a:endParaRPr lang="en-US" sz="8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3 จักรเย็บผ้า</a:t>
            </a:r>
            <a:endParaRPr lang="en-US" sz="8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4 น้ำยาฆ่าเชื้อโรค </a:t>
            </a:r>
            <a:r>
              <a:rPr lang="en-US" sz="8000" b="1" dirty="0" err="1">
                <a:latin typeface="TH SarabunPSK" pitchFamily="34" charset="-34"/>
                <a:ea typeface="Calibri"/>
                <a:cs typeface="TH SarabunPSK" pitchFamily="34" charset="-34"/>
              </a:rPr>
              <a:t>Chlorhexidine</a:t>
            </a:r>
            <a:endParaRPr lang="en-US" sz="8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5 เครื่องสูบลม</a:t>
            </a:r>
            <a:endParaRPr lang="en-US" sz="8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6 กรรไกร</a:t>
            </a:r>
            <a:endParaRPr lang="en-US" sz="8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7 ไฟ</a:t>
            </a:r>
            <a:r>
              <a:rPr lang="th-TH" sz="8000" b="1" dirty="0" err="1">
                <a:latin typeface="TH SarabunPSK" pitchFamily="34" charset="-34"/>
                <a:ea typeface="Calibri"/>
                <a:cs typeface="TH SarabunPSK" pitchFamily="34" charset="-34"/>
              </a:rPr>
              <a:t>แช็ค</a:t>
            </a:r>
            <a:endParaRPr lang="en-US" sz="8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8 ถุงมือยางทางการแพทย์</a:t>
            </a:r>
            <a:endParaRPr lang="en-US" sz="8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th-TH" sz="8000" b="1" dirty="0">
                <a:latin typeface="TH SarabunPSK" pitchFamily="34" charset="-34"/>
                <a:ea typeface="Calibri"/>
                <a:cs typeface="TH SarabunPSK" pitchFamily="34" charset="-34"/>
              </a:rPr>
              <a:t>9 ยางรัด</a:t>
            </a:r>
            <a:endParaRPr lang="en-US" sz="8000" b="1" dirty="0">
              <a:latin typeface="TH SarabunPSK" pitchFamily="34" charset="-34"/>
              <a:ea typeface="Calibri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วัสดุอุปกรณ์สำหรับจัดทำนวัตกรรม/สิ่งประดิษฐ์ (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Materials)</a:t>
            </a:r>
            <a:endParaRPr lang="th-TH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4077072"/>
            <a:ext cx="4248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solidFill>
                  <a:srgbClr val="C00000"/>
                </a:solidFill>
                <a:effectLst/>
                <a:ea typeface="Calibri"/>
                <a:cs typeface="TH SarabunPSK"/>
              </a:rPr>
              <a:t>งบประมาณที่ใช้  </a:t>
            </a:r>
          </a:p>
          <a:p>
            <a:r>
              <a:rPr lang="th-TH" sz="4400" b="1" dirty="0">
                <a:solidFill>
                  <a:srgbClr val="C00000"/>
                </a:solidFill>
                <a:effectLst/>
                <a:ea typeface="Calibri"/>
                <a:cs typeface="TH SarabunPSK"/>
              </a:rPr>
              <a:t>ประมาณ  300  บาท/อัน</a:t>
            </a:r>
            <a:endParaRPr lang="th-TH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56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วิธีการและขั้นตอนการดำเนินการ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08683"/>
            <a:ext cx="6624736" cy="373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539552" y="1772816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1. เลือกผ้าที่นุ่มคงตัวดี เช่นผ้า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cotton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ผ้าฝ้าย ตัดเย็บให้มีขนาดเท่ากับหรือใกล้เคียงกับความกว้าง ความยาวของเตียงผู้ป่วย</a:t>
            </a:r>
          </a:p>
        </p:txBody>
      </p:sp>
    </p:spTree>
    <p:extLst>
      <p:ext uri="{BB962C8B-B14F-4D97-AF65-F5344CB8AC3E}">
        <p14:creationId xmlns:p14="http://schemas.microsoft.com/office/powerpoint/2010/main" val="1117334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2. เตรียมถุงน้ำยาล้างไต ล้างทำความสะอาดด้วยน้ำยา</a:t>
            </a:r>
            <a:b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ฆ่าเชื้อโรค </a:t>
            </a:r>
            <a:r>
              <a:rPr lang="en-US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Chlorhexidine</a:t>
            </a:r>
            <a: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ผึ่งแดดให้แห้ง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741682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01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1052736"/>
            <a:ext cx="8877672" cy="1252728"/>
          </a:xfrm>
        </p:spPr>
        <p:txBody>
          <a:bodyPr>
            <a:no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3.นำผ้ามาตัดเย็บเป็นแถวๆ เหมือนที่นอนลม ใส่ซิปหรือเย็บสายด้านใดด้านหนึ่งเพื่อง่ายต่อการใส่ถุงน้ำยาล้างไตและดึงออกเพื่อเติมลมหรือทำความสะอาด ความกว้างของช่องตามขนาดของ ถุงน้ำยาล้างไตขณะที่สูบลมเข้าเต็มที่แล้ว ช่องละประมาณ 9.5 นิ้ว ความยาวลงมา 9-10 ช่อง ประมาณ 150-180 ซ.ม. ความกว้างของเตียง ประมาณ 70-100 ซ.ม. แล้วแต่ขนาดของเตียงและรูปร่างของผู้ป่วย</a:t>
            </a:r>
            <a:br>
              <a:rPr lang="en-US" sz="2000" dirty="0">
                <a:latin typeface="TH SarabunPSK" pitchFamily="34" charset="-34"/>
                <a:ea typeface="Calibri"/>
                <a:cs typeface="TH SarabunPSK" pitchFamily="34" charset="-34"/>
              </a:rPr>
            </a:b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57536"/>
            <a:ext cx="7128792" cy="383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28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107504" y="620688"/>
            <a:ext cx="8589640" cy="1252728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tx1"/>
                </a:solidFill>
                <a:ea typeface="Calibri"/>
                <a:cs typeface="TH SarabunPSK"/>
              </a:rPr>
              <a:t>4. นำถุงน้ำยาล้างไตมาสูบลมเข้าไปจนขยายเต็มที่ พับสายแล้วใช้ยางรัดให้แน่นที่สุด ใช้ไฟลนปลายสายบีบให้ปลายสายปิดสนิท เพื่อป้องกันลมออก</a:t>
            </a:r>
            <a:endParaRPr lang="th-TH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288032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รูปภาพ 4" descr="C:\Users\user\Desktop\89089636_1544012702388985_5492551667301744640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1"/>
            <a:ext cx="2952328" cy="36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24" y="2348880"/>
            <a:ext cx="28704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784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รูปคลื่น">
  <a:themeElements>
    <a:clrScheme name="รูปคลื่น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รูปคลื่น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164</TotalTime>
  <Words>1431</Words>
  <Application>Microsoft Office PowerPoint</Application>
  <PresentationFormat>นำเสนอทางหน้าจอ (4:3)</PresentationFormat>
  <Paragraphs>57</Paragraphs>
  <Slides>22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29" baseType="lpstr">
      <vt:lpstr>Calibri</vt:lpstr>
      <vt:lpstr>Candara</vt:lpstr>
      <vt:lpstr>Symbol</vt:lpstr>
      <vt:lpstr>Tahoma</vt:lpstr>
      <vt:lpstr>TH SarabunPSK</vt:lpstr>
      <vt:lpstr>Verdana</vt:lpstr>
      <vt:lpstr>รูปคลื่น</vt:lpstr>
      <vt:lpstr>นวัตกรรมด้านการป้องกันและฟื้นฟูสภาพของการเกิดแผลกดทับ ในกลุ่มผู้ป่วยติดเตียง “ ที่นอนลมจากถุงไร้ค่า  ป้องกันปัญหาแผลกดทับ(ถุงน้ำยาล้างไต)  ” </vt:lpstr>
      <vt:lpstr>ความสำคัญและที่มาของการคิดค้น</vt:lpstr>
      <vt:lpstr> จุดประสงค์และเป้าหมายของการดำเนินงาน</vt:lpstr>
      <vt:lpstr>กระบวนการผลิตผลงานหรือขั้นตอนการดำเนินงาน ภาพที่มาของนวัตกรรมการใช้ถุงน้ำยาล้างไต มาทำเป็นที่นอนลมป้องกันแผลกดทับ </vt:lpstr>
      <vt:lpstr>วัสดุอุปกรณ์สำหรับจัดทำนวัตกรรม/สิ่งประดิษฐ์ (Materials)</vt:lpstr>
      <vt:lpstr>วิธีการและขั้นตอนการดำเนินการ</vt:lpstr>
      <vt:lpstr>2. เตรียมถุงน้ำยาล้างไต ล้างทำความสะอาดด้วยน้ำยา ฆ่าเชื้อโรค Chlorhexidine  ผึ่งแดดให้แห้ง </vt:lpstr>
      <vt:lpstr>3.นำผ้ามาตัดเย็บเป็นแถวๆ เหมือนที่นอนลม ใส่ซิปหรือเย็บสายด้านใดด้านหนึ่งเพื่อง่ายต่อการใส่ถุงน้ำยาล้างไตและดึงออกเพื่อเติมลมหรือทำความสะอาด ความกว้างของช่องตามขนาดของ ถุงน้ำยาล้างไตขณะที่สูบลมเข้าเต็มที่แล้ว ช่องละประมาณ 9.5 นิ้ว ความยาวลงมา 9-10 ช่อง ประมาณ 150-180 ซ.ม. ความกว้างของเตียง ประมาณ 70-100 ซ.ม. แล้วแต่ขนาดของเตียงและรูปร่างของผู้ป่วย </vt:lpstr>
      <vt:lpstr>4. นำถุงน้ำยาล้างไตมาสูบลมเข้าไปจนขยายเต็มที่ พับสายแล้วใช้ยางรัดให้แน่นที่สุด ใช้ไฟลนปลายสายบีบให้ปลายสายปิดสนิท เพื่อป้องกันลมออก</vt:lpstr>
      <vt:lpstr>5. นำถุงน้ำยาล้างไตที่อัดลมลมเรียบร้อยแล้ว นำไปยัดใส่ในแถวผ้าที่เย็บเตรียมไว้ตามความกว้าง×ความยาวของแถวให้ครบทุกแถว จัดเรียงให้เข้ารูป แล้วรูดซิปหรือมัดปิดให้เรียบร้อย </vt:lpstr>
      <vt:lpstr>6. นำที่นอนลมจากถุงน้ำยาล้างไตไปใช้กับผู้ป่วยได้ทันที ยกเคลื่อนย้ายง่าย น้ำหนักเบา 1-1.5 กิโลกรัม ใช้คนคนเดียวยกได้ ม้วนเก็บ ไม่เปลืองพื้นที่ ซักตากง่ายแห้งไว ระยะเวลาการใช้งานของที่นอนลมในผู้ป่วย ใช้งานได้มากกว่า 6 เดือน หรือขึ้นอยู่กับสรีระและน้ำหนักของผู้ป่วยแต่ละราย  รับน้ำหนักได้ถึง 100 กิโลกรัม</vt:lpstr>
      <vt:lpstr>ผลงานนวัตกรรม “ ที่นอนลมจากถุงไร้ค่า  ป้องกันปัญหาแผลกดทับ(ถุงน้ำยาล้างไต)  ” </vt:lpstr>
      <vt:lpstr>ผลการดำเนินการ/ผลสัมฤทธิ์/ประโยชน์ที่ได้รับ </vt:lpstr>
      <vt:lpstr>ปัจจัยแห่งความสำเร็จ</vt:lpstr>
      <vt:lpstr>บทเรียนที่ได้รับ (Lesson Learned)</vt:lpstr>
      <vt:lpstr>การเผยแพร่/การได้รับการยอมรับ/รางวัลที่ได้รับ</vt:lpstr>
      <vt:lpstr>ภาพกิจกรรมโครงการเยี่ยมบ้านเพื่อนช่วยเพื่อน  ส่งเสริมการสร้างรายได้ ลดค่าใช้จ่ายของโรงเรียนผู้สูงอายุ อบต.วังชิ้น  ร่วมกับ โรงพยาบาลส่งเสริมสุขภาพตำบลบ้านวังเบอะ </vt:lpstr>
      <vt:lpstr>การเผยแพร่/การได้รับการยอมรับ/รางวัลที่ได้รับ (ต่อ)</vt:lpstr>
      <vt:lpstr>ผลงานแห่งความเข้มแข็งของ อสม.</vt:lpstr>
      <vt:lpstr>ผลงานเด่น รางวัลชนะเลิศ ปี พ.ศ.2563    นวัตกรรม : ที่นอนลมจากถุงไร้ค่าป้องกันปัญหาแผลกดทับ”  </vt:lpstr>
      <vt:lpstr> ผลลัพธ์ที่เกิดขึ้นจากการใช้นวัตกรรมที่นอนลมจากถุงน้ำยาล้างไต ตั้งแต่ มีนาคม 2563 – พฤศจิกายน 2563</vt:lpstr>
      <vt:lpstr>ขอบคุณค่ะ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นวัตกรรมด้านการป้องกันและฟื้นฟูสภาพของการเกิดแผลกดทับ ในกลุ่มผู้ป่วยติดเตียง  “ ที่นอนลมจากถุงไร้ค่า  ป้องกันปัญหาแผลกดทับ(ถุงน้ำยาล้างไต)  ”</dc:title>
  <dc:creator>Windows User</dc:creator>
  <cp:lastModifiedBy>acer</cp:lastModifiedBy>
  <cp:revision>23</cp:revision>
  <dcterms:created xsi:type="dcterms:W3CDTF">2020-03-19T00:58:01Z</dcterms:created>
  <dcterms:modified xsi:type="dcterms:W3CDTF">2020-11-18T02:12:47Z</dcterms:modified>
</cp:coreProperties>
</file>