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sldIdLst>
    <p:sldId id="261" r:id="rId2"/>
    <p:sldId id="262" r:id="rId3"/>
    <p:sldId id="263" r:id="rId4"/>
    <p:sldId id="264" r:id="rId5"/>
    <p:sldId id="1279" r:id="rId6"/>
    <p:sldId id="1280" r:id="rId7"/>
    <p:sldId id="265" r:id="rId8"/>
    <p:sldId id="1255" r:id="rId9"/>
    <p:sldId id="1256" r:id="rId10"/>
    <p:sldId id="1258" r:id="rId11"/>
    <p:sldId id="1259" r:id="rId12"/>
    <p:sldId id="1260" r:id="rId13"/>
    <p:sldId id="1261" r:id="rId14"/>
    <p:sldId id="1262" r:id="rId15"/>
    <p:sldId id="1263" r:id="rId16"/>
    <p:sldId id="1281" r:id="rId17"/>
    <p:sldId id="1268" r:id="rId18"/>
    <p:sldId id="1264" r:id="rId19"/>
    <p:sldId id="1265" r:id="rId20"/>
    <p:sldId id="1266" r:id="rId21"/>
    <p:sldId id="1267" r:id="rId22"/>
    <p:sldId id="1269" r:id="rId23"/>
    <p:sldId id="1271" r:id="rId24"/>
    <p:sldId id="1272" r:id="rId25"/>
    <p:sldId id="267" r:id="rId26"/>
    <p:sldId id="1273" r:id="rId27"/>
    <p:sldId id="1285" r:id="rId28"/>
    <p:sldId id="1282" r:id="rId29"/>
    <p:sldId id="1286" r:id="rId30"/>
    <p:sldId id="1284" r:id="rId31"/>
    <p:sldId id="268" r:id="rId32"/>
    <p:sldId id="269" r:id="rId33"/>
    <p:sldId id="266" r:id="rId34"/>
    <p:sldId id="1288" r:id="rId35"/>
    <p:sldId id="1287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CC0000"/>
    <a:srgbClr val="152A00"/>
    <a:srgbClr val="4E0233"/>
    <a:srgbClr val="1D3A00"/>
    <a:srgbClr val="00CC99"/>
    <a:srgbClr val="66FFCC"/>
    <a:srgbClr val="007033"/>
    <a:srgbClr val="FE9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%20PC\Desktop\&#3586;&#3657;&#3629;&#3617;&#3641;&#3621;&#3612;&#3621;&#3591;&#3634;&#360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%20PC\Downloads\exportData_HDC%20(7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%20PC\Desktop\&#3586;&#3657;&#3629;&#3617;&#3641;&#3621;&#3612;&#3621;&#3591;&#3634;&#360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%20PC\Desktop\&#3586;&#3657;&#3629;&#3617;&#3641;&#3621;&#3612;&#3621;&#3591;&#3634;&#360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%20PC\Desktop\&#3586;&#3657;&#3629;&#3617;&#3641;&#3621;&#3612;&#3621;&#3591;&#3634;&#3609;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%20PC\Desktop\&#3586;&#3657;&#3629;&#3617;&#3641;&#3621;&#3612;&#3621;&#3591;&#3634;&#3609;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เบาหวาน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Sheet1!$A$19:$A$21</c:f>
              <c:numCache>
                <c:formatCode>General</c:formatCode>
                <c:ptCount val="3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</c:numCache>
            </c:numRef>
          </c:cat>
          <c:val>
            <c:numRef>
              <c:f>Sheet1!$B$19:$B$21</c:f>
              <c:numCache>
                <c:formatCode>General</c:formatCode>
                <c:ptCount val="3"/>
                <c:pt idx="0">
                  <c:v>86.67</c:v>
                </c:pt>
                <c:pt idx="1">
                  <c:v>89.62</c:v>
                </c:pt>
                <c:pt idx="2">
                  <c:v>90.81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B-4D23-8EF5-01EDAA7BC1A6}"/>
            </c:ext>
          </c:extLst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ความดันโลหิตสูง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Sheet1!$A$19:$A$21</c:f>
              <c:numCache>
                <c:formatCode>General</c:formatCode>
                <c:ptCount val="3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</c:numCache>
            </c:numRef>
          </c:cat>
          <c:val>
            <c:numRef>
              <c:f>Sheet1!$C$19:$C$21</c:f>
              <c:numCache>
                <c:formatCode>General</c:formatCode>
                <c:ptCount val="3"/>
                <c:pt idx="0">
                  <c:v>71.3</c:v>
                </c:pt>
                <c:pt idx="1">
                  <c:v>70.33</c:v>
                </c:pt>
                <c:pt idx="2">
                  <c:v>74.08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B-4D23-8EF5-01EDAA7BC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4234128"/>
        <c:axId val="414235440"/>
        <c:axId val="0"/>
      </c:bar3DChart>
      <c:catAx>
        <c:axId val="41423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14235440"/>
        <c:crosses val="autoZero"/>
        <c:auto val="1"/>
        <c:lblAlgn val="ctr"/>
        <c:lblOffset val="100"/>
        <c:noMultiLvlLbl val="0"/>
      </c:catAx>
      <c:valAx>
        <c:axId val="41423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14234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749556094351357E-2"/>
          <c:y val="2.8294581563536852E-2"/>
          <c:w val="0.97007083184059884"/>
          <c:h val="0.915812019891383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'{worksheet}'!$B$7</c:f>
              <c:strCache>
                <c:ptCount val="1"/>
                <c:pt idx="0">
                  <c:v>โรคเบาหวาน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'{worksheet}'!$A$8:$A$10</c:f>
              <c:numCache>
                <c:formatCode>General</c:formatCode>
                <c:ptCount val="3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</c:numCache>
            </c:numRef>
          </c:cat>
          <c:val>
            <c:numRef>
              <c:f>'{worksheet}'!$B$8:$B$10</c:f>
              <c:numCache>
                <c:formatCode>General</c:formatCode>
                <c:ptCount val="3"/>
                <c:pt idx="0">
                  <c:v>8.82</c:v>
                </c:pt>
                <c:pt idx="1">
                  <c:v>12.69</c:v>
                </c:pt>
                <c:pt idx="2">
                  <c:v>18.010000000000002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4-4223-9BAB-C2D74DD29BBE}"/>
            </c:ext>
          </c:extLst>
        </c:ser>
        <c:ser>
          <c:idx val="1"/>
          <c:order val="1"/>
          <c:tx>
            <c:strRef>
              <c:f>'{worksheet}'!$C$7</c:f>
              <c:strCache>
                <c:ptCount val="1"/>
                <c:pt idx="0">
                  <c:v>โรคความดันโลหิตสูง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4015374377940346E-3"/>
                  <c:y val="-1.5207876099158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E5-444F-AE1D-D0431C720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'{worksheet}'!$A$8:$A$10</c:f>
              <c:numCache>
                <c:formatCode>General</c:formatCode>
                <c:ptCount val="3"/>
                <c:pt idx="0">
                  <c:v>2561</c:v>
                </c:pt>
                <c:pt idx="1">
                  <c:v>2562</c:v>
                </c:pt>
                <c:pt idx="2">
                  <c:v>2563</c:v>
                </c:pt>
              </c:numCache>
            </c:numRef>
          </c:cat>
          <c:val>
            <c:numRef>
              <c:f>'{worksheet}'!$C$8:$C$10</c:f>
              <c:numCache>
                <c:formatCode>General</c:formatCode>
                <c:ptCount val="3"/>
                <c:pt idx="0">
                  <c:v>62.15</c:v>
                </c:pt>
                <c:pt idx="1">
                  <c:v>59.84</c:v>
                </c:pt>
                <c:pt idx="2">
                  <c:v>57.12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94-4223-9BAB-C2D74DD29B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7155992"/>
        <c:axId val="487160912"/>
        <c:axId val="0"/>
      </c:bar3DChart>
      <c:catAx>
        <c:axId val="48715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87160912"/>
        <c:crosses val="autoZero"/>
        <c:auto val="1"/>
        <c:lblAlgn val="ctr"/>
        <c:lblOffset val="100"/>
        <c:noMultiLvlLbl val="0"/>
      </c:catAx>
      <c:valAx>
        <c:axId val="48716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87155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818886495353642"/>
          <c:y val="6.0865343178622092E-2"/>
          <c:w val="0.26181114154985347"/>
          <c:h val="9.6275034357612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191014786964921"/>
          <c:y val="4.1583456551154335E-2"/>
          <c:w val="0.75916223807483307"/>
          <c:h val="0.669700749184361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Sheet3!$B$15</c:f>
              <c:strCache>
                <c:ptCount val="1"/>
                <c:pt idx="0">
                  <c:v>จำนวนผู้ป่วยที่นัด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Sheet3!$A$16:$A$19</c:f>
              <c:strCache>
                <c:ptCount val="4"/>
                <c:pt idx="0">
                  <c:v>พฤษภาคม</c:v>
                </c:pt>
                <c:pt idx="1">
                  <c:v>มิถุนายน</c:v>
                </c:pt>
                <c:pt idx="2">
                  <c:v>กรกฎาคม</c:v>
                </c:pt>
                <c:pt idx="3">
                  <c:v>สิงหาคม</c:v>
                </c:pt>
              </c:strCache>
            </c:strRef>
          </c:cat>
          <c:val>
            <c:numRef>
              <c:f>Sheet3!$B$16:$B$19</c:f>
              <c:numCache>
                <c:formatCode>General</c:formatCode>
                <c:ptCount val="4"/>
                <c:pt idx="0">
                  <c:v>103</c:v>
                </c:pt>
                <c:pt idx="1">
                  <c:v>102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7-440C-AC04-C81F91BF4F5E}"/>
            </c:ext>
          </c:extLst>
        </c:ser>
        <c:ser>
          <c:idx val="1"/>
          <c:order val="1"/>
          <c:tx>
            <c:strRef>
              <c:f>Sheet3!$C$15</c:f>
              <c:strCache>
                <c:ptCount val="1"/>
                <c:pt idx="0">
                  <c:v>อสม.ส่งยาที่บ้าน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Sheet3!$A$16:$A$19</c:f>
              <c:strCache>
                <c:ptCount val="4"/>
                <c:pt idx="0">
                  <c:v>พฤษภาคม</c:v>
                </c:pt>
                <c:pt idx="1">
                  <c:v>มิถุนายน</c:v>
                </c:pt>
                <c:pt idx="2">
                  <c:v>กรกฎาคม</c:v>
                </c:pt>
                <c:pt idx="3">
                  <c:v>สิงหาคม</c:v>
                </c:pt>
              </c:strCache>
            </c:strRef>
          </c:cat>
          <c:val>
            <c:numRef>
              <c:f>Sheet3!$C$16:$C$19</c:f>
              <c:numCache>
                <c:formatCode>General</c:formatCode>
                <c:ptCount val="4"/>
                <c:pt idx="0">
                  <c:v>85</c:v>
                </c:pt>
                <c:pt idx="1">
                  <c:v>86</c:v>
                </c:pt>
                <c:pt idx="2">
                  <c:v>87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7-440C-AC04-C81F91BF4F5E}"/>
            </c:ext>
          </c:extLst>
        </c:ser>
        <c:ser>
          <c:idx val="2"/>
          <c:order val="2"/>
          <c:tx>
            <c:strRef>
              <c:f>Sheet3!$D$15</c:f>
              <c:strCache>
                <c:ptCount val="1"/>
                <c:pt idx="0">
                  <c:v>มารับบริการที่      รพ.สต.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Sheet3!$A$16:$A$19</c:f>
              <c:strCache>
                <c:ptCount val="4"/>
                <c:pt idx="0">
                  <c:v>พฤษภาคม</c:v>
                </c:pt>
                <c:pt idx="1">
                  <c:v>มิถุนายน</c:v>
                </c:pt>
                <c:pt idx="2">
                  <c:v>กรกฎาคม</c:v>
                </c:pt>
                <c:pt idx="3">
                  <c:v>สิงหาคม</c:v>
                </c:pt>
              </c:strCache>
            </c:strRef>
          </c:cat>
          <c:val>
            <c:numRef>
              <c:f>Sheet3!$D$16:$D$19</c:f>
              <c:numCache>
                <c:formatCode>General</c:formatCode>
                <c:ptCount val="4"/>
                <c:pt idx="0">
                  <c:v>18</c:v>
                </c:pt>
                <c:pt idx="1">
                  <c:v>16</c:v>
                </c:pt>
                <c:pt idx="2">
                  <c:v>13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F7-440C-AC04-C81F91BF4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3022168"/>
        <c:axId val="500448528"/>
        <c:axId val="0"/>
      </c:bar3DChart>
      <c:catAx>
        <c:axId val="49302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500448528"/>
        <c:crosses val="autoZero"/>
        <c:auto val="1"/>
        <c:lblAlgn val="ctr"/>
        <c:lblOffset val="100"/>
        <c:noMultiLvlLbl val="0"/>
      </c:catAx>
      <c:valAx>
        <c:axId val="50044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93022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จำนวนผู้ป่วยที่นัด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Sheet3!$A$2:$A$5</c:f>
              <c:strCache>
                <c:ptCount val="4"/>
                <c:pt idx="0">
                  <c:v>พฤษภาคม</c:v>
                </c:pt>
                <c:pt idx="1">
                  <c:v>มิถุนายน</c:v>
                </c:pt>
                <c:pt idx="2">
                  <c:v>กรกฎาคม</c:v>
                </c:pt>
                <c:pt idx="3">
                  <c:v>สิงหาคม</c:v>
                </c:pt>
              </c:strCache>
            </c:strRef>
          </c:cat>
          <c:val>
            <c:numRef>
              <c:f>Sheet3!$B$2:$B$5</c:f>
              <c:numCache>
                <c:formatCode>General</c:formatCode>
                <c:ptCount val="4"/>
                <c:pt idx="0">
                  <c:v>169</c:v>
                </c:pt>
                <c:pt idx="1">
                  <c:v>152</c:v>
                </c:pt>
                <c:pt idx="2">
                  <c:v>163</c:v>
                </c:pt>
                <c:pt idx="3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2-4007-A1F7-450DC2A5749A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อสม.ส่งยาที่บ้าน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Sheet3!$A$2:$A$5</c:f>
              <c:strCache>
                <c:ptCount val="4"/>
                <c:pt idx="0">
                  <c:v>พฤษภาคม</c:v>
                </c:pt>
                <c:pt idx="1">
                  <c:v>มิถุนายน</c:v>
                </c:pt>
                <c:pt idx="2">
                  <c:v>กรกฎาคม</c:v>
                </c:pt>
                <c:pt idx="3">
                  <c:v>สิงหาคม</c:v>
                </c:pt>
              </c:strCache>
            </c:strRef>
          </c:cat>
          <c:val>
            <c:numRef>
              <c:f>Sheet3!$C$2:$C$5</c:f>
              <c:numCache>
                <c:formatCode>General</c:formatCode>
                <c:ptCount val="4"/>
                <c:pt idx="0">
                  <c:v>83</c:v>
                </c:pt>
                <c:pt idx="1">
                  <c:v>121</c:v>
                </c:pt>
                <c:pt idx="2">
                  <c:v>128</c:v>
                </c:pt>
                <c:pt idx="3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42-4007-A1F7-450DC2A5749A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มารับบริการที่      รพ.สต.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Sheet3!$A$2:$A$5</c:f>
              <c:strCache>
                <c:ptCount val="4"/>
                <c:pt idx="0">
                  <c:v>พฤษภาคม</c:v>
                </c:pt>
                <c:pt idx="1">
                  <c:v>มิถุนายน</c:v>
                </c:pt>
                <c:pt idx="2">
                  <c:v>กรกฎาคม</c:v>
                </c:pt>
                <c:pt idx="3">
                  <c:v>สิงหาคม</c:v>
                </c:pt>
              </c:strCache>
            </c:strRef>
          </c:cat>
          <c:val>
            <c:numRef>
              <c:f>Sheet3!$D$2:$D$5</c:f>
              <c:numCache>
                <c:formatCode>General</c:formatCode>
                <c:ptCount val="4"/>
                <c:pt idx="0">
                  <c:v>86</c:v>
                </c:pt>
                <c:pt idx="1">
                  <c:v>31</c:v>
                </c:pt>
                <c:pt idx="2">
                  <c:v>35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42-4007-A1F7-450DC2A57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9931752"/>
        <c:axId val="409934376"/>
        <c:axId val="0"/>
      </c:bar3DChart>
      <c:catAx>
        <c:axId val="40993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09934376"/>
        <c:crosses val="autoZero"/>
        <c:auto val="1"/>
        <c:lblAlgn val="ctr"/>
        <c:lblOffset val="100"/>
        <c:noMultiLvlLbl val="0"/>
      </c:catAx>
      <c:valAx>
        <c:axId val="40993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09931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Sheet4!$B$9</c:f>
              <c:strCache>
                <c:ptCount val="1"/>
                <c:pt idx="0">
                  <c:v>จำนวนผู้ป่วยที่นัด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Sheet4!$A$10:$A$13</c:f>
              <c:strCache>
                <c:ptCount val="4"/>
                <c:pt idx="0">
                  <c:v>พฤษภาคม</c:v>
                </c:pt>
                <c:pt idx="1">
                  <c:v>มิถุนายน</c:v>
                </c:pt>
                <c:pt idx="2">
                  <c:v>กรกฎาคม</c:v>
                </c:pt>
                <c:pt idx="3">
                  <c:v>สิงหาคม</c:v>
                </c:pt>
              </c:strCache>
            </c:strRef>
          </c:cat>
          <c:val>
            <c:numRef>
              <c:f>Sheet4!$B$10:$B$13</c:f>
              <c:numCache>
                <c:formatCode>General</c:formatCode>
                <c:ptCount val="4"/>
                <c:pt idx="0">
                  <c:v>103</c:v>
                </c:pt>
                <c:pt idx="1">
                  <c:v>102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1-4F9E-82F3-45FED7A4B9BC}"/>
            </c:ext>
          </c:extLst>
        </c:ser>
        <c:ser>
          <c:idx val="1"/>
          <c:order val="1"/>
          <c:tx>
            <c:strRef>
              <c:f>Sheet4!$C$9</c:f>
              <c:strCache>
                <c:ptCount val="1"/>
                <c:pt idx="0">
                  <c:v>คุมได้ดี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Sheet4!$A$10:$A$13</c:f>
              <c:strCache>
                <c:ptCount val="4"/>
                <c:pt idx="0">
                  <c:v>พฤษภาคม</c:v>
                </c:pt>
                <c:pt idx="1">
                  <c:v>มิถุนายน</c:v>
                </c:pt>
                <c:pt idx="2">
                  <c:v>กรกฎาคม</c:v>
                </c:pt>
                <c:pt idx="3">
                  <c:v>สิงหาคม</c:v>
                </c:pt>
              </c:strCache>
            </c:strRef>
          </c:cat>
          <c:val>
            <c:numRef>
              <c:f>Sheet4!$C$10:$C$13</c:f>
              <c:numCache>
                <c:formatCode>General</c:formatCode>
                <c:ptCount val="4"/>
                <c:pt idx="0">
                  <c:v>85</c:v>
                </c:pt>
                <c:pt idx="1">
                  <c:v>86</c:v>
                </c:pt>
                <c:pt idx="2">
                  <c:v>87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61-4F9E-82F3-45FED7A4B9BC}"/>
            </c:ext>
          </c:extLst>
        </c:ser>
        <c:ser>
          <c:idx val="2"/>
          <c:order val="2"/>
          <c:tx>
            <c:strRef>
              <c:f>Sheet4!$D$9</c:f>
              <c:strCache>
                <c:ptCount val="1"/>
                <c:pt idx="0">
                  <c:v>คุมไม่ได้CBG&gt;125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Sheet4!$A$10:$A$13</c:f>
              <c:strCache>
                <c:ptCount val="4"/>
                <c:pt idx="0">
                  <c:v>พฤษภาคม</c:v>
                </c:pt>
                <c:pt idx="1">
                  <c:v>มิถุนายน</c:v>
                </c:pt>
                <c:pt idx="2">
                  <c:v>กรกฎาคม</c:v>
                </c:pt>
                <c:pt idx="3">
                  <c:v>สิงหาคม</c:v>
                </c:pt>
              </c:strCache>
            </c:strRef>
          </c:cat>
          <c:val>
            <c:numRef>
              <c:f>Sheet4!$D$10:$D$13</c:f>
              <c:numCache>
                <c:formatCode>General</c:formatCode>
                <c:ptCount val="4"/>
                <c:pt idx="0">
                  <c:v>18</c:v>
                </c:pt>
                <c:pt idx="1">
                  <c:v>16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61-4F9E-82F3-45FED7A4B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00085960"/>
        <c:axId val="500080712"/>
        <c:axId val="0"/>
      </c:bar3DChart>
      <c:catAx>
        <c:axId val="50008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500080712"/>
        <c:crosses val="autoZero"/>
        <c:auto val="1"/>
        <c:lblAlgn val="ctr"/>
        <c:lblOffset val="100"/>
        <c:noMultiLvlLbl val="0"/>
      </c:catAx>
      <c:valAx>
        <c:axId val="50008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500085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349885125754181"/>
          <c:y val="3.9783001808318265E-2"/>
          <c:w val="0.75650114874245822"/>
          <c:h val="0.616558499807777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จำนวนผู้ป่วย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  <a:sp3d/>
          </c:spPr>
          <c:invertIfNegative val="0"/>
          <c:cat>
            <c:strRef>
              <c:f>Sheet4!$A$2:$A$5</c:f>
              <c:strCache>
                <c:ptCount val="4"/>
                <c:pt idx="0">
                  <c:v>พฤษภาคม</c:v>
                </c:pt>
                <c:pt idx="1">
                  <c:v>มิถุนายน</c:v>
                </c:pt>
                <c:pt idx="2">
                  <c:v>กรกฎาคม</c:v>
                </c:pt>
                <c:pt idx="3">
                  <c:v>สิงหาคม</c:v>
                </c:pt>
              </c:strCache>
            </c:strRef>
          </c:cat>
          <c:val>
            <c:numRef>
              <c:f>Sheet4!$B$2:$B$5</c:f>
              <c:numCache>
                <c:formatCode>General</c:formatCode>
                <c:ptCount val="4"/>
                <c:pt idx="0">
                  <c:v>169</c:v>
                </c:pt>
                <c:pt idx="1">
                  <c:v>152</c:v>
                </c:pt>
                <c:pt idx="2">
                  <c:v>163</c:v>
                </c:pt>
                <c:pt idx="3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E-447F-9890-F4CCCD53F7D2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คุมได้ดี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Sheet4!$A$2:$A$5</c:f>
              <c:strCache>
                <c:ptCount val="4"/>
                <c:pt idx="0">
                  <c:v>พฤษภาคม</c:v>
                </c:pt>
                <c:pt idx="1">
                  <c:v>มิถุนายน</c:v>
                </c:pt>
                <c:pt idx="2">
                  <c:v>กรกฎาคม</c:v>
                </c:pt>
                <c:pt idx="3">
                  <c:v>สิงหาคม</c:v>
                </c:pt>
              </c:strCache>
            </c:strRef>
          </c:cat>
          <c:val>
            <c:numRef>
              <c:f>Sheet4!$C$2:$C$5</c:f>
              <c:numCache>
                <c:formatCode>General</c:formatCode>
                <c:ptCount val="4"/>
                <c:pt idx="0">
                  <c:v>152</c:v>
                </c:pt>
                <c:pt idx="1">
                  <c:v>141</c:v>
                </c:pt>
                <c:pt idx="2">
                  <c:v>151</c:v>
                </c:pt>
                <c:pt idx="3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1E-447F-9890-F4CCCD53F7D2}"/>
            </c:ext>
          </c:extLst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คุมไม่ได้ &gt;140/90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Sheet4!$A$2:$A$5</c:f>
              <c:strCache>
                <c:ptCount val="4"/>
                <c:pt idx="0">
                  <c:v>พฤษภาคม</c:v>
                </c:pt>
                <c:pt idx="1">
                  <c:v>มิถุนายน</c:v>
                </c:pt>
                <c:pt idx="2">
                  <c:v>กรกฎาคม</c:v>
                </c:pt>
                <c:pt idx="3">
                  <c:v>สิงหาคม</c:v>
                </c:pt>
              </c:strCache>
            </c:strRef>
          </c:cat>
          <c:val>
            <c:numRef>
              <c:f>Sheet4!$D$2:$D$5</c:f>
              <c:numCache>
                <c:formatCode>General</c:formatCode>
                <c:ptCount val="4"/>
                <c:pt idx="0">
                  <c:v>17</c:v>
                </c:pt>
                <c:pt idx="1">
                  <c:v>11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1E-447F-9890-F4CCCD53F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9114656"/>
        <c:axId val="289115312"/>
        <c:axId val="0"/>
      </c:bar3DChart>
      <c:catAx>
        <c:axId val="28911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89115312"/>
        <c:crosses val="autoZero"/>
        <c:auto val="1"/>
        <c:lblAlgn val="ctr"/>
        <c:lblOffset val="100"/>
        <c:noMultiLvlLbl val="0"/>
      </c:catAx>
      <c:valAx>
        <c:axId val="28911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89114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151C1-0262-4528-8A49-DF74F1D3F8C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151BDD-053E-4AD3-BB12-93B162EEA564}">
      <dgm:prSet custT="1"/>
      <dgm:spPr/>
      <dgm:t>
        <a:bodyPr/>
        <a:lstStyle/>
        <a:p>
          <a:r>
            <a:rPr lang="th-TH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</a:t>
          </a:r>
          <a:r>
            <a:rPr lang="en-US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th-TH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Safety)</a:t>
          </a:r>
        </a:p>
      </dgm:t>
    </dgm:pt>
    <dgm:pt modelId="{1373F0C1-1EED-4DD1-8AC1-6B590F78F41F}" type="parTrans" cxnId="{2653A5EF-A9B8-4E4F-85C8-8FCE8F39FA68}">
      <dgm:prSet/>
      <dgm:spPr/>
      <dgm:t>
        <a:bodyPr/>
        <a:lstStyle/>
        <a:p>
          <a:endParaRPr lang="en-US" sz="4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C31736-76DA-4618-B8DD-0BFF9E2A71E7}" type="sibTrans" cxnId="{2653A5EF-A9B8-4E4F-85C8-8FCE8F39FA68}">
      <dgm:prSet/>
      <dgm:spPr/>
      <dgm:t>
        <a:bodyPr/>
        <a:lstStyle/>
        <a:p>
          <a:endParaRPr lang="en-US" sz="4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FDB451-40AD-445C-ABF7-2446FB7BDDE3}" type="pres">
      <dgm:prSet presAssocID="{30F151C1-0262-4528-8A49-DF74F1D3F8CB}" presName="Name0" presStyleCnt="0">
        <dgm:presLayoutVars>
          <dgm:dir/>
          <dgm:resizeHandles val="exact"/>
        </dgm:presLayoutVars>
      </dgm:prSet>
      <dgm:spPr/>
    </dgm:pt>
    <dgm:pt modelId="{1C7BE148-5BA0-4D32-B744-7619D4BAB015}" type="pres">
      <dgm:prSet presAssocID="{B4151BDD-053E-4AD3-BB12-93B162EEA564}" presName="parTxOnly" presStyleLbl="node1" presStyleIdx="0" presStyleCnt="1">
        <dgm:presLayoutVars>
          <dgm:bulletEnabled val="1"/>
        </dgm:presLayoutVars>
      </dgm:prSet>
      <dgm:spPr/>
    </dgm:pt>
  </dgm:ptLst>
  <dgm:cxnLst>
    <dgm:cxn modelId="{8D19AF5E-39DB-49CD-B460-691A8033A35B}" type="presOf" srcId="{30F151C1-0262-4528-8A49-DF74F1D3F8CB}" destId="{BAFDB451-40AD-445C-ABF7-2446FB7BDDE3}" srcOrd="0" destOrd="0" presId="urn:microsoft.com/office/officeart/2005/8/layout/hChevron3"/>
    <dgm:cxn modelId="{2653A5EF-A9B8-4E4F-85C8-8FCE8F39FA68}" srcId="{30F151C1-0262-4528-8A49-DF74F1D3F8CB}" destId="{B4151BDD-053E-4AD3-BB12-93B162EEA564}" srcOrd="0" destOrd="0" parTransId="{1373F0C1-1EED-4DD1-8AC1-6B590F78F41F}" sibTransId="{A4C31736-76DA-4618-B8DD-0BFF9E2A71E7}"/>
    <dgm:cxn modelId="{C8106AF0-A2F5-449A-A64C-0FB06D32A54D}" type="presOf" srcId="{B4151BDD-053E-4AD3-BB12-93B162EEA564}" destId="{1C7BE148-5BA0-4D32-B744-7619D4BAB015}" srcOrd="0" destOrd="0" presId="urn:microsoft.com/office/officeart/2005/8/layout/hChevron3"/>
    <dgm:cxn modelId="{327A707E-B9F2-4D3E-84E6-3CE7348382B9}" type="presParOf" srcId="{BAFDB451-40AD-445C-ABF7-2446FB7BDDE3}" destId="{1C7BE148-5BA0-4D32-B744-7619D4BAB01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48449-20C5-460E-B7F9-A0E509B56AB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5E1468-5F76-45A8-9278-F362C73EECA6}">
      <dgm:prSet custT="1"/>
      <dgm:spPr>
        <a:solidFill>
          <a:srgbClr val="FFC000"/>
        </a:solidFill>
      </dgm:spPr>
      <dgm:t>
        <a:bodyPr/>
        <a:lstStyle/>
        <a:p>
          <a:r>
            <a:rPr lang="th-TH" sz="2400" b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ลดแออัด ลดรอคอย</a:t>
          </a:r>
          <a:endParaRPr lang="en-US" sz="2400" b="1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19308E-E838-49C8-9AD4-4EFE15059BA7}" type="parTrans" cxnId="{E9DB0B6E-2BDE-400C-86C9-EE7A47E7B465}">
      <dgm:prSet/>
      <dgm:spPr/>
      <dgm:t>
        <a:bodyPr/>
        <a:lstStyle/>
        <a:p>
          <a:endParaRPr lang="en-US" sz="2000" b="1"/>
        </a:p>
      </dgm:t>
    </dgm:pt>
    <dgm:pt modelId="{83325870-DEC8-4646-9B54-0F3753372B99}" type="sibTrans" cxnId="{E9DB0B6E-2BDE-400C-86C9-EE7A47E7B465}">
      <dgm:prSet/>
      <dgm:spPr/>
      <dgm:t>
        <a:bodyPr/>
        <a:lstStyle/>
        <a:p>
          <a:endParaRPr lang="en-US" sz="2000" b="1"/>
        </a:p>
      </dgm:t>
    </dgm:pt>
    <dgm:pt modelId="{E3B9AF51-E9D3-4F27-8292-0CF9B3D7057B}" type="pres">
      <dgm:prSet presAssocID="{2CE48449-20C5-460E-B7F9-A0E509B56AB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07846C6-0F18-4370-B884-AE9AD14B990B}" type="pres">
      <dgm:prSet presAssocID="{685E1468-5F76-45A8-9278-F362C73EECA6}" presName="horFlow" presStyleCnt="0"/>
      <dgm:spPr/>
    </dgm:pt>
    <dgm:pt modelId="{5DDD7879-F292-444C-8E8F-38DC6F0CAB1E}" type="pres">
      <dgm:prSet presAssocID="{685E1468-5F76-45A8-9278-F362C73EECA6}" presName="bigChev" presStyleLbl="node1" presStyleIdx="0" presStyleCnt="1" custScaleX="252839"/>
      <dgm:spPr/>
    </dgm:pt>
  </dgm:ptLst>
  <dgm:cxnLst>
    <dgm:cxn modelId="{0F28022E-B9BF-45B6-B10B-CC6705F5520F}" type="presOf" srcId="{685E1468-5F76-45A8-9278-F362C73EECA6}" destId="{5DDD7879-F292-444C-8E8F-38DC6F0CAB1E}" srcOrd="0" destOrd="0" presId="urn:microsoft.com/office/officeart/2005/8/layout/lProcess3"/>
    <dgm:cxn modelId="{E9DB0B6E-2BDE-400C-86C9-EE7A47E7B465}" srcId="{2CE48449-20C5-460E-B7F9-A0E509B56AB0}" destId="{685E1468-5F76-45A8-9278-F362C73EECA6}" srcOrd="0" destOrd="0" parTransId="{8F19308E-E838-49C8-9AD4-4EFE15059BA7}" sibTransId="{83325870-DEC8-4646-9B54-0F3753372B99}"/>
    <dgm:cxn modelId="{752634FE-0A49-4D82-A953-19AEB53EA547}" type="presOf" srcId="{2CE48449-20C5-460E-B7F9-A0E509B56AB0}" destId="{E3B9AF51-E9D3-4F27-8292-0CF9B3D7057B}" srcOrd="0" destOrd="0" presId="urn:microsoft.com/office/officeart/2005/8/layout/lProcess3"/>
    <dgm:cxn modelId="{EF77777A-35AA-4097-9F8A-CFFCEBA37353}" type="presParOf" srcId="{E3B9AF51-E9D3-4F27-8292-0CF9B3D7057B}" destId="{807846C6-0F18-4370-B884-AE9AD14B990B}" srcOrd="0" destOrd="0" presId="urn:microsoft.com/office/officeart/2005/8/layout/lProcess3"/>
    <dgm:cxn modelId="{5A7A9838-BD01-4108-8945-5F68A51425A3}" type="presParOf" srcId="{807846C6-0F18-4370-B884-AE9AD14B990B}" destId="{5DDD7879-F292-444C-8E8F-38DC6F0CAB1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BE148-5BA0-4D32-B744-7619D4BAB015}">
      <dsp:nvSpPr>
        <dsp:cNvPr id="0" name=""/>
        <dsp:cNvSpPr/>
      </dsp:nvSpPr>
      <dsp:spPr>
        <a:xfrm>
          <a:off x="1888" y="0"/>
          <a:ext cx="3862985" cy="1068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</a:t>
          </a:r>
          <a:r>
            <a:rPr lang="en-US" sz="36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</a:t>
          </a:r>
          <a:r>
            <a:rPr lang="th-TH" sz="36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36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Safety)</a:t>
          </a:r>
        </a:p>
      </dsp:txBody>
      <dsp:txXfrm>
        <a:off x="1888" y="0"/>
        <a:ext cx="3595751" cy="1068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D7879-F292-444C-8E8F-38DC6F0CAB1E}">
      <dsp:nvSpPr>
        <dsp:cNvPr id="0" name=""/>
        <dsp:cNvSpPr/>
      </dsp:nvSpPr>
      <dsp:spPr>
        <a:xfrm>
          <a:off x="26962" y="132"/>
          <a:ext cx="3305585" cy="52295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ลดแออัด ลดรอคอย</a:t>
          </a:r>
          <a:endParaRPr lang="en-US" sz="2400" b="1" kern="120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8439" y="132"/>
        <a:ext cx="2782631" cy="522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0.30219</cdr:x>
      <cdr:y>0.21743</cdr:y>
    </cdr:from>
    <cdr:to>
      <cdr:x>0.36585</cdr:x>
      <cdr:y>0.30441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259705E3-A880-47E3-A7FC-63AA535E47F7}"/>
            </a:ext>
          </a:extLst>
        </cdr:cNvPr>
        <cdr:cNvSpPr txBox="1"/>
      </cdr:nvSpPr>
      <cdr:spPr>
        <a:xfrm xmlns:a="http://schemas.openxmlformats.org/drawingml/2006/main">
          <a:off x="1892005" y="763525"/>
          <a:ext cx="398571" cy="3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82.5</a:t>
          </a:r>
        </a:p>
      </cdr:txBody>
    </cdr:sp>
  </cdr:relSizeAnchor>
  <cdr:relSizeAnchor xmlns:cdr="http://schemas.openxmlformats.org/drawingml/2006/chartDrawing">
    <cdr:from>
      <cdr:x>0.48781</cdr:x>
      <cdr:y>0.21743</cdr:y>
    </cdr:from>
    <cdr:to>
      <cdr:x>0.56098</cdr:x>
      <cdr:y>0.30441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99CA119F-679A-4105-8B02-134E742CAC02}"/>
            </a:ext>
          </a:extLst>
        </cdr:cNvPr>
        <cdr:cNvSpPr txBox="1"/>
      </cdr:nvSpPr>
      <cdr:spPr>
        <a:xfrm xmlns:a="http://schemas.openxmlformats.org/drawingml/2006/main">
          <a:off x="3054101" y="763525"/>
          <a:ext cx="458115" cy="3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84.3</a:t>
          </a:r>
        </a:p>
      </cdr:txBody>
    </cdr:sp>
  </cdr:relSizeAnchor>
  <cdr:relSizeAnchor xmlns:cdr="http://schemas.openxmlformats.org/drawingml/2006/chartDrawing">
    <cdr:from>
      <cdr:x>0.65854</cdr:x>
      <cdr:y>0.21743</cdr:y>
    </cdr:from>
    <cdr:to>
      <cdr:x>0.7561</cdr:x>
      <cdr:y>0.30441</cdr:y>
    </cdr:to>
    <cdr:sp macro="" textlink="">
      <cdr:nvSpPr>
        <cdr:cNvPr id="4" name="กล่องข้อความ 3">
          <a:extLst xmlns:a="http://schemas.openxmlformats.org/drawingml/2006/main">
            <a:ext uri="{FF2B5EF4-FFF2-40B4-BE49-F238E27FC236}">
              <a16:creationId xmlns:a16="http://schemas.microsoft.com/office/drawing/2014/main" id="{05DEE400-AAD7-42C5-8028-5A419407E822}"/>
            </a:ext>
          </a:extLst>
        </cdr:cNvPr>
        <cdr:cNvSpPr txBox="1"/>
      </cdr:nvSpPr>
      <cdr:spPr>
        <a:xfrm xmlns:a="http://schemas.openxmlformats.org/drawingml/2006/main">
          <a:off x="4123036" y="763525"/>
          <a:ext cx="610820" cy="3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87.0</a:t>
          </a:r>
          <a:endParaRPr lang="en-US" sz="1100" b="1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0.82927</cdr:x>
      <cdr:y>0.21743</cdr:y>
    </cdr:from>
    <cdr:to>
      <cdr:x>0.95122</cdr:x>
      <cdr:y>0.30441</cdr:y>
    </cdr:to>
    <cdr:sp macro="" textlink="">
      <cdr:nvSpPr>
        <cdr:cNvPr id="5" name="กล่องข้อความ 4">
          <a:extLst xmlns:a="http://schemas.openxmlformats.org/drawingml/2006/main">
            <a:ext uri="{FF2B5EF4-FFF2-40B4-BE49-F238E27FC236}">
              <a16:creationId xmlns:a16="http://schemas.microsoft.com/office/drawing/2014/main" id="{17DE9E65-FD52-4D6E-8723-CC624FC7D4B5}"/>
            </a:ext>
          </a:extLst>
        </cdr:cNvPr>
        <cdr:cNvSpPr txBox="1"/>
      </cdr:nvSpPr>
      <cdr:spPr>
        <a:xfrm xmlns:a="http://schemas.openxmlformats.org/drawingml/2006/main">
          <a:off x="5191971" y="763525"/>
          <a:ext cx="763525" cy="3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91.0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0.34993</cdr:x>
      <cdr:y>0.0871</cdr:y>
    </cdr:from>
    <cdr:to>
      <cdr:x>0.42495</cdr:x>
      <cdr:y>0.17407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4162A080-E610-4B97-AD85-94940D4FBEE8}"/>
            </a:ext>
          </a:extLst>
        </cdr:cNvPr>
        <cdr:cNvSpPr txBox="1"/>
      </cdr:nvSpPr>
      <cdr:spPr>
        <a:xfrm xmlns:a="http://schemas.openxmlformats.org/drawingml/2006/main">
          <a:off x="2137080" y="305840"/>
          <a:ext cx="458115" cy="3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1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89.9</a:t>
          </a:r>
          <a:endParaRPr lang="en-US" sz="1100" b="1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</cdr:x>
      <cdr:y>0.13058</cdr:y>
    </cdr:from>
    <cdr:to>
      <cdr:x>0.57501</cdr:x>
      <cdr:y>0.21755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D20B7DF0-7DF5-460F-8C4D-3BFEBF9CFD5D}"/>
            </a:ext>
          </a:extLst>
        </cdr:cNvPr>
        <cdr:cNvSpPr txBox="1"/>
      </cdr:nvSpPr>
      <cdr:spPr>
        <a:xfrm xmlns:a="http://schemas.openxmlformats.org/drawingml/2006/main">
          <a:off x="3053556" y="458545"/>
          <a:ext cx="458115" cy="305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05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92.7</a:t>
          </a:r>
          <a:endParaRPr lang="en-US" sz="1050" b="1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0.67499</cdr:x>
      <cdr:y>0.13058</cdr:y>
    </cdr:from>
    <cdr:to>
      <cdr:x>0.75</cdr:x>
      <cdr:y>0.21703</cdr:y>
    </cdr:to>
    <cdr:sp macro="" textlink="">
      <cdr:nvSpPr>
        <cdr:cNvPr id="4" name="กล่องข้อความ 3">
          <a:extLst xmlns:a="http://schemas.openxmlformats.org/drawingml/2006/main">
            <a:ext uri="{FF2B5EF4-FFF2-40B4-BE49-F238E27FC236}">
              <a16:creationId xmlns:a16="http://schemas.microsoft.com/office/drawing/2014/main" id="{DAC8AFDD-0EC7-42B3-8259-E97CA7ECA349}"/>
            </a:ext>
          </a:extLst>
        </cdr:cNvPr>
        <cdr:cNvSpPr txBox="1"/>
      </cdr:nvSpPr>
      <cdr:spPr>
        <a:xfrm xmlns:a="http://schemas.openxmlformats.org/drawingml/2006/main">
          <a:off x="4122245" y="458545"/>
          <a:ext cx="458115" cy="303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1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92.6</a:t>
          </a:r>
          <a:endParaRPr lang="en-US" sz="1100" b="1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0.82502</cdr:x>
      <cdr:y>0.17407</cdr:y>
    </cdr:from>
    <cdr:to>
      <cdr:x>0.97474</cdr:x>
      <cdr:y>0.43447</cdr:y>
    </cdr:to>
    <cdr:sp macro="" textlink="">
      <cdr:nvSpPr>
        <cdr:cNvPr id="5" name="กล่องข้อความ 4">
          <a:extLst xmlns:a="http://schemas.openxmlformats.org/drawingml/2006/main">
            <a:ext uri="{FF2B5EF4-FFF2-40B4-BE49-F238E27FC236}">
              <a16:creationId xmlns:a16="http://schemas.microsoft.com/office/drawing/2014/main" id="{9BF8B726-47C6-4C5D-BE61-1770CA0E2878}"/>
            </a:ext>
          </a:extLst>
        </cdr:cNvPr>
        <cdr:cNvSpPr txBox="1"/>
      </cdr:nvSpPr>
      <cdr:spPr>
        <a:xfrm xmlns:a="http://schemas.openxmlformats.org/drawingml/2006/main">
          <a:off x="5038475" y="6112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1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97.0</a:t>
          </a:r>
          <a:endParaRPr lang="en-US" sz="1100" b="1" dirty="0">
            <a:solidFill>
              <a:srgbClr val="FFFF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1" y="3182570"/>
            <a:ext cx="7940660" cy="106893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1" y="4251505"/>
            <a:ext cx="7940660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901396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433880"/>
            <a:ext cx="610820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197405"/>
            <a:ext cx="610820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0822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8062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0822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8062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D7C853-BB3F-4D58-9848-A1444D37D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889" y="1044700"/>
            <a:ext cx="8246070" cy="1374346"/>
          </a:xfrm>
        </p:spPr>
        <p:txBody>
          <a:bodyPr>
            <a:noAutofit/>
          </a:bodyPr>
          <a:lstStyle/>
          <a:p>
            <a:pPr algn="ctr"/>
            <a:r>
              <a:rPr lang="th-TH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การดูแลผู้ป่วยโรคเบาหวานและ</a:t>
            </a:r>
            <a:br>
              <a:rPr lang="en-US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โรคความดันโลหิตสูง วิถีใหม่</a:t>
            </a:r>
            <a:br>
              <a:rPr lang="th-TH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normal health service model )</a:t>
            </a:r>
            <a:br>
              <a:rPr lang="en-US"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7C52734-C9BD-4DD3-9BE7-BDB8C96F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367" y="3979334"/>
            <a:ext cx="8695267" cy="1058334"/>
          </a:xfrm>
        </p:spPr>
        <p:txBody>
          <a:bodyPr>
            <a:normAutofit fontScale="92500"/>
          </a:bodyPr>
          <a:lstStyle/>
          <a:p>
            <a:pPr algn="ctr"/>
            <a:r>
              <a:rPr lang="th-TH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โรงพยาบาลส่งเสริมสุขภาพตำบลปากกาง  อำเภอลอง จังหวัดแพร่</a:t>
            </a:r>
          </a:p>
          <a:p>
            <a:pPr algn="ctr"/>
            <a:r>
              <a:rPr lang="th-TH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ปีงบประมาณ2563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30D8D9-4D4F-4234-919D-8E82322D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470"/>
            <a:ext cx="8229600" cy="857250"/>
          </a:xfrm>
        </p:spPr>
        <p:txBody>
          <a:bodyPr>
            <a:noAutofit/>
          </a:bodyPr>
          <a:lstStyle/>
          <a:p>
            <a:b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จัดการระบบฐานข้อมูลผู้ป่วย</a:t>
            </a:r>
            <a:b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-แบ่งระดับ/ประเภทผู้ป่วย ตามกลุ่มสี</a:t>
            </a:r>
            <a:b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ตัวแทนเนื้อหา 5" descr="รูปภาพประกอบด้วย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F237B4F-4BC4-4969-A101-CEBA44A697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394996"/>
            <a:ext cx="4038600" cy="3394471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C9D314-5003-4751-950E-850ABA0CDE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590" y="1410514"/>
            <a:ext cx="4733855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7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D4540C-B77C-4796-A231-C56497DA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6" y="433880"/>
            <a:ext cx="8814179" cy="458114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-จัดทำทะเบียนนัดให้ อสม.วัดความดันโลหิตที่บ้าน</a:t>
            </a:r>
            <a:br>
              <a:rPr lang="th-TH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" name="ตัวแทนเนื้อหา 5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3F9E947-615A-41F7-BE99-EC31571C2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054" y="629696"/>
            <a:ext cx="3970329" cy="4494924"/>
          </a:xfrm>
        </p:spPr>
      </p:pic>
      <p:pic>
        <p:nvPicPr>
          <p:cNvPr id="12" name="ตัวแทนเนื้อหา 11">
            <a:extLst>
              <a:ext uri="{FF2B5EF4-FFF2-40B4-BE49-F238E27FC236}">
                <a16:creationId xmlns:a16="http://schemas.microsoft.com/office/drawing/2014/main" id="{2FAD1BCB-CFB2-4ECA-BC53-33E27E562D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2" y="1116873"/>
            <a:ext cx="4322042" cy="3745450"/>
          </a:xfrm>
        </p:spPr>
      </p:pic>
    </p:spTree>
    <p:extLst>
      <p:ext uri="{BB962C8B-B14F-4D97-AF65-F5344CB8AC3E}">
        <p14:creationId xmlns:p14="http://schemas.microsoft.com/office/powerpoint/2010/main" val="94566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A0EFF6-BB8F-41B9-AE17-0BD772D0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91" y="205979"/>
            <a:ext cx="8396817" cy="994172"/>
          </a:xfrm>
        </p:spPr>
        <p:txBody>
          <a:bodyPr>
            <a:noAutofit/>
          </a:bodyPr>
          <a:lstStyle/>
          <a:p>
            <a:r>
              <a:rPr lang="th-TH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อสม.วัดความดันโลหิตและสอบถามอาการเบื้องต้น บันทึกข้อมูล พร้อมนำสมุดประจำตัวผู้ป่วยมารพ.สต.ก่อนวันนัด</a:t>
            </a:r>
            <a:br>
              <a:rPr lang="th-TH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ตัวแทนเนื้อหา 5" descr="รูปภาพประกอบด้วย กลางแจ้ง, บุคคล, โต๊ะ, ผู้หญิ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590DDAC-AE29-40B4-B9CB-F9AACE74F3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372779"/>
            <a:ext cx="2545556" cy="3564742"/>
          </a:xfrm>
        </p:spPr>
      </p:pic>
      <p:pic>
        <p:nvPicPr>
          <p:cNvPr id="8" name="ตัวแทนเนื้อหา 7">
            <a:extLst>
              <a:ext uri="{FF2B5EF4-FFF2-40B4-BE49-F238E27FC236}">
                <a16:creationId xmlns:a16="http://schemas.microsoft.com/office/drawing/2014/main" id="{3AFF28F7-6ABC-47F8-B4E7-4108A331FD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523" y="1372779"/>
            <a:ext cx="2901395" cy="3564742"/>
          </a:xfr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8A3115B-D167-48D3-9C44-56C6417602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479" y="1372779"/>
            <a:ext cx="2620929" cy="35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9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686C4E-AE06-4C5D-96C7-235342E5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205979"/>
            <a:ext cx="8856889" cy="857250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เจ้าหน้าที่บันทึกข้อมูลในโปรแกรม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 XP </a:t>
            </a:r>
            <a:r>
              <a:rPr lang="th-TH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และสมุดประจำตัวผู้ป่วย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6" name="ตัวแทนเนื้อหา 5" descr="รูปภาพประกอบด้วย บุคคล, โต๊ะ, อาคาร, ผู้หญิ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587837E-1001-4A87-9F52-63D524B8CD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1543049"/>
            <a:ext cx="3512215" cy="3394472"/>
          </a:xfrm>
        </p:spPr>
      </p:pic>
      <p:pic>
        <p:nvPicPr>
          <p:cNvPr id="8" name="ตัวแทนเนื้อหา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3A1B138-19D8-41F9-A992-6151FC8DFD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180" y="1543049"/>
            <a:ext cx="2497895" cy="3394472"/>
          </a:xfr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599ECC7-22FC-4795-8F9F-6B549DFD03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105" y="1543049"/>
            <a:ext cx="2400196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8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B45730-95B7-4574-8FD7-5FBD3401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จัดยาตามแผนการรักษา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6" name="ตัวแทนเนื้อหา 5" descr="รูปภาพประกอบด้วย บุคคล, ในอาคาร, ผู้หญิง,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75045F3-CC33-46F5-9055-9D5DD27F59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200151"/>
            <a:ext cx="4038600" cy="3737370"/>
          </a:xfrm>
        </p:spPr>
      </p:pic>
      <p:pic>
        <p:nvPicPr>
          <p:cNvPr id="8" name="ตัวแทนเนื้อหา 7" descr="รูปภาพประกอบด้วย บุคคล, ในอาคาร, โต๊ะ, อาหา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3842117-AA17-4F40-90BA-0F5BFFD1C7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717" y="1200152"/>
            <a:ext cx="4748727" cy="3737370"/>
          </a:xfrm>
        </p:spPr>
      </p:pic>
    </p:spTree>
    <p:extLst>
      <p:ext uri="{BB962C8B-B14F-4D97-AF65-F5344CB8AC3E}">
        <p14:creationId xmlns:p14="http://schemas.microsoft.com/office/powerpoint/2010/main" val="68589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A3C1F4-5ABC-46D1-A93B-813A2A9E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474545"/>
            <a:ext cx="8229600" cy="857250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อสม.นำจ่ายยาที่บ้านทุก1เดือน (2ครั้ง)</a:t>
            </a:r>
            <a:br>
              <a:rPr lang="th-TH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990C90B7-D3C6-49F2-865D-4D167BDCF7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4" y="1159790"/>
            <a:ext cx="1926281" cy="3855240"/>
          </a:xfrm>
        </p:spPr>
      </p:pic>
      <p:pic>
        <p:nvPicPr>
          <p:cNvPr id="8" name="ตัวแทนเนื้อหา 7">
            <a:extLst>
              <a:ext uri="{FF2B5EF4-FFF2-40B4-BE49-F238E27FC236}">
                <a16:creationId xmlns:a16="http://schemas.microsoft.com/office/drawing/2014/main" id="{0EBC94FB-89A9-457A-86F1-64F5E1BD0A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491" y="1204659"/>
            <a:ext cx="2548214" cy="1717931"/>
          </a:xfrm>
        </p:spPr>
      </p:pic>
      <p:pic>
        <p:nvPicPr>
          <p:cNvPr id="10" name="รูปภาพ 9" descr="รูปภาพประกอบด้วย บุคคล, กลางแจ้ง, ผู้หญิง, นั่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7DA20CE-E361-4E48-A5FE-B81D0F0DEB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491" y="2980035"/>
            <a:ext cx="2596321" cy="2034995"/>
          </a:xfrm>
          <a:prstGeom prst="rect">
            <a:avLst/>
          </a:prstGeom>
        </p:spPr>
      </p:pic>
      <p:pic>
        <p:nvPicPr>
          <p:cNvPr id="12" name="รูปภาพ 11" descr="รูปภาพประกอบด้วย ในอาคาร, นั่ง, เด็ก, ขนาดเล็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DEE1505-AAE1-4434-B21C-FC0258827C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452" y="1180251"/>
            <a:ext cx="1864294" cy="3834779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B4341823-96B0-45CD-8BE9-D07163EEDF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626" y="1180251"/>
            <a:ext cx="2194165" cy="38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7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7245D7B-659C-4A04-A207-828B4864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อสม.ปรึกษาพยาบาล กรณีผิดปกติ ผ่าน </a:t>
            </a: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 LINE</a:t>
            </a:r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63BBCC4F-7F8F-4FCE-A4B2-78B1D24AE2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1405533"/>
            <a:ext cx="2637041" cy="3531988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E666FB3-8548-41E1-B79B-6852C2F20D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761" y="1469183"/>
            <a:ext cx="2581684" cy="350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71864F4-CACE-47FE-B7E6-D998608AE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655" y="1446892"/>
            <a:ext cx="3013046" cy="35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7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4D0638-DC89-4AA7-BD7C-0123CD00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175"/>
            <a:ext cx="8229600" cy="857250"/>
          </a:xfrm>
        </p:spPr>
        <p:txBody>
          <a:bodyPr/>
          <a:lstStyle/>
          <a:p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การให้บริการใน รพ.สต.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42145CE-6A8D-4F8F-A2DC-E38B28454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55" y="1403345"/>
            <a:ext cx="4581150" cy="3458980"/>
          </a:xfrm>
        </p:spPr>
        <p:txBody>
          <a:bodyPr>
            <a:normAutofit fontScale="92500"/>
          </a:bodyPr>
          <a:lstStyle/>
          <a:p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จัดหน่วยบริการ ให้เป็นไปตามมาตรฐานการป้องกันโรค ตามมาตรการ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distancing </a:t>
            </a:r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เพื่อป้องกันการแพร่ระบาดของเชื้อไวรัสโค</a:t>
            </a:r>
            <a:r>
              <a:rPr lang="th-TH" dirty="0" err="1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2019 (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COVID-19) </a:t>
            </a:r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อย่างเคร่งครัด </a:t>
            </a:r>
          </a:p>
          <a:p>
            <a:r>
              <a:rPr lang="th-TH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ผู้มารับบริการต้องสวมหน้ากากอนามัย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รูปภาพ 7" descr="รูปภาพประกอบด้วย ในอาคาร, อาคาร, ห้อง, อ่อนวั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B8E5F11-43FF-44C3-8F3E-C0FF2CBE5B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705" y="3294785"/>
            <a:ext cx="1985165" cy="162129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F429CFE-6E52-48A1-B3CA-9539F3238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705" y="1138426"/>
            <a:ext cx="4275740" cy="2044144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โต๊ะ, เปิด, นั่ง, ห้อ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98B3AAE-0442-405D-96C3-06B0BDE251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575" y="3335275"/>
            <a:ext cx="2137870" cy="16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3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749E55-272A-42CD-A61B-7960487C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พบพยาบาล/เจ้าหน้าที่ รพ.สต. (1ครั้ง)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เจาะเลือดตรวจ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FBS </a:t>
            </a:r>
            <a:r>
              <a:rPr lang="th-TH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ทุก 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เดือน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2" name="ตัวแทนเนื้อหา 11" descr="รูปภาพประกอบด้วย บุคคล, กลุ่ม, ผู้หญิง, เด็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623D7C-E68E-4D0B-BEFD-A53C78FA9B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426" y="1442847"/>
            <a:ext cx="4226314" cy="3494674"/>
          </a:xfrm>
        </p:spPr>
      </p:pic>
      <p:pic>
        <p:nvPicPr>
          <p:cNvPr id="10" name="ตัวแทนเนื้อหา 9" descr="รูปภาพประกอบด้วย ในอาคาร, อาคาร, โต๊ะ, นั่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94A64F4-952F-44A8-8DAA-2B25D9F8DD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1382570"/>
            <a:ext cx="4038600" cy="3554951"/>
          </a:xfrm>
        </p:spPr>
      </p:pic>
    </p:spTree>
    <p:extLst>
      <p:ext uri="{BB962C8B-B14F-4D97-AF65-F5344CB8AC3E}">
        <p14:creationId xmlns:p14="http://schemas.microsoft.com/office/powerpoint/2010/main" val="265826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5877BB-1122-411E-B082-6995A133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84283"/>
            <a:ext cx="8229600" cy="857250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-ติดตามเยี่ยมบ้าน (ผู้ป่วยติดบ้าน/ติดเตียง)</a:t>
            </a:r>
            <a:br>
              <a:rPr lang="th-TH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6" name="ตัวแทนเนื้อหา 5" descr="รูปภาพประกอบด้วย ในอาคาร, บุคคล, เด็ก, อ่อนวั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AED6B23-D5CA-4D5E-AFA5-4FA8EB68D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1465142"/>
            <a:ext cx="2748690" cy="3394075"/>
          </a:xfrm>
        </p:spPr>
      </p:pic>
      <p:pic>
        <p:nvPicPr>
          <p:cNvPr id="8" name="ตัวแทนเนื้อหา 7" descr="รูปภาพประกอบด้วย บุคคล, นั่ง, ในอาคาร, ผู้ช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3ADAED3-6BF4-42C3-B323-948F25C8A5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655" y="1440391"/>
            <a:ext cx="2290575" cy="3394075"/>
          </a:xfr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D85DFD4-E5D8-4598-BAAB-DE66DF4B11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891" y="1465142"/>
            <a:ext cx="3226849" cy="33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65B89E-4906-481A-B4CE-98F55BDD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35" y="263247"/>
            <a:ext cx="6178616" cy="61082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ความเป็นมาและความสำคัญ </a:t>
            </a:r>
            <a:endParaRPr lang="en-US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ตัวแทนเนื้อหา 2">
            <a:extLst>
              <a:ext uri="{FF2B5EF4-FFF2-40B4-BE49-F238E27FC236}">
                <a16:creationId xmlns:a16="http://schemas.microsoft.com/office/drawing/2014/main" id="{DF9BC291-6ED2-4BF4-89C7-4BCE249D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50" y="891995"/>
            <a:ext cx="8759899" cy="2595986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วิเคราะห์/ถอดบทเรียนจากสถานการณ์การระบาดไวรัสโค</a:t>
            </a:r>
            <a:r>
              <a:rPr lang="th-TH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2019</a:t>
            </a:r>
          </a:p>
          <a:p>
            <a:pPr>
              <a:buFont typeface="Wingdings" panose="05000000000000000000" pitchFamily="2" charset="2"/>
              <a:buChar char="q"/>
              <a:tabLst>
                <a:tab pos="202883" algn="l"/>
              </a:tabLst>
            </a:pPr>
            <a:r>
              <a:rPr lang="th-TH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นโยบายของเขตสุขภาพที่ 1 การออกแบบระบบบริการสุขภาพวิถีใหม่  ประเด็น ลดแออัด ลดรอคอยในโรงพยาบาล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และประเด็นความปลอดภัยของผู้รับบริการและบุคลากรสาธารณสุข (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2P safety)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202883" algn="l"/>
              </a:tabLst>
            </a:pPr>
            <a:r>
              <a:rPr lang="th-TH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การไม่สามารถกำหนดระยะเวลาการระบาดของโรคติดเชื้อไวรัสโค</a:t>
            </a:r>
            <a:r>
              <a:rPr lang="th-TH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2019ได้อย่างแน่นอน </a:t>
            </a:r>
            <a:endParaRPr lang="en-US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ผลกระทบระยะยาวจากโรคติดเชื้อไวรัสโค</a:t>
            </a:r>
            <a:r>
              <a:rPr lang="th-TH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2019 ต่อระบบสาธารณสุข อาจยาวนาน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F132A9A-CB05-44C0-BB31-61219C185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00" y="3395474"/>
            <a:ext cx="2901395" cy="168250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408073A-D4A3-4EC9-973C-2EE14848B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410" y="3410254"/>
            <a:ext cx="2748690" cy="166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11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B9DE74-C0BF-4414-88AF-62FE5810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64" y="307692"/>
            <a:ext cx="8229600" cy="857250"/>
          </a:xfrm>
        </p:spPr>
        <p:txBody>
          <a:bodyPr>
            <a:noAutofit/>
          </a:bodyPr>
          <a:lstStyle/>
          <a:p>
            <a:r>
              <a:rPr lang="th-TH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สนับสนุนและเป็นที่ปรึกษา ในการดูแลตนเองของผู้ป่วยทั้งรายบุคคลและรายกลุ่ม (</a:t>
            </a:r>
            <a:r>
              <a:rPr 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health group)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ตัวแทนเนื้อหา 5" descr="รูปภาพประกอบด้วย บุคคล, นั่ง, กลุ่ม, ผู้ช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8145190-8FC5-42EC-9FAC-0F5C912143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1502815"/>
            <a:ext cx="4038600" cy="3332993"/>
          </a:xfrm>
        </p:spPr>
      </p:pic>
      <p:pic>
        <p:nvPicPr>
          <p:cNvPr id="8" name="ตัวแทนเนื้อหา 7" descr="รูปภาพประกอบด้วย บุคคล, ในอาคาร, หน้าต่าง, นั่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F113025-AE70-4FC6-AA2F-45CEE26865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54853"/>
            <a:ext cx="4275740" cy="3280955"/>
          </a:xfrm>
        </p:spPr>
      </p:pic>
    </p:spTree>
    <p:extLst>
      <p:ext uri="{BB962C8B-B14F-4D97-AF65-F5344CB8AC3E}">
        <p14:creationId xmlns:p14="http://schemas.microsoft.com/office/powerpoint/2010/main" val="303649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C6B9572-A986-45BD-A3EF-1857D953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ส่งปรึกษาแพทย์ ผ่าน</a:t>
            </a: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App. Line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ตัวแทนเนื้อหา 4" descr="รูปภาพประกอบด้วย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B56094C-1241-41EE-8DFD-AD20EF2C22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28051"/>
            <a:ext cx="3817625" cy="3608752"/>
          </a:xfr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11ACA58-D649-495B-A40C-5D1E87EEF7B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28051"/>
            <a:ext cx="3503980" cy="360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59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63001-1488-481B-9213-224F8BC6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ระบบส่งต่อ(</a:t>
            </a: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 REFER)</a:t>
            </a:r>
          </a:p>
        </p:txBody>
      </p:sp>
      <p:pic>
        <p:nvPicPr>
          <p:cNvPr id="12" name="ตัวแทนเนื้อหา 11" descr="รูปภาพประกอบด้วย บุคคล, ผู้ชาย, ยืน, อาหา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112C6A5-3022-46EA-B205-86FB42583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50110"/>
            <a:ext cx="3817625" cy="3394075"/>
          </a:xfrm>
        </p:spPr>
      </p:pic>
      <p:pic>
        <p:nvPicPr>
          <p:cNvPr id="10" name="ตัวแทนเนื้อหา 9" descr="รูปภาพประกอบด้วย กลางแจ้ง, บุคคล, ยืน, รถบรรทุ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958EE21-6113-4235-9065-68FFCBC18E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79" y="1350110"/>
            <a:ext cx="3817625" cy="3394075"/>
          </a:xfrm>
        </p:spPr>
      </p:pic>
    </p:spTree>
    <p:extLst>
      <p:ext uri="{BB962C8B-B14F-4D97-AF65-F5344CB8AC3E}">
        <p14:creationId xmlns:p14="http://schemas.microsoft.com/office/powerpoint/2010/main" val="3444248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85A1AAF6-608F-4D06-BE39-5710DD2FF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705" y="891995"/>
            <a:ext cx="2595985" cy="1068934"/>
          </a:xfrm>
        </p:spPr>
        <p:txBody>
          <a:bodyPr>
            <a:normAutofit/>
          </a:bodyPr>
          <a:lstStyle/>
          <a:p>
            <a:r>
              <a:rPr lang="th-TH" sz="6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</a:t>
            </a:r>
            <a:endParaRPr lang="en-US" sz="6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44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9F739C-4644-46F8-A90C-F99C520A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75" y="1808225"/>
            <a:ext cx="7886700" cy="11447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เกิดระบบบริการการดูแลผู้ป่วย โรคเบาหวานและความดันโลหิตสูง แบบวิถีใหม่</a:t>
            </a:r>
            <a:br>
              <a:rPr lang="en-US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normal health service model )</a:t>
            </a: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br>
              <a:rPr lang="en-US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ไดอะแกรม 4">
            <a:extLst>
              <a:ext uri="{FF2B5EF4-FFF2-40B4-BE49-F238E27FC236}">
                <a16:creationId xmlns:a16="http://schemas.microsoft.com/office/drawing/2014/main" id="{5705023B-30AB-4B09-80C1-36DFB17D4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530359"/>
              </p:ext>
            </p:extLst>
          </p:nvPr>
        </p:nvGraphicFramePr>
        <p:xfrm>
          <a:off x="2739540" y="3259468"/>
          <a:ext cx="3866762" cy="106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565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2A811B-9F76-4A69-8080-C3620DB3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541"/>
            <a:ext cx="8373533" cy="38770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th-TH" sz="2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ระบบบริการการดูแลผู้ป่วย วิถีใหม่ </a:t>
            </a:r>
            <a:br>
              <a:rPr lang="th-TH" sz="24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 sz="2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normal health service model )</a:t>
            </a:r>
            <a:b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249DFBD-B07C-4119-B10C-4FA3F727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889000"/>
            <a:ext cx="8856134" cy="41063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5A7FAFD-4C7C-4C6D-9DDB-991AEDB5F38C}"/>
              </a:ext>
            </a:extLst>
          </p:cNvPr>
          <p:cNvSpPr txBox="1"/>
          <p:nvPr/>
        </p:nvSpPr>
        <p:spPr>
          <a:xfrm>
            <a:off x="3071283" y="889000"/>
            <a:ext cx="3001434" cy="30008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ผู้ป่วยโรคเบาหวานและความดันโลหิตสูง</a:t>
            </a:r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093D3AB3-56A7-4442-8E66-2E2D2C25A659}"/>
              </a:ext>
            </a:extLst>
          </p:cNvPr>
          <p:cNvSpPr txBox="1"/>
          <p:nvPr/>
        </p:nvSpPr>
        <p:spPr>
          <a:xfrm>
            <a:off x="1852084" y="1823070"/>
            <a:ext cx="5609167" cy="5078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ปรับกระบวนการดูแลผู้ป่วยผู้ป่วยเบาหวาน ความดันโลหิตสูงที่อยู่ในเกณฑ์สีเขียว/สีเหลือง ที่รับการรักษาที่ รพ.สต. </a:t>
            </a:r>
            <a:endParaRPr lang="en-US" sz="9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3B388231-CE6A-41F5-A465-43F7343496FE}"/>
              </a:ext>
            </a:extLst>
          </p:cNvPr>
          <p:cNvSpPr txBox="1"/>
          <p:nvPr/>
        </p:nvSpPr>
        <p:spPr>
          <a:xfrm>
            <a:off x="3817410" y="1247976"/>
            <a:ext cx="1678517" cy="507831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-จัดการระบบฐานข้อมูลผู้ป่วย</a:t>
            </a:r>
          </a:p>
          <a:p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-แบ่งระดับ/ประเภทผู้ป่วย ตามกลุ่มสี เขียว เหลือง ส้ม แดง ดำ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E3DC7E86-1790-4288-AEC4-F5F8C8EBE768}"/>
              </a:ext>
            </a:extLst>
          </p:cNvPr>
          <p:cNvSpPr txBox="1"/>
          <p:nvPr/>
        </p:nvSpPr>
        <p:spPr>
          <a:xfrm>
            <a:off x="264582" y="2236581"/>
            <a:ext cx="1676400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</a:t>
            </a:r>
          </a:p>
          <a:p>
            <a:r>
              <a:rPr lang="en-US" sz="105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-BP &lt;140</a:t>
            </a:r>
            <a:r>
              <a:rPr lang="th-TH" sz="105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05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mm.Hg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ไม่มีภาวะแทรกซ้อนหรือโรคร่วม(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DM)</a:t>
            </a:r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CF966B12-C6C4-467F-9E50-24718D962870}"/>
              </a:ext>
            </a:extLst>
          </p:cNvPr>
          <p:cNvSpPr txBox="1"/>
          <p:nvPr/>
        </p:nvSpPr>
        <p:spPr>
          <a:xfrm>
            <a:off x="389467" y="3056036"/>
            <a:ext cx="3113597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-จัดทำทะเบียนนัดให้ อสม.วัดความดันโลหิตที่บ้าน  ก่อนวันนัด 3-5วัน</a:t>
            </a:r>
          </a:p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-อสม.วัดความดันโลหิตและสอบถามอาการเบื้องต้น บันทึกข้อมูล พร้อมนำสมุดประจำตัวผู้ป่วยมารพ.สต.ก่อนวันนัด 2วัน</a:t>
            </a:r>
          </a:p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-เจ้าหน้าที่บันทึกข้อมูลในโปรแกรม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 XP </a:t>
            </a:r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และสมุดประจำตัวผู้ป่วย</a:t>
            </a:r>
          </a:p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-จัดยาตามแผนการรักษาและให้ อสม.นำจ่ายแก่ผู้ป่วย ในวันนัด </a:t>
            </a:r>
          </a:p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-อสม.นำจ่ายยาที่บ้านทุก1เดือน (2ครั้ง)</a:t>
            </a:r>
          </a:p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-พบพยาบาล/เจ้าหน้าที่ รพ.สต. (1ครั้ง)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เจาะเลือดตรวจ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FBS </a:t>
            </a:r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ทุก  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เดือน 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3548B1B3-1B41-4EFF-9727-BE137B9B011A}"/>
              </a:ext>
            </a:extLst>
          </p:cNvPr>
          <p:cNvSpPr txBox="1"/>
          <p:nvPr/>
        </p:nvSpPr>
        <p:spPr>
          <a:xfrm>
            <a:off x="4224870" y="2236582"/>
            <a:ext cx="1847849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</a:t>
            </a:r>
          </a:p>
          <a:p>
            <a:r>
              <a:rPr lang="en-US" sz="105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-BP ≥140</a:t>
            </a:r>
            <a:r>
              <a:rPr lang="th-TH" sz="105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05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mm.Hg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มีภาวะแทรกซ้อนหรือโรคร่วม</a:t>
            </a:r>
          </a:p>
          <a:p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มีอาการผิดปกติ</a:t>
            </a:r>
            <a:r>
              <a:rPr lang="th-TH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F8F0C6B-411C-4E5B-9A0D-14BD0ECFE5F9}"/>
              </a:ext>
            </a:extLst>
          </p:cNvPr>
          <p:cNvSpPr txBox="1"/>
          <p:nvPr/>
        </p:nvSpPr>
        <p:spPr>
          <a:xfrm>
            <a:off x="4451503" y="3056036"/>
            <a:ext cx="3403600" cy="10618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-พบพยาบาลที่รพ.สต.</a:t>
            </a:r>
          </a:p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-ติดตามเยี่ยมบ้าน (ผู้ป่วยติดบ้าน/ติดเตียง)</a:t>
            </a:r>
          </a:p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-สนับสนุนและเป็นที่ปรึกษา ในการดูแลตนเองของผู้ป่วยทั้งรายบุคคลและรายกลุ่ม (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health group)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-ส่งปรึกษาแพทย์ ผ่าน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App. Line</a:t>
            </a:r>
          </a:p>
          <a:p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-ส่งต่อโรงพยาบาลลอง ผ่านระบบ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 Refer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41682E66-5D26-4573-B456-A58DEDDBE993}"/>
              </a:ext>
            </a:extLst>
          </p:cNvPr>
          <p:cNvSpPr txBox="1"/>
          <p:nvPr/>
        </p:nvSpPr>
        <p:spPr>
          <a:xfrm>
            <a:off x="2087033" y="2251779"/>
            <a:ext cx="1553633" cy="71558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</a:t>
            </a:r>
          </a:p>
          <a:p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FBS </a:t>
            </a:r>
            <a:r>
              <a:rPr lang="en-US" sz="135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≤</a:t>
            </a:r>
            <a:r>
              <a:rPr lang="th-TH" sz="135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125 </a:t>
            </a:r>
            <a:r>
              <a:rPr lang="en-US" sz="135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 %</a:t>
            </a:r>
            <a:endParaRPr lang="th-TH" sz="1350" dirty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D56259A-7368-4B11-8306-F9EDEEE0163F}"/>
              </a:ext>
            </a:extLst>
          </p:cNvPr>
          <p:cNvSpPr txBox="1"/>
          <p:nvPr/>
        </p:nvSpPr>
        <p:spPr>
          <a:xfrm>
            <a:off x="6184901" y="2275751"/>
            <a:ext cx="1909233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</a:t>
            </a:r>
          </a:p>
          <a:p>
            <a:r>
              <a:rPr lang="en-US" sz="1350" dirty="0"/>
              <a:t>FBS ≤ 126-154 mg %</a:t>
            </a:r>
          </a:p>
          <a:p>
            <a:r>
              <a:rPr lang="en-US" sz="1350" dirty="0"/>
              <a:t>HbA1C &lt; 7%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E8BE42A3-AA89-4E7C-A539-359FBF9696DD}"/>
              </a:ext>
            </a:extLst>
          </p:cNvPr>
          <p:cNvSpPr txBox="1"/>
          <p:nvPr/>
        </p:nvSpPr>
        <p:spPr>
          <a:xfrm>
            <a:off x="3640667" y="4232972"/>
            <a:ext cx="5113866" cy="71558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th-TH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  รพ.ลอง (แพทย์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เภสัชกร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+- พยาบาล  ) ให้การตรวจรักษาดูแลผู้ป่วยเบาหวาน ความดันโลหิตสูง  ที่อยู่ในเกณฑ์สีส้ม  (วันพฤหัสบดี) ในรพ.สต. (ทุก 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เดือน)</a:t>
            </a:r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ลูกศร: ลง 33">
            <a:extLst>
              <a:ext uri="{FF2B5EF4-FFF2-40B4-BE49-F238E27FC236}">
                <a16:creationId xmlns:a16="http://schemas.microsoft.com/office/drawing/2014/main" id="{DBB8DEB3-4021-4894-AA84-2FA683459FE6}"/>
              </a:ext>
            </a:extLst>
          </p:cNvPr>
          <p:cNvSpPr/>
          <p:nvPr/>
        </p:nvSpPr>
        <p:spPr>
          <a:xfrm>
            <a:off x="4474635" y="1157629"/>
            <a:ext cx="194734" cy="987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ลูกศร: ลง 34">
            <a:extLst>
              <a:ext uri="{FF2B5EF4-FFF2-40B4-BE49-F238E27FC236}">
                <a16:creationId xmlns:a16="http://schemas.microsoft.com/office/drawing/2014/main" id="{F7E15DA8-31D8-492B-A81E-8C4E3F73A5C9}"/>
              </a:ext>
            </a:extLst>
          </p:cNvPr>
          <p:cNvSpPr/>
          <p:nvPr/>
        </p:nvSpPr>
        <p:spPr>
          <a:xfrm>
            <a:off x="4505325" y="1715752"/>
            <a:ext cx="194734" cy="1406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ลูกศร: โค้งขวา 35">
            <a:extLst>
              <a:ext uri="{FF2B5EF4-FFF2-40B4-BE49-F238E27FC236}">
                <a16:creationId xmlns:a16="http://schemas.microsoft.com/office/drawing/2014/main" id="{C9D5D427-78CA-426F-9F14-DFB504C1CDEF}"/>
              </a:ext>
            </a:extLst>
          </p:cNvPr>
          <p:cNvSpPr/>
          <p:nvPr/>
        </p:nvSpPr>
        <p:spPr>
          <a:xfrm>
            <a:off x="1359424" y="1827232"/>
            <a:ext cx="311154" cy="395345"/>
          </a:xfrm>
          <a:prstGeom prst="curved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ลูกศร: โค้งซ้าย 36">
            <a:extLst>
              <a:ext uri="{FF2B5EF4-FFF2-40B4-BE49-F238E27FC236}">
                <a16:creationId xmlns:a16="http://schemas.microsoft.com/office/drawing/2014/main" id="{DBE704BD-FF6A-4F0F-82B9-491560BA842C}"/>
              </a:ext>
            </a:extLst>
          </p:cNvPr>
          <p:cNvSpPr/>
          <p:nvPr/>
        </p:nvSpPr>
        <p:spPr>
          <a:xfrm>
            <a:off x="7501463" y="1823646"/>
            <a:ext cx="400052" cy="419317"/>
          </a:xfrm>
          <a:prstGeom prst="curved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5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22C932-0F50-4AE1-AD38-0F42686F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586586"/>
            <a:ext cx="8704185" cy="87805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เพิ่มผลลัพธ์ทางคลินิกของผู้ป่วยโรคเบาหวานและความดันโลหิตสูง</a:t>
            </a:r>
            <a:br>
              <a:rPr lang="en-US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ตัวแทนเนื้อหา 7">
            <a:extLst>
              <a:ext uri="{FF2B5EF4-FFF2-40B4-BE49-F238E27FC236}">
                <a16:creationId xmlns:a16="http://schemas.microsoft.com/office/drawing/2014/main" id="{135A2754-8375-4574-BF31-3EDA304DD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245" y="1808225"/>
            <a:ext cx="5191970" cy="2984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806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6">
            <a:extLst>
              <a:ext uri="{FF2B5EF4-FFF2-40B4-BE49-F238E27FC236}">
                <a16:creationId xmlns:a16="http://schemas.microsoft.com/office/drawing/2014/main" id="{1C74CFAB-DD03-4F2E-B72F-C934BB81A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030839"/>
              </p:ext>
            </p:extLst>
          </p:nvPr>
        </p:nvGraphicFramePr>
        <p:xfrm>
          <a:off x="2179818" y="1154145"/>
          <a:ext cx="7024430" cy="366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EF191600-F5CC-4886-8070-220AEC2D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35" y="281175"/>
            <a:ext cx="6107113" cy="725487"/>
          </a:xfrm>
        </p:spPr>
        <p:txBody>
          <a:bodyPr>
            <a:noAutofit/>
          </a:bodyPr>
          <a:lstStyle/>
          <a:p>
            <a:r>
              <a:rPr lang="th-TH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ผลลัพธ์การดูแลผู้ป่วยโรคเบาหวาน รูปแบบการบริการวิถีใหม่</a:t>
            </a:r>
            <a:endParaRPr lang="en-US" sz="2400" dirty="0"/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CED5284C-65B6-46FE-905F-D4DAAC1B6450}"/>
              </a:ext>
            </a:extLst>
          </p:cNvPr>
          <p:cNvGrpSpPr/>
          <p:nvPr/>
        </p:nvGrpSpPr>
        <p:grpSpPr>
          <a:xfrm>
            <a:off x="146384" y="2310273"/>
            <a:ext cx="3305585" cy="522954"/>
            <a:chOff x="26962" y="132"/>
            <a:chExt cx="3305585" cy="522954"/>
          </a:xfrm>
        </p:grpSpPr>
        <p:sp>
          <p:nvSpPr>
            <p:cNvPr id="15" name="ลูกศร: เครื่องหมายบั้ง 14">
              <a:extLst>
                <a:ext uri="{FF2B5EF4-FFF2-40B4-BE49-F238E27FC236}">
                  <a16:creationId xmlns:a16="http://schemas.microsoft.com/office/drawing/2014/main" id="{7D0CE1BB-7F1D-48EC-9247-DAB03DD5762A}"/>
                </a:ext>
              </a:extLst>
            </p:cNvPr>
            <p:cNvSpPr/>
            <p:nvPr/>
          </p:nvSpPr>
          <p:spPr>
            <a:xfrm>
              <a:off x="26962" y="132"/>
              <a:ext cx="3305585" cy="522954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ลูกศร: เครื่องหมายบั้ง 4">
              <a:extLst>
                <a:ext uri="{FF2B5EF4-FFF2-40B4-BE49-F238E27FC236}">
                  <a16:creationId xmlns:a16="http://schemas.microsoft.com/office/drawing/2014/main" id="{271648CF-5866-4DDE-9B8B-0240282AC992}"/>
                </a:ext>
              </a:extLst>
            </p:cNvPr>
            <p:cNvSpPr txBox="1"/>
            <p:nvPr/>
          </p:nvSpPr>
          <p:spPr>
            <a:xfrm>
              <a:off x="288439" y="132"/>
              <a:ext cx="2782631" cy="522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2400" b="1" kern="120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ลดแออัด ลดรอคอย</a:t>
              </a:r>
              <a:endParaRPr lang="en-US" sz="2400" b="1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BC19DBAC-4C40-4EE4-9741-FCFC7DF2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55" y="4819064"/>
            <a:ext cx="2633700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19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69211A7-A866-4558-A7D1-6F720633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30" y="433880"/>
            <a:ext cx="6260905" cy="725349"/>
          </a:xfrm>
        </p:spPr>
        <p:txBody>
          <a:bodyPr>
            <a:noAutofit/>
          </a:bodyPr>
          <a:lstStyle/>
          <a:p>
            <a:r>
              <a:rPr lang="th-TH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ผลลัพธ์การดูแลผู้ป่วยโรคความดันโลหิตสูง รูปแบบการบริการวิถีใหม่</a:t>
            </a:r>
            <a:endParaRPr lang="en-US" sz="2400" dirty="0"/>
          </a:p>
        </p:txBody>
      </p:sp>
      <p:graphicFrame>
        <p:nvGraphicFramePr>
          <p:cNvPr id="12" name="ตัวแทนเนื้อหา 11">
            <a:extLst>
              <a:ext uri="{FF2B5EF4-FFF2-40B4-BE49-F238E27FC236}">
                <a16:creationId xmlns:a16="http://schemas.microsoft.com/office/drawing/2014/main" id="{13968297-91BC-496E-A325-F1CAC4EB3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73702"/>
              </p:ext>
            </p:extLst>
          </p:nvPr>
        </p:nvGraphicFramePr>
        <p:xfrm>
          <a:off x="2434130" y="1571979"/>
          <a:ext cx="6566315" cy="329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ไดอะแกรม 14">
            <a:extLst>
              <a:ext uri="{FF2B5EF4-FFF2-40B4-BE49-F238E27FC236}">
                <a16:creationId xmlns:a16="http://schemas.microsoft.com/office/drawing/2014/main" id="{C3D3F020-0FB8-4915-B667-092DA3F1D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610111"/>
              </p:ext>
            </p:extLst>
          </p:nvPr>
        </p:nvGraphicFramePr>
        <p:xfrm>
          <a:off x="143555" y="2310140"/>
          <a:ext cx="335951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5A35ECBD-2133-43EF-8F78-E9D5BEFE5F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6745" y="4863060"/>
            <a:ext cx="2633700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01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DB4AB101-DD29-4852-ABE9-6BAF6B32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4" y="281175"/>
            <a:ext cx="8704185" cy="725487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ผลลัพธ์การดูแลผู้ป่วยโรคเบาหวาน</a:t>
            </a:r>
            <a:endParaRPr lang="en-US" dirty="0"/>
          </a:p>
        </p:txBody>
      </p:sp>
      <p:graphicFrame>
        <p:nvGraphicFramePr>
          <p:cNvPr id="7" name="ตัวแทนเนื้อหา 6">
            <a:extLst>
              <a:ext uri="{FF2B5EF4-FFF2-40B4-BE49-F238E27FC236}">
                <a16:creationId xmlns:a16="http://schemas.microsoft.com/office/drawing/2014/main" id="{4615F6C7-5FF0-43AE-9E53-CC9BCEFABB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553291"/>
              </p:ext>
            </p:extLst>
          </p:nvPr>
        </p:nvGraphicFramePr>
        <p:xfrm>
          <a:off x="2586834" y="1044700"/>
          <a:ext cx="6260905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98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671736D1-0A3C-4F34-9291-07DE07CB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99" y="196021"/>
            <a:ext cx="8861696" cy="14594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tabLst>
                <a:tab pos="202883" algn="l"/>
              </a:tabLst>
            </a:pPr>
            <a:b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ทิศทางของของทีม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NCD, PCT </a:t>
            </a:r>
            <a:r>
              <a:rPr lang="th-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PTC </a:t>
            </a:r>
            <a:r>
              <a:rPr lang="th-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คป.สอ.ลอง  เพื่อตอบสนองนโยบายการออกแบบระบบบริการสุขภาพวิถีใหม่ ในกลุ่มผู้ป่วยโรคไม่ติดต่อเรื้อรัง</a:t>
            </a:r>
            <a:b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ลดแออัด ลดรอคอย ในกลุ่มผู้ป่วยโรคไม่ติดต่อเรื้อรัง</a:t>
            </a:r>
            <a:b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2.</a:t>
            </a: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ความปลอดภัยของผู้ป่วยกลุ่มโรคไม่ติดต่อเรื้อรังและบุคลากร  (2</a:t>
            </a: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Safety)</a:t>
            </a:r>
            <a:b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3.</a:t>
            </a: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ความเพียงพอของยาและเวชภัณฑ์ </a:t>
            </a:r>
            <a:b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A037C6B-9621-4CE6-8003-F4A65ACCA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360" y="1788497"/>
            <a:ext cx="5642435" cy="3154978"/>
          </a:xfrm>
        </p:spPr>
        <p:txBody>
          <a:bodyPr anchor="ctr">
            <a:normAutofit lnSpcReduction="10000"/>
          </a:bodyPr>
          <a:lstStyle/>
          <a:p>
            <a:pPr marL="385763" indent="-214313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202883" algn="l"/>
              </a:tabLst>
            </a:pPr>
            <a:r>
              <a:rPr lang="th-TH" sz="15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ระดับโรงพยาบาลลอง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buFont typeface="+mj-lt"/>
              <a:buAutoNum type="arabicPeriod"/>
              <a:tabLst>
                <a:tab pos="202883" algn="l"/>
              </a:tabLst>
            </a:pP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โรงพยาบาลลองมีการสั่งจ่ายยาให้ผู้ป่วยโรคเรื้อรังสูงกว่าปกติ 2 – 3 เท่า โดยได้เลื่อนวันนัดพบแพทย์และรับยาจากเดิมไม่เกิน 12 อาทิตย์ เป็น ไม่เกิน 24 อาทิตย์ในผู้ป่วยกลุ่ม โรค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NCDs</a:t>
            </a: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ที่ควบคุมอาการได้ มีผลให้ยากลุ่มโรค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NCDs </a:t>
            </a: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บางรายการ ได้แก่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Simvastatin Amlodipine Metformin Losartan </a:t>
            </a: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ในโรงพยาบาลไม่เพียงพอในการจ่ายให้ผู้ป่วย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buFont typeface="+mj-lt"/>
              <a:buAutoNum type="arabicPeriod"/>
              <a:tabLst>
                <a:tab pos="202883" algn="l"/>
              </a:tabLst>
            </a:pP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เมื่อเกิดภาวะผ่อนปรน โรงพยาบาลลอง เริ่มเข้าสู่ คลื่นลูกที่ 2 และ 3 คือ ผู้ป่วยโรคเรื้อรังและผู้ป่วยทั่วไปกลับเข้ามารับการรักษาในโรงพยาบาล เริ่มเกิดภาวะแออัด  หรือ ภาวะล้นทะลัก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(Influx) </a:t>
            </a: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ซึ่งเพิ่มความเสี่ยงในการสัมผัสโรคติดเชื้อไวรัสโค</a:t>
            </a:r>
            <a:r>
              <a:rPr lang="th-TH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2019</a:t>
            </a:r>
          </a:p>
          <a:p>
            <a:pPr marL="257175" indent="-257175">
              <a:buFont typeface="+mj-lt"/>
              <a:buAutoNum type="arabicPeriod"/>
              <a:tabLst>
                <a:tab pos="202883" algn="l"/>
              </a:tabLst>
            </a:pP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ส่งผู้ป่วยที่สามารถควบคุมระดับน้ำตาลและความดันโลหิตได้(สีเขียวและสีเหลือง)ให้รับบริการที่ รพ.สต.เพิ่มขึ้น 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99EDE71-78BE-41F8-AF2A-9262E25EB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88497"/>
            <a:ext cx="3035731" cy="31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73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3D0344-F9BF-4E53-B744-6FB9776C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34" y="281175"/>
            <a:ext cx="8856890" cy="725349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ผลลัพธ์การดูแลผู้ป่วยความดันโลหิตสูง</a:t>
            </a:r>
            <a:endParaRPr lang="en-US" dirty="0"/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id="{16889F38-1A81-48D1-89FA-5346BC948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753847"/>
              </p:ext>
            </p:extLst>
          </p:nvPr>
        </p:nvGraphicFramePr>
        <p:xfrm>
          <a:off x="2128720" y="1197405"/>
          <a:ext cx="6871725" cy="351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A0BE025-1846-4805-8055-2A8E9CC5C55D}"/>
              </a:ext>
            </a:extLst>
          </p:cNvPr>
          <p:cNvSpPr txBox="1"/>
          <p:nvPr/>
        </p:nvSpPr>
        <p:spPr>
          <a:xfrm>
            <a:off x="6473711" y="4780136"/>
            <a:ext cx="2630848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ที่มา..ทะเบียนการติดตามผู้ป่วย ณ 16ส.ค.2563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3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EAC7F4D1-FC77-4D1F-AA96-EF326E9B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ความพึงพอใจของผู้ป่วย</a:t>
            </a:r>
            <a:endParaRPr lang="en-US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ตัวแทนเนื้อหา 2">
            <a:extLst>
              <a:ext uri="{FF2B5EF4-FFF2-40B4-BE49-F238E27FC236}">
                <a16:creationId xmlns:a16="http://schemas.microsoft.com/office/drawing/2014/main" id="{33639F9D-858F-4D5D-ABBF-6FD95933A2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1350110"/>
            <a:ext cx="3054100" cy="3394075"/>
          </a:xfrm>
        </p:spPr>
      </p:pic>
      <p:pic>
        <p:nvPicPr>
          <p:cNvPr id="11" name="ตัวแทนเนื้อหา 10">
            <a:extLst>
              <a:ext uri="{FF2B5EF4-FFF2-40B4-BE49-F238E27FC236}">
                <a16:creationId xmlns:a16="http://schemas.microsoft.com/office/drawing/2014/main" id="{60ACBB2E-4479-44C6-BE43-348FC3D1BA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770" y="1197405"/>
            <a:ext cx="2546130" cy="3394075"/>
          </a:xfr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117E26D2-F70A-4110-A3FC-D49DD83B01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915" y="1221375"/>
            <a:ext cx="2546130" cy="37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27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EAC7F4D1-FC77-4D1F-AA96-EF326E9B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9"/>
            <a:ext cx="8543245" cy="857250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การทำงานแบบมีส่วนร่วมและเป็นเครือข่าย</a:t>
            </a:r>
            <a:endParaRPr lang="en-US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ตัวแทนเนื้อหา 9">
            <a:extLst>
              <a:ext uri="{FF2B5EF4-FFF2-40B4-BE49-F238E27FC236}">
                <a16:creationId xmlns:a16="http://schemas.microsoft.com/office/drawing/2014/main" id="{9CB8A421-D2B1-41BF-BA82-FFAA9AE4BE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50110"/>
            <a:ext cx="3664920" cy="3394075"/>
          </a:xfrm>
        </p:spPr>
      </p:pic>
      <p:pic>
        <p:nvPicPr>
          <p:cNvPr id="12" name="ตัวแทนเนื้อหา 11">
            <a:extLst>
              <a:ext uri="{FF2B5EF4-FFF2-40B4-BE49-F238E27FC236}">
                <a16:creationId xmlns:a16="http://schemas.microsoft.com/office/drawing/2014/main" id="{4EA552E8-7933-41B7-9161-1EEC220D34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95" y="1355163"/>
            <a:ext cx="3664920" cy="3394075"/>
          </a:xfrm>
        </p:spPr>
      </p:pic>
    </p:spTree>
    <p:extLst>
      <p:ext uri="{BB962C8B-B14F-4D97-AF65-F5344CB8AC3E}">
        <p14:creationId xmlns:p14="http://schemas.microsoft.com/office/powerpoint/2010/main" val="46531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4F3B9F-72CB-4B9C-99DF-15CFFBE7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51" y="204822"/>
            <a:ext cx="8246070" cy="763525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ข้อเสนอแนะ</a:t>
            </a:r>
            <a:endParaRPr lang="en-US" sz="4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ABA1553-75B6-44D7-876D-456E6B05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54" y="1141146"/>
            <a:ext cx="3512216" cy="479822"/>
          </a:xfrm>
        </p:spPr>
        <p:txBody>
          <a:bodyPr/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ข้อดี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D1605CA-E022-472E-B01E-5A37990D7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130" y="1793767"/>
            <a:ext cx="3706345" cy="30541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th-TH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ด้านผู้รับบริการ</a:t>
            </a: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th-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1.ผู้ป่วยพึงพอใจ </a:t>
            </a:r>
            <a:r>
              <a:rPr lang="en-US" sz="12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รอรับยาที่บ้าน</a:t>
            </a:r>
            <a:endParaRPr lang="en-US" sz="12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th-TH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2.ลดเวลารอคอย </a:t>
            </a: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endParaRPr lang="th-TH" sz="12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th-TH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อสม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th-TH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1.รู้ถึงการเจ็บป่วยในเขตรับผิดชอบ</a:t>
            </a: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th-TH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2.สัมพันธภาพ </a:t>
            </a:r>
            <a:r>
              <a:rPr lang="en-US" sz="12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อสม.กับผู้ป่วยดีขึ้น</a:t>
            </a:r>
            <a:endParaRPr lang="en-US" sz="12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endParaRPr lang="th-TH" sz="12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th-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</a:t>
            </a:r>
            <a:r>
              <a:rPr lang="en-US" sz="12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รพ.สต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th-TH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1.ผู้รับบริการไม่แออัด</a:t>
            </a: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th-TH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2.ให้บริการจ่ายยาที่บ้านผ่าน </a:t>
            </a:r>
            <a:r>
              <a:rPr lang="en-US" sz="12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อสม.ได้ปริมาณมาก</a:t>
            </a:r>
            <a:endParaRPr lang="en-US" sz="12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th-TH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3.ผู้ป่วยที่รับบริการที่ </a:t>
            </a:r>
            <a:r>
              <a:rPr lang="en-US" sz="12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รพ.สตได้รับยา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ครบทุกราย</a:t>
            </a:r>
            <a:endParaRPr lang="en-US" sz="12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th-TH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4.นัดผู้</a:t>
            </a:r>
            <a:r>
              <a:rPr lang="th-TH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ป่วยใน</a:t>
            </a:r>
            <a:r>
              <a:rPr lang="en-US" sz="12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</a:t>
            </a:r>
            <a:r>
              <a:rPr lang="th-TH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บ้าน</a:t>
            </a:r>
            <a:r>
              <a:rPr lang="en-US" sz="12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เดียวกัน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วันเดียว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ง่ายต่อการ</a:t>
            </a:r>
            <a:r>
              <a:rPr lang="th-TH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th-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2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ประสานงาน</a:t>
            </a:r>
            <a:r>
              <a:rPr lang="th-TH" sz="1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 </a:t>
            </a:r>
            <a:r>
              <a:rPr lang="en-US" sz="1200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อสม</a:t>
            </a:r>
            <a:r>
              <a:rPr lang="en-US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2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และชุมชน</a:t>
            </a:r>
            <a:endParaRPr lang="en-US" sz="12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CC1031DB-AAE0-4B33-80FB-8C5E450B2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64833"/>
            <a:ext cx="4041775" cy="479822"/>
          </a:xfrm>
        </p:spPr>
        <p:txBody>
          <a:bodyPr/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ข้อเสนอแนะ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11D5FA6-9921-4606-9D57-713462820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25736" y="1641142"/>
            <a:ext cx="5080690" cy="337388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th-TH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ด้านผู้รับบริการ</a:t>
            </a:r>
          </a:p>
          <a:p>
            <a:pPr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endParaRPr lang="th-TH" sz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1.มียาเหลือมากขึ้น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เพราะบางรายไม่ได้นำยาที่เหลือ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มาคืน</a:t>
            </a:r>
            <a:endParaRPr lang="en-US" sz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2.เมื่อจ่ายยาที่บ้านครบ 2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ที่ต้องมารับบริการที่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รพ.สต.บางรายไม่อยากมา</a:t>
            </a:r>
            <a:endParaRPr lang="en-US" sz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3.กรณีผู้ป่วยเบาหวาน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บางราย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ไม่ควบคุมอาหาร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ครบ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CBGจึงสูงขึ้นเป็นกลุ่มส้ม</a:t>
            </a:r>
            <a:endParaRPr lang="en-US" sz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endParaRPr lang="th-TH" sz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th-TH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อสม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1.เพิ่มปริมาณงาน </a:t>
            </a:r>
          </a:p>
          <a:p>
            <a:pPr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Ø"/>
            </a:pP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รับใบงาน》วัดBP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》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รับยา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》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นำจ่ายผู้ป่วย</a:t>
            </a:r>
            <a:endParaRPr lang="en-US" sz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2.อสม.ที่ทำงานมักเป็นกลุ่มเดิมๆ</a:t>
            </a: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3.บางรายไม่ได้ประเมินBPก่อนส่งงาน /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ไม่วัดซ้ำ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กรณีสูง</a:t>
            </a:r>
            <a:endParaRPr lang="en-US" sz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4.อสม.ให้ลูกหลานนำยาไปจ่ายโดยไม่มีการอธิบาย</a:t>
            </a:r>
            <a:endParaRPr lang="th-TH" sz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endParaRPr lang="en-US" sz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q"/>
            </a:pPr>
            <a:r>
              <a:rPr lang="th-TH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รพ.สต</a:t>
            </a:r>
            <a:r>
              <a:rPr lang="th-TH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1.มีโ</a:t>
            </a:r>
            <a:r>
              <a:rPr lang="th-TH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กาสเกิดMed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Error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ทั้งการสั่งจ่าย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จัดยา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และจ่ายยา</a:t>
            </a:r>
            <a:endParaRPr lang="en-US" sz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2.เวลาให้บริการคลินิก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</a:t>
            </a:r>
            <a:r>
              <a:rPr lang="en-US" sz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12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  <a:endParaRPr lang="en-US" sz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27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>
            <a:extLst>
              <a:ext uri="{FF2B5EF4-FFF2-40B4-BE49-F238E27FC236}">
                <a16:creationId xmlns:a16="http://schemas.microsoft.com/office/drawing/2014/main" id="{63FD200E-4B30-4068-A80D-C3A03CA4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281175"/>
            <a:ext cx="8246070" cy="763525"/>
          </a:xfrm>
        </p:spPr>
        <p:txBody>
          <a:bodyPr/>
          <a:lstStyle/>
          <a:p>
            <a:r>
              <a:rPr lang="th-TH" dirty="0">
                <a:solidFill>
                  <a:srgbClr val="00206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การพัฒนาคุณภาพการบริการอย่างต่อเนื่อง</a:t>
            </a:r>
            <a:endParaRPr lang="en-US" dirty="0">
              <a:solidFill>
                <a:srgbClr val="00206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F5DFD287-0DE1-4922-871A-D49255D3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350109"/>
            <a:ext cx="8856889" cy="3206805"/>
          </a:xfrm>
        </p:spPr>
        <p:txBody>
          <a:bodyPr/>
          <a:lstStyle/>
          <a:p>
            <a:pPr algn="thaiDist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เพิ่มการให้ความรู้ สร้างความเข้าใจแก่ อสม.(พัฒนาศักยภาพ อสม.ในการวัดความดันโลหิตและการแปลผล ตามระบบสี)</a:t>
            </a:r>
          </a:p>
          <a:p>
            <a:pPr algn="thaiDist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เพิ่มติดตามการวัดระดับน้ำตาลในเลือดผู้ป่วยเบาหวาน ในรายที่ยังควบคุมได้ไม่ดี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บันทึกอุบัติการณ์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 Error</a:t>
            </a:r>
            <a:r>
              <a:rPr lang="th-TH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ยังไม่พบอุบัติการณ์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7D0010E0-EE40-4C11-A2BB-C65B06C9A968}"/>
              </a:ext>
            </a:extLst>
          </p:cNvPr>
          <p:cNvSpPr/>
          <p:nvPr/>
        </p:nvSpPr>
        <p:spPr>
          <a:xfrm>
            <a:off x="4724705" y="3793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61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420CCEEE-1CE7-4671-A958-EAE4977E0B0B}"/>
              </a:ext>
            </a:extLst>
          </p:cNvPr>
          <p:cNvSpPr/>
          <p:nvPr/>
        </p:nvSpPr>
        <p:spPr>
          <a:xfrm>
            <a:off x="5335525" y="1350110"/>
            <a:ext cx="3962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ขอบคุณค่ะ</a:t>
            </a:r>
          </a:p>
        </p:txBody>
      </p:sp>
    </p:spTree>
    <p:extLst>
      <p:ext uri="{BB962C8B-B14F-4D97-AF65-F5344CB8AC3E}">
        <p14:creationId xmlns:p14="http://schemas.microsoft.com/office/powerpoint/2010/main" val="74273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D63ACFC-3928-4CC1-B175-67689F5AC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1" y="86811"/>
            <a:ext cx="8935334" cy="4913453"/>
          </a:xfrm>
        </p:spPr>
        <p:txBody>
          <a:bodyPr>
            <a:normAutofit/>
          </a:bodyPr>
          <a:lstStyle/>
          <a:p>
            <a:pPr marL="385763" indent="-214313">
              <a:buFont typeface="Wingdings" panose="05000000000000000000" pitchFamily="2" charset="2"/>
              <a:buChar char="q"/>
            </a:pPr>
            <a:r>
              <a:rPr lang="th-TH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ระบบบริการการดูแลผู้ป่วยในโรงพยาบาลส่งเสริมสุขภาพตำบลปากกาง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0075" indent="-428625">
              <a:buFont typeface="Wingdings" panose="05000000000000000000" pitchFamily="2" charset="2"/>
              <a:buChar char="Ø"/>
            </a:pPr>
            <a:r>
              <a:rPr lang="th-TH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เจาะเลือดและวัดความดันโลหิตผู้ป่วยที่ รพ.สต. ในวันนัด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0075" indent="-428625">
              <a:buFont typeface="Wingdings" panose="05000000000000000000" pitchFamily="2" charset="2"/>
              <a:buChar char="Ø"/>
            </a:pPr>
            <a:r>
              <a:rPr lang="th-TH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กระจายผู้ป่วยไม่ให้แออัดในวันเดียว โดยแบ่งผู้ป่วยตามหมู่บ้าน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0075" indent="-428625">
              <a:buFont typeface="Wingdings" panose="05000000000000000000" pitchFamily="2" charset="2"/>
              <a:buChar char="Ø"/>
            </a:pPr>
            <a:r>
              <a:rPr lang="th-TH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ผู้ป่วยกลับบ้าน และมารับยาหลังรับประทานอาหารหรือทำภารกิจส่วนตัวเรียบร้อย</a:t>
            </a:r>
          </a:p>
          <a:p>
            <a:pPr marL="385763" indent="-214313">
              <a:buFont typeface="Wingdings" panose="05000000000000000000" pitchFamily="2" charset="2"/>
              <a:buChar char="q"/>
            </a:pPr>
            <a:endParaRPr lang="th-T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5763" indent="-214313">
              <a:buFont typeface="Wingdings" panose="05000000000000000000" pitchFamily="2" charset="2"/>
              <a:buChar char="q"/>
            </a:pP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>
              <a:buNone/>
            </a:pPr>
            <a:endParaRPr lang="th-T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>
              <a:buNone/>
            </a:pP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>
              <a:buNone/>
            </a:pP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7A7FD11-6723-4950-B399-43489E5FC1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186" y="3029865"/>
            <a:ext cx="2511996" cy="188442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2A2A4F3-34B6-46A6-912D-509C0FC066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115" y="3029865"/>
            <a:ext cx="2205427" cy="18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3129296-A476-455C-9572-C116EDB7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128470"/>
            <a:ext cx="8246070" cy="1221639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</a:t>
            </a:r>
            <a:br>
              <a:rPr lang="th-TH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FC7ACCB-CDA2-4AF0-A9B3-969CB6F7D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197405"/>
            <a:ext cx="8704185" cy="2285514"/>
          </a:xfrm>
        </p:spPr>
        <p:txBody>
          <a:bodyPr/>
          <a:lstStyle/>
          <a:p>
            <a:pPr marL="385763" indent="-214313">
              <a:buFontTx/>
              <a:buChar char="-"/>
            </a:pP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ผู้ป่วยไม่มาตามนัดที่กำหนดไว้  ทำให้ยังมีความแออัดใน รพ.สต. ในบางสัปดาห์   </a:t>
            </a:r>
          </a:p>
          <a:p>
            <a:pPr marL="385763" indent="-214313">
              <a:buFontTx/>
              <a:buChar char="-"/>
            </a:pP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ผู้ป่วยขาดยา</a:t>
            </a:r>
          </a:p>
          <a:p>
            <a:pPr marL="385763" indent="-214313">
              <a:buFontTx/>
              <a:buChar char="-"/>
            </a:pP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ควบคุมระดับความดันโลหิตสูงและระดับน้ำตาลได้ไม่ดี </a:t>
            </a:r>
          </a:p>
          <a:p>
            <a:pPr marL="385763" indent="-214313">
              <a:buFontTx/>
              <a:buChar char="-"/>
            </a:pP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27D7447-D11D-47D0-ACE7-D2226D028B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525" y="3247195"/>
            <a:ext cx="3044950" cy="171278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061750D-B1C6-416A-99BC-8B29358060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68" y="3276305"/>
            <a:ext cx="2593118" cy="1712784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B39F82A1-96F1-4CAC-A3E0-9F5EC7C85F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265" y="3276305"/>
            <a:ext cx="2836487" cy="16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2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BFF0D86F-FD57-4AA0-9CBF-C0ED4EC87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260" y="3335275"/>
            <a:ext cx="8551480" cy="106838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สถานการณ์การดูแลผู้ป่วย โรคเบาหวานและ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โรคความดันโลหิตสูง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4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6">
            <a:extLst>
              <a:ext uri="{FF2B5EF4-FFF2-40B4-BE49-F238E27FC236}">
                <a16:creationId xmlns:a16="http://schemas.microsoft.com/office/drawing/2014/main" id="{C31CBFB0-FF0C-4283-928D-9F97B5C9056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1414930"/>
              </p:ext>
            </p:extLst>
          </p:nvPr>
        </p:nvGraphicFramePr>
        <p:xfrm>
          <a:off x="101601" y="1502815"/>
          <a:ext cx="8898844" cy="345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C454A8B1-678F-4BB4-B52B-0015D043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3" y="739291"/>
            <a:ext cx="8229600" cy="610820"/>
          </a:xfrm>
        </p:spPr>
        <p:txBody>
          <a:bodyPr>
            <a:noAutofit/>
          </a:bodyPr>
          <a:lstStyle/>
          <a:p>
            <a:r>
              <a:rPr lang="th-TH" sz="24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อัตราผู้ป่วยเบาหวานและโรคความดันโลหิตสูงที่ขึ้นทะเบียน และมารับการรักษาในเขตพื้นที่รับผิดชอบ</a:t>
            </a:r>
            <a:br>
              <a:rPr lang="th-TH" sz="24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7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F065D2F3-4B26-4DAC-AC5C-C14C872A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57" y="229551"/>
            <a:ext cx="8844687" cy="885923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ร้อยละของผู้ป่วยโรคเบาหวานและโรคความดันโลหิตสูงที่ควบคุมได้</a:t>
            </a:r>
            <a:br>
              <a:rPr lang="th-TH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ตัวแทนเนื้อหา 8">
            <a:extLst>
              <a:ext uri="{FF2B5EF4-FFF2-40B4-BE49-F238E27FC236}">
                <a16:creationId xmlns:a16="http://schemas.microsoft.com/office/drawing/2014/main" id="{480BF512-E706-4F15-9CE3-70BED85AF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731803"/>
              </p:ext>
            </p:extLst>
          </p:nvPr>
        </p:nvGraphicFramePr>
        <p:xfrm>
          <a:off x="296261" y="1253626"/>
          <a:ext cx="8246070" cy="299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4245F3F4-A890-4734-92E7-37CF653C804E}"/>
              </a:ext>
            </a:extLst>
          </p:cNvPr>
          <p:cNvSpPr txBox="1"/>
          <p:nvPr/>
        </p:nvSpPr>
        <p:spPr>
          <a:xfrm>
            <a:off x="5893595" y="4421665"/>
            <a:ext cx="3149203" cy="2308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ร้อยละผู้ป่วยเบาหวานที่ควบคุมระดับน้ำตาลได้ &gt;ร้อยละ 40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A1F5C81B-F008-4209-AF18-04691F2938D5}"/>
              </a:ext>
            </a:extLst>
          </p:cNvPr>
          <p:cNvSpPr txBox="1"/>
          <p:nvPr/>
        </p:nvSpPr>
        <p:spPr>
          <a:xfrm>
            <a:off x="5893595" y="4741334"/>
            <a:ext cx="3106849" cy="230832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ร้อยละผู้ป่วยที่ควบคุมระดับความดันโลหิตสูงได้ดี&gt;ร้อยละ 50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B8CA0D-0962-4C87-B1FF-440F6CF0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52" y="128470"/>
            <a:ext cx="8246070" cy="763525"/>
          </a:xfrm>
        </p:spPr>
        <p:txBody>
          <a:bodyPr>
            <a:normAutofit/>
          </a:bodyPr>
          <a:lstStyle/>
          <a:p>
            <a:pPr algn="ctr"/>
            <a:r>
              <a:rPr lang="th-TH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วัตถุประสงค์</a:t>
            </a:r>
            <a:endParaRPr lang="en-US" sz="4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E8C242A-5D61-4057-A209-2764D536F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044700"/>
            <a:ext cx="8856890" cy="3817625"/>
          </a:xfrm>
        </p:spPr>
        <p:txBody>
          <a:bodyPr>
            <a:noAutofit/>
          </a:bodyPr>
          <a:lstStyle/>
          <a:p>
            <a:pPr marL="257175" indent="-257175" algn="thaiDist">
              <a:buAutoNum type="arabicPeriod"/>
              <a:tabLst>
                <a:tab pos="202883" algn="l"/>
              </a:tabLst>
            </a:pPr>
            <a:r>
              <a:rPr lang="th-T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เกิดระบบบริการการดูแลผู้ป่วยโรคเบาหวานและความดันโลหิตสูง แบบวิถีใหม่</a:t>
            </a:r>
          </a:p>
          <a:p>
            <a:pPr marL="0" indent="0" algn="thaiDist">
              <a:buNone/>
              <a:tabLst>
                <a:tab pos="202883" algn="l"/>
              </a:tabLst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  ลดแออัด ลดรอคอย </a:t>
            </a:r>
          </a:p>
          <a:p>
            <a:pPr marL="0" indent="0">
              <a:buNone/>
              <a:tabLst>
                <a:tab pos="202883" algn="l"/>
              </a:tabLst>
            </a:pPr>
            <a:r>
              <a:rPr lang="th-T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1.2  ค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วามปลอดภัยของผู้ป่วยและบุคลากร (2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Safety)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เพิ่มผลลัพธ์ทางคลินิกของผู้ป่วยโรคเบาหวานและความดันโลหิตสูง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thaiDist">
              <a:buNone/>
              <a:tabLst>
                <a:tab pos="202883" algn="l"/>
              </a:tabLst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ผู้ป่วยสามารถควบคุมค่าน้ำตาลและความดันโลหิตได้ตามเกณฑ์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  <a:buNone/>
            </a:pPr>
            <a:r>
              <a:rPr lang="th-T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</a:t>
            </a:r>
            <a:r>
              <a:rPr lang="th-T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ผู้ป่วยได้รับการรักษาตามมาตรฐานและไม่มีโรคแทรกซ้อนที่เพิ่มขึ้น</a:t>
            </a: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  <a:buNone/>
            </a:pP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marL="0" indent="0"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  <a:buAutoNum type="arabicPeriod"/>
            </a:pPr>
            <a:endParaRPr lang="th-T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  <a:buAutoNum type="arabicPeriod"/>
            </a:pP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  <a:buAutoNum type="arabicPeriod"/>
            </a:pPr>
            <a:endParaRPr lang="en-US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450"/>
              </a:spcBef>
              <a:spcAft>
                <a:spcPts val="600"/>
              </a:spcAft>
              <a:buNone/>
            </a:pPr>
            <a:r>
              <a:rPr lang="th-TH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8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Microsoft Office PowerPoint</Application>
  <PresentationFormat>นำเสนอทางหน้าจอ (16:9)</PresentationFormat>
  <Paragraphs>146</Paragraphs>
  <Slides>35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40" baseType="lpstr">
      <vt:lpstr>Arial</vt:lpstr>
      <vt:lpstr>Calibri</vt:lpstr>
      <vt:lpstr>Tahoma</vt:lpstr>
      <vt:lpstr>Wingdings</vt:lpstr>
      <vt:lpstr>Office Theme</vt:lpstr>
      <vt:lpstr>การดูแลผู้ป่วยโรคเบาหวานและ โรคความดันโลหิตสูง วิถีใหม่ ( New normal health service model ) </vt:lpstr>
      <vt:lpstr>ความเป็นมาและความสำคัญ </vt:lpstr>
      <vt:lpstr> ทิศทางของของทีม NCD, PCT และ PTC คป.สอ.ลอง  เพื่อตอบสนองนโยบายการออกแบบระบบบริการสุขภาพวิถีใหม่ ในกลุ่มผู้ป่วยโรคไม่ติดต่อเรื้อรัง  1.ลดแออัด ลดรอคอย ในกลุ่มผู้ป่วยโรคไม่ติดต่อเรื้อรัง   2.ความปลอดภัยของผู้ป่วยกลุ่มโรคไม่ติดต่อเรื้อรังและบุคลากร  (2P Safety)   3.ความเพียงพอของยาและเวชภัณฑ์  </vt:lpstr>
      <vt:lpstr>งานนำเสนอ PowerPoint</vt:lpstr>
      <vt:lpstr>ผลลัพธ์ </vt:lpstr>
      <vt:lpstr>สถานการณ์การดูแลผู้ป่วย โรคเบาหวานและ โรคความดันโลหิตสูง</vt:lpstr>
      <vt:lpstr>อัตราผู้ป่วยเบาหวานและโรคความดันโลหิตสูงที่ขึ้นทะเบียน และมารับการรักษาในเขตพื้นที่รับผิดชอบ </vt:lpstr>
      <vt:lpstr>ร้อยละของผู้ป่วยโรคเบาหวานและโรคความดันโลหิตสูงที่ควบคุมได้ </vt:lpstr>
      <vt:lpstr>วัตถุประสงค์</vt:lpstr>
      <vt:lpstr> จัดการระบบฐานข้อมูลผู้ป่วย -แบ่งระดับ/ประเภทผู้ป่วย ตามกลุ่มสี </vt:lpstr>
      <vt:lpstr>-จัดทำทะเบียนนัดให้ อสม.วัดความดันโลหิตที่บ้าน </vt:lpstr>
      <vt:lpstr>อสม.วัดความดันโลหิตและสอบถามอาการเบื้องต้น บันทึกข้อมูล พร้อมนำสมุดประจำตัวผู้ป่วยมารพ.สต.ก่อนวันนัด </vt:lpstr>
      <vt:lpstr>เจ้าหน้าที่บันทึกข้อมูลในโปรแกรมHOS XP และสมุดประจำตัวผู้ป่วย</vt:lpstr>
      <vt:lpstr>จัดยาตามแผนการรักษา</vt:lpstr>
      <vt:lpstr>อสม.นำจ่ายยาที่บ้านทุก1เดือน (2ครั้ง) </vt:lpstr>
      <vt:lpstr> อสม.ปรึกษาพยาบาล กรณีผิดปกติ ผ่าน APP LINE</vt:lpstr>
      <vt:lpstr>การให้บริการใน รพ.สต.</vt:lpstr>
      <vt:lpstr>พบพยาบาล/เจ้าหน้าที่ รพ.สต. (1ครั้ง) เจาะเลือดตรวจFBS  ทุก  3 เดือน</vt:lpstr>
      <vt:lpstr>-ติดตามเยี่ยมบ้าน (ผู้ป่วยติดบ้าน/ติดเตียง) </vt:lpstr>
      <vt:lpstr>สนับสนุนและเป็นที่ปรึกษา ในการดูแลตนเองของผู้ป่วยทั้งรายบุคคลและรายกลุ่ม (Self health group)</vt:lpstr>
      <vt:lpstr>ส่งปรึกษาแพทย์ ผ่านApp. Line</vt:lpstr>
      <vt:lpstr>ระบบส่งต่อ(THAI REFER)</vt:lpstr>
      <vt:lpstr>ผลลัพธ์</vt:lpstr>
      <vt:lpstr>1. เกิดระบบบริการการดูแลผู้ป่วย โรคเบาหวานและความดันโลหิตสูง แบบวิถีใหม่ ( New normal health service model )  </vt:lpstr>
      <vt:lpstr> ระบบบริการการดูแลผู้ป่วย วิถีใหม่  ( New normal health service model ) </vt:lpstr>
      <vt:lpstr>2.เพิ่มผลลัพธ์ทางคลินิกของผู้ป่วยโรคเบาหวานและความดันโลหิตสูง </vt:lpstr>
      <vt:lpstr>ผลลัพธ์การดูแลผู้ป่วยโรคเบาหวาน รูปแบบการบริการวิถีใหม่</vt:lpstr>
      <vt:lpstr>ผลลัพธ์การดูแลผู้ป่วยโรคความดันโลหิตสูง รูปแบบการบริการวิถีใหม่</vt:lpstr>
      <vt:lpstr>ผลลัพธ์การดูแลผู้ป่วยโรคเบาหวาน</vt:lpstr>
      <vt:lpstr>ผลลัพธ์การดูแลผู้ป่วยความดันโลหิตสูง</vt:lpstr>
      <vt:lpstr>ความพึงพอใจของผู้ป่วย</vt:lpstr>
      <vt:lpstr>การทำงานแบบมีส่วนร่วมและเป็นเครือข่าย</vt:lpstr>
      <vt:lpstr>ข้อเสนอแนะ</vt:lpstr>
      <vt:lpstr>การพัฒนาคุณภาพการบริการอย่างต่อเนื่อง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2020-08-19T14:58:07Z</dcterms:created>
  <dcterms:modified xsi:type="dcterms:W3CDTF">2020-11-18T02:18:47Z</dcterms:modified>
</cp:coreProperties>
</file>