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handoutMasterIdLst>
    <p:handoutMasterId r:id="rId20"/>
  </p:handoutMasterIdLst>
  <p:sldIdLst>
    <p:sldId id="257" r:id="rId2"/>
    <p:sldId id="265" r:id="rId3"/>
    <p:sldId id="266" r:id="rId4"/>
    <p:sldId id="267" r:id="rId5"/>
    <p:sldId id="268" r:id="rId6"/>
    <p:sldId id="260" r:id="rId7"/>
    <p:sldId id="270" r:id="rId8"/>
    <p:sldId id="271" r:id="rId9"/>
    <p:sldId id="272" r:id="rId10"/>
    <p:sldId id="269" r:id="rId11"/>
    <p:sldId id="273" r:id="rId12"/>
    <p:sldId id="274" r:id="rId13"/>
    <p:sldId id="275" r:id="rId14"/>
    <p:sldId id="277" r:id="rId15"/>
    <p:sldId id="256" r:id="rId16"/>
    <p:sldId id="262" r:id="rId17"/>
    <p:sldId id="278" r:id="rId18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F1CCB5"/>
    <a:srgbClr val="00B050"/>
    <a:srgbClr val="92D050"/>
    <a:srgbClr val="FF99FF"/>
    <a:srgbClr val="94B6D2"/>
    <a:srgbClr val="A5AB81"/>
    <a:srgbClr val="7030A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ลักษณะสีปานกลาง 2 - เน้น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ลักษณะสีปานกลาง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A8438-DD47-40D3-B1AA-E248F9B52D3A}" type="datetimeFigureOut">
              <a:rPr lang="th-TH" smtClean="0"/>
              <a:t>12/11/63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4914B-5CC0-425F-BF95-7312D4956D1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24735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0F6EF-538F-493E-86BA-95DCE27EE62D}" type="datetimeFigureOut">
              <a:rPr lang="th-TH" smtClean="0"/>
              <a:t>12/11/63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B0BE2C-8BC6-4FC6-B2E3-436C9400F41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05093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65292C0-3D5C-4170-B44B-311CD7165C55}" type="slidenum">
              <a:rPr lang="en-US" altLang="th-TH" sz="1200" smtClean="0">
                <a:cs typeface="Angsana New" pitchFamily="18" charset="-34"/>
              </a:rPr>
              <a:pPr eaLnBrk="1" hangingPunct="1"/>
              <a:t>1</a:t>
            </a:fld>
            <a:endParaRPr lang="th-TH" altLang="th-TH" sz="1200" smtClean="0">
              <a:cs typeface="Angsana New" pitchFamily="18" charset="-34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th-TH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B0BE2C-8BC6-4FC6-B2E3-436C9400F41E}" type="slidenum">
              <a:rPr lang="th-TH" smtClean="0"/>
              <a:t>11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63140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แทน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E1743A6-5EE4-4D0C-A485-F8F26F7DB427}" type="datetimeFigureOut">
              <a:rPr lang="th-TH" smtClean="0"/>
              <a:t>12/11/63</a:t>
            </a:fld>
            <a:endParaRPr lang="th-TH"/>
          </a:p>
        </p:txBody>
      </p:sp>
      <p:sp>
        <p:nvSpPr>
          <p:cNvPr id="17" name="ตัวแทน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แทน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19C89F-2C6D-4BA7-A81E-E490200E652A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743A6-5EE4-4D0C-A485-F8F26F7DB427}" type="datetimeFigureOut">
              <a:rPr lang="th-TH" smtClean="0"/>
              <a:t>12/11/63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9C89F-2C6D-4BA7-A81E-E490200E652A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E1743A6-5EE4-4D0C-A485-F8F26F7DB427}" type="datetimeFigureOut">
              <a:rPr lang="th-TH" smtClean="0"/>
              <a:t>12/11/63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19C89F-2C6D-4BA7-A81E-E490200E652A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743A6-5EE4-4D0C-A485-F8F26F7DB427}" type="datetimeFigureOut">
              <a:rPr lang="th-TH" smtClean="0"/>
              <a:t>12/11/63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19C89F-2C6D-4BA7-A81E-E490200E652A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ตัวแทน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แทน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743A6-5EE4-4D0C-A485-F8F26F7DB427}" type="datetimeFigureOut">
              <a:rPr lang="th-TH" smtClean="0"/>
              <a:t>12/11/63</a:t>
            </a:fld>
            <a:endParaRPr lang="th-TH"/>
          </a:p>
        </p:txBody>
      </p:sp>
      <p:sp>
        <p:nvSpPr>
          <p:cNvPr id="13" name="ตัวแทน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19C89F-2C6D-4BA7-A81E-E490200E652A}" type="slidenum">
              <a:rPr lang="th-TH" smtClean="0"/>
              <a:t>‹#›</a:t>
            </a:fld>
            <a:endParaRPr lang="th-TH"/>
          </a:p>
        </p:txBody>
      </p:sp>
      <p:sp>
        <p:nvSpPr>
          <p:cNvPr id="14" name="ตัวแทน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แทน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แทน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แทน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E1743A6-5EE4-4D0C-A485-F8F26F7DB427}" type="datetimeFigureOut">
              <a:rPr lang="th-TH" smtClean="0"/>
              <a:t>12/11/63</a:t>
            </a:fld>
            <a:endParaRPr lang="th-TH"/>
          </a:p>
        </p:txBody>
      </p:sp>
      <p:sp>
        <p:nvSpPr>
          <p:cNvPr id="10" name="ตัวแทน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19C89F-2C6D-4BA7-A81E-E490200E652A}" type="slidenum">
              <a:rPr lang="th-TH" smtClean="0"/>
              <a:t>‹#›</a:t>
            </a:fld>
            <a:endParaRPr lang="th-TH"/>
          </a:p>
        </p:txBody>
      </p:sp>
      <p:sp>
        <p:nvSpPr>
          <p:cNvPr id="12" name="ตัวแทน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แทน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แทน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แทน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E1743A6-5EE4-4D0C-A485-F8F26F7DB427}" type="datetimeFigureOut">
              <a:rPr lang="th-TH" smtClean="0"/>
              <a:t>12/11/63</a:t>
            </a:fld>
            <a:endParaRPr lang="th-TH"/>
          </a:p>
        </p:txBody>
      </p:sp>
      <p:sp>
        <p:nvSpPr>
          <p:cNvPr id="12" name="ตัวแทน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19C89F-2C6D-4BA7-A81E-E490200E652A}" type="slidenum">
              <a:rPr lang="th-TH" smtClean="0"/>
              <a:t>‹#›</a:t>
            </a:fld>
            <a:endParaRPr lang="th-TH"/>
          </a:p>
        </p:txBody>
      </p:sp>
      <p:sp>
        <p:nvSpPr>
          <p:cNvPr id="14" name="ตัวแทน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แทน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แทน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743A6-5EE4-4D0C-A485-F8F26F7DB427}" type="datetimeFigureOut">
              <a:rPr lang="th-TH" smtClean="0"/>
              <a:t>12/11/63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19C89F-2C6D-4BA7-A81E-E490200E652A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743A6-5EE4-4D0C-A485-F8F26F7DB427}" type="datetimeFigureOut">
              <a:rPr lang="th-TH" smtClean="0"/>
              <a:t>12/11/63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19C89F-2C6D-4BA7-A81E-E490200E652A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743A6-5EE4-4D0C-A485-F8F26F7DB427}" type="datetimeFigureOut">
              <a:rPr lang="th-TH" smtClean="0"/>
              <a:t>12/11/63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19C89F-2C6D-4BA7-A81E-E490200E652A}" type="slidenum">
              <a:rPr lang="th-TH" smtClean="0"/>
              <a:t>‹#›</a:t>
            </a:fld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แทน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แทน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E1743A6-5EE4-4D0C-A485-F8F26F7DB427}" type="datetimeFigureOut">
              <a:rPr lang="th-TH" smtClean="0"/>
              <a:t>12/11/63</a:t>
            </a:fld>
            <a:endParaRPr lang="th-TH"/>
          </a:p>
        </p:txBody>
      </p:sp>
      <p:sp>
        <p:nvSpPr>
          <p:cNvPr id="13" name="ตัวแทน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19C89F-2C6D-4BA7-A81E-E490200E652A}" type="slidenum">
              <a:rPr lang="th-TH" smtClean="0"/>
              <a:t>‹#›</a:t>
            </a:fld>
            <a:endParaRPr lang="th-TH"/>
          </a:p>
        </p:txBody>
      </p:sp>
      <p:sp>
        <p:nvSpPr>
          <p:cNvPr id="14" name="ตัวแทน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แทน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แทน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แทน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E1743A6-5EE4-4D0C-A485-F8F26F7DB427}" type="datetimeFigureOut">
              <a:rPr lang="th-TH" smtClean="0"/>
              <a:t>12/11/63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แทน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19C89F-2C6D-4BA7-A81E-E490200E652A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google.com/url?sa=i&amp;url=http%3A%2F%2Fwww.banyang.ac.th%2Furaiwan%2Fpage2.html&amp;psig=AOvVaw0XePU9dl2E-f6AltA3fHI3&amp;ust=1605258170117000&amp;source=images&amp;cd=vfe&amp;ved=0CAIQjRxqFwoTCJDqkPnS_OwCFQAAAAAdAAAAABAD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 2"/>
          <p:cNvSpPr/>
          <p:nvPr/>
        </p:nvSpPr>
        <p:spPr>
          <a:xfrm>
            <a:off x="4970685" y="6351414"/>
            <a:ext cx="4137819" cy="4619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368300" y="1219200"/>
            <a:ext cx="8380413" cy="2714625"/>
          </a:xfrm>
          <a:prstGeom prst="flowChartAlternateProcess">
            <a:avLst/>
          </a:prstGeom>
          <a:solidFill>
            <a:schemeClr val="tx1"/>
          </a:solidFill>
          <a:ln w="76200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endParaRPr lang="th-TH" altLang="th-TH" smtClean="0"/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5115356" y="6351711"/>
            <a:ext cx="38491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>
                <a:solidFill>
                  <a:schemeClr val="tx2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>
                <a:solidFill>
                  <a:schemeClr val="tx2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>
                <a:solidFill>
                  <a:schemeClr val="tx2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>
                <a:solidFill>
                  <a:schemeClr val="tx2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>
                <a:solidFill>
                  <a:schemeClr val="tx2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>
                <a:solidFill>
                  <a:schemeClr val="tx2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>
                <a:solidFill>
                  <a:schemeClr val="tx2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>
                <a:solidFill>
                  <a:schemeClr val="tx2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>
                <a:solidFill>
                  <a:schemeClr val="tx2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th-TH" b="1" dirty="0" smtClean="0">
                <a:solidFill>
                  <a:schemeClr val="tx1"/>
                </a:solidFill>
                <a:latin typeface="Leelawadee UI Semilight" pitchFamily="34" charset="-34"/>
                <a:ea typeface="Arial Unicode MS" pitchFamily="34" charset="-128"/>
                <a:cs typeface="Leelawadee UI Semilight" pitchFamily="34" charset="-34"/>
              </a:rPr>
              <a:t>สำนักงานสาธารณสุขจังหวัดแพร่</a:t>
            </a:r>
            <a:endParaRPr lang="en-US" altLang="th-TH" b="1" dirty="0">
              <a:solidFill>
                <a:schemeClr val="tx1"/>
              </a:solidFill>
              <a:latin typeface="Leelawadee UI Semilight" pitchFamily="34" charset="-34"/>
              <a:ea typeface="Arial Unicode MS" pitchFamily="34" charset="-128"/>
              <a:cs typeface="Leelawadee UI Semilight" pitchFamily="34" charset="-34"/>
            </a:endParaRPr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611560" y="1239100"/>
            <a:ext cx="76327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3300"/>
                    </a:gs>
                    <a:gs pos="50000">
                      <a:srgbClr val="FFFF00"/>
                    </a:gs>
                    <a:gs pos="100000">
                      <a:srgbClr val="FF3300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>
                <a:solidFill>
                  <a:schemeClr val="tx2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>
                <a:solidFill>
                  <a:schemeClr val="tx2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>
                <a:solidFill>
                  <a:schemeClr val="tx2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>
                <a:solidFill>
                  <a:schemeClr val="tx2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>
                <a:solidFill>
                  <a:schemeClr val="tx2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>
                <a:solidFill>
                  <a:schemeClr val="tx2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>
                <a:solidFill>
                  <a:schemeClr val="tx2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>
                <a:solidFill>
                  <a:schemeClr val="tx2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>
                <a:solidFill>
                  <a:schemeClr val="tx2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th-TH" sz="4800" b="1" dirty="0" smtClean="0">
                <a:solidFill>
                  <a:schemeClr val="bg1"/>
                </a:solidFill>
                <a:latin typeface="Leelawadee UI Semilight" pitchFamily="34" charset="-34"/>
                <a:ea typeface="Arial Unicode MS" pitchFamily="34" charset="-128"/>
                <a:cs typeface="Leelawadee UI Semilight" pitchFamily="34" charset="-34"/>
              </a:rPr>
              <a:t>OKR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th-TH" sz="4800" b="1" dirty="0" smtClean="0">
              <a:solidFill>
                <a:schemeClr val="bg1"/>
              </a:solidFill>
              <a:latin typeface="Leelawadee UI Semilight" pitchFamily="34" charset="-34"/>
              <a:ea typeface="Arial Unicode MS" pitchFamily="34" charset="-128"/>
              <a:cs typeface="Leelawadee UI Semilight" pitchFamily="34" charset="-34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th-TH" altLang="th-TH" sz="3200" b="1" dirty="0" smtClean="0">
                <a:solidFill>
                  <a:schemeClr val="bg1"/>
                </a:solidFill>
                <a:latin typeface="Leelawadee UI Semilight" pitchFamily="34" charset="-34"/>
                <a:ea typeface="Arial Unicode MS" pitchFamily="34" charset="-128"/>
                <a:cs typeface="Leelawadee UI Semilight" pitchFamily="34" charset="-34"/>
              </a:rPr>
              <a:t>เด็กปฐมวัยมีภาวะเตี้ยน้อยกว่าร้อยละ 10</a:t>
            </a:r>
            <a:endParaRPr lang="th-TH" altLang="th-TH" sz="3200" b="1" dirty="0">
              <a:solidFill>
                <a:schemeClr val="bg1"/>
              </a:solidFill>
              <a:latin typeface="Leelawadee UI Semilight" pitchFamily="34" charset="-34"/>
              <a:ea typeface="Arial Unicode MS" pitchFamily="34" charset="-128"/>
              <a:cs typeface="Leelawadee UI Semilight" pitchFamily="34" charset="-34"/>
            </a:endParaRPr>
          </a:p>
        </p:txBody>
      </p:sp>
      <p:sp>
        <p:nvSpPr>
          <p:cNvPr id="2" name="วงรี 1"/>
          <p:cNvSpPr/>
          <p:nvPr/>
        </p:nvSpPr>
        <p:spPr>
          <a:xfrm>
            <a:off x="7519988" y="427038"/>
            <a:ext cx="2852737" cy="3506787"/>
          </a:xfrm>
          <a:prstGeom prst="ellipse">
            <a:avLst/>
          </a:prstGeom>
          <a:solidFill>
            <a:srgbClr val="FF0000">
              <a:alpha val="4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14343" name="Title 1"/>
          <p:cNvSpPr>
            <a:spLocks noGrp="1"/>
          </p:cNvSpPr>
          <p:nvPr>
            <p:ph type="title"/>
          </p:nvPr>
        </p:nvSpPr>
        <p:spPr>
          <a:xfrm>
            <a:off x="946150" y="3933825"/>
            <a:ext cx="7624763" cy="1335088"/>
          </a:xfrm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altLang="th-TH" sz="2000" b="1" dirty="0" smtClean="0">
                <a:solidFill>
                  <a:schemeClr val="tx1"/>
                </a:solidFill>
                <a:latin typeface="Leelawadee UI Semilight" pitchFamily="34" charset="-34"/>
                <a:ea typeface="Arial Unicode MS" pitchFamily="34" charset="-128"/>
                <a:cs typeface="Leelawadee UI Semilight" pitchFamily="34" charset="-34"/>
              </a:rPr>
              <a:t/>
            </a:r>
            <a:br>
              <a:rPr lang="th-TH" altLang="th-TH" sz="2000" b="1" dirty="0" smtClean="0">
                <a:solidFill>
                  <a:schemeClr val="tx1"/>
                </a:solidFill>
                <a:latin typeface="Leelawadee UI Semilight" pitchFamily="34" charset="-34"/>
                <a:ea typeface="Arial Unicode MS" pitchFamily="34" charset="-128"/>
                <a:cs typeface="Leelawadee UI Semilight" pitchFamily="34" charset="-34"/>
              </a:rPr>
            </a:br>
            <a:endParaRPr lang="en-US" altLang="th-TH" sz="2000" dirty="0" smtClean="0">
              <a:solidFill>
                <a:schemeClr val="tx1"/>
              </a:solidFill>
              <a:latin typeface="Leelawadee UI Semilight" pitchFamily="34" charset="-34"/>
              <a:cs typeface="Leelawadee UI Semilight" pitchFamily="34" charset="-34"/>
            </a:endParaRPr>
          </a:p>
        </p:txBody>
      </p:sp>
      <p:sp>
        <p:nvSpPr>
          <p:cNvPr id="9" name="วงรี 8"/>
          <p:cNvSpPr/>
          <p:nvPr/>
        </p:nvSpPr>
        <p:spPr>
          <a:xfrm>
            <a:off x="7224712" y="3074467"/>
            <a:ext cx="1471613" cy="1290637"/>
          </a:xfrm>
          <a:prstGeom prst="ellipse">
            <a:avLst/>
          </a:prstGeom>
          <a:solidFill>
            <a:srgbClr val="FFFF00">
              <a:alpha val="4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10" name="วงรี 9"/>
          <p:cNvSpPr/>
          <p:nvPr/>
        </p:nvSpPr>
        <p:spPr>
          <a:xfrm>
            <a:off x="8244260" y="3548856"/>
            <a:ext cx="1060450" cy="769937"/>
          </a:xfrm>
          <a:prstGeom prst="ellipse">
            <a:avLst/>
          </a:prstGeom>
          <a:solidFill>
            <a:srgbClr val="7030A0">
              <a:alpha val="4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11" name="วงรี 10"/>
          <p:cNvSpPr/>
          <p:nvPr/>
        </p:nvSpPr>
        <p:spPr>
          <a:xfrm>
            <a:off x="8218488" y="2708921"/>
            <a:ext cx="1060450" cy="1135484"/>
          </a:xfrm>
          <a:prstGeom prst="ellipse">
            <a:avLst/>
          </a:prstGeom>
          <a:solidFill>
            <a:srgbClr val="00B0F0">
              <a:alpha val="4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046696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24" t="31042" r="18492" b="7917"/>
          <a:stretch/>
        </p:blipFill>
        <p:spPr bwMode="auto">
          <a:xfrm>
            <a:off x="35496" y="1484784"/>
            <a:ext cx="9040761" cy="446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10170" y="385500"/>
            <a:ext cx="5670142" cy="523220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th-TH" b="1" dirty="0" smtClean="0">
                <a:solidFill>
                  <a:schemeClr val="bg1"/>
                </a:solidFill>
                <a:latin typeface="Leelawadee UI Semilight" panose="020B0402040204020203" pitchFamily="34" charset="-34"/>
                <a:ea typeface="Arial Unicode MS" panose="020B0604020202020204" pitchFamily="34" charset="-128"/>
                <a:cs typeface="Leelawadee UI Semilight" panose="020B0402040204020203" pitchFamily="34" charset="-34"/>
              </a:rPr>
              <a:t>โครงข่ายการดำเนินงานลดจำนวนเด็กเตี้ย</a:t>
            </a:r>
            <a:endParaRPr lang="th-TH" b="1" dirty="0">
              <a:solidFill>
                <a:schemeClr val="bg1"/>
              </a:solidFill>
              <a:latin typeface="Leelawadee UI Semilight" panose="020B0402040204020203" pitchFamily="34" charset="-34"/>
              <a:ea typeface="Arial Unicode MS" panose="020B0604020202020204" pitchFamily="34" charset="-128"/>
              <a:cs typeface="Leelawadee UI Semilight" panose="020B0402040204020203" pitchFamily="34" charset="-34"/>
            </a:endParaRPr>
          </a:p>
        </p:txBody>
      </p:sp>
      <p:sp>
        <p:nvSpPr>
          <p:cNvPr id="2" name="วงรี 1"/>
          <p:cNvSpPr/>
          <p:nvPr/>
        </p:nvSpPr>
        <p:spPr>
          <a:xfrm>
            <a:off x="5832140" y="-315416"/>
            <a:ext cx="3096344" cy="2708920"/>
          </a:xfrm>
          <a:prstGeom prst="ellipse">
            <a:avLst/>
          </a:prstGeom>
          <a:solidFill>
            <a:srgbClr val="92D050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8388424" y="116632"/>
            <a:ext cx="648072" cy="850404"/>
          </a:xfrm>
          <a:prstGeom prst="rect">
            <a:avLst/>
          </a:prstGeom>
          <a:solidFill>
            <a:srgbClr val="FFFF00">
              <a:alpha val="4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>
          <a:xfrm rot="18322628">
            <a:off x="8184323" y="558969"/>
            <a:ext cx="408201" cy="816134"/>
          </a:xfrm>
          <a:prstGeom prst="rect">
            <a:avLst/>
          </a:prstGeom>
          <a:solidFill>
            <a:srgbClr val="FF99FF">
              <a:alpha val="4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3138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 5">
            <a:extLst>
              <a:ext uri="{FF2B5EF4-FFF2-40B4-BE49-F238E27FC236}">
                <a16:creationId xmlns:a16="http://schemas.microsoft.com/office/drawing/2014/main" xmlns="" id="{5B43BE84-6E1B-4F5B-8387-ADB789F9DF28}"/>
              </a:ext>
            </a:extLst>
          </p:cNvPr>
          <p:cNvSpPr/>
          <p:nvPr/>
        </p:nvSpPr>
        <p:spPr>
          <a:xfrm>
            <a:off x="0" y="1"/>
            <a:ext cx="9144000" cy="685359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5298" name="Rectangle 4">
            <a:extLst>
              <a:ext uri="{FF2B5EF4-FFF2-40B4-BE49-F238E27FC236}">
                <a16:creationId xmlns:a16="http://schemas.microsoft.com/office/drawing/2014/main" xmlns="" id="{AE12A83E-F7BF-4451-84E1-648FF5903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672" y="117793"/>
            <a:ext cx="5832648" cy="46166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r>
              <a:rPr lang="th-TH" altLang="th-TH" sz="2400" b="1" dirty="0">
                <a:solidFill>
                  <a:schemeClr val="bg1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ตารางการ</a:t>
            </a:r>
            <a:r>
              <a:rPr lang="th-TH" altLang="th-TH" sz="2400" b="1" dirty="0" smtClean="0">
                <a:solidFill>
                  <a:schemeClr val="bg1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ขับเคลื่อนงาน</a:t>
            </a:r>
            <a:r>
              <a:rPr lang="th-TH" altLang="th-TH" sz="2400" b="1" dirty="0">
                <a:solidFill>
                  <a:schemeClr val="bg1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ตามผลลัพธ์ที่วางแผน</a:t>
            </a:r>
            <a:r>
              <a:rPr lang="th-TH" altLang="th-TH" sz="2400" b="1" dirty="0" smtClean="0">
                <a:solidFill>
                  <a:schemeClr val="bg1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ไว้ /</a:t>
            </a:r>
            <a:r>
              <a:rPr lang="en-US" altLang="th-TH" sz="2400" b="1" dirty="0" smtClean="0">
                <a:solidFill>
                  <a:schemeClr val="bg1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GANTT CHART </a:t>
            </a:r>
            <a:endParaRPr lang="th-TH" altLang="th-TH" sz="2400" dirty="0">
              <a:solidFill>
                <a:schemeClr val="bg1"/>
              </a:solidFill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</p:txBody>
      </p:sp>
      <p:sp>
        <p:nvSpPr>
          <p:cNvPr id="55299" name="Line 259">
            <a:extLst>
              <a:ext uri="{FF2B5EF4-FFF2-40B4-BE49-F238E27FC236}">
                <a16:creationId xmlns:a16="http://schemas.microsoft.com/office/drawing/2014/main" xmlns="" id="{C74C11A6-71ED-4A38-A559-711CC7302FB3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2747" y="18081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graphicFrame>
        <p:nvGraphicFramePr>
          <p:cNvPr id="101170" name="Group 818">
            <a:extLst>
              <a:ext uri="{FF2B5EF4-FFF2-40B4-BE49-F238E27FC236}">
                <a16:creationId xmlns:a16="http://schemas.microsoft.com/office/drawing/2014/main" xmlns="" id="{F634FAF4-C4BE-4825-88CE-D0D004C3F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392962"/>
              </p:ext>
            </p:extLst>
          </p:nvPr>
        </p:nvGraphicFramePr>
        <p:xfrm>
          <a:off x="323535" y="620688"/>
          <a:ext cx="8538673" cy="5852160"/>
        </p:xfrm>
        <a:graphic>
          <a:graphicData uri="http://schemas.openxmlformats.org/drawingml/2006/table">
            <a:tbl>
              <a:tblPr/>
              <a:tblGrid>
                <a:gridCol w="32403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317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6091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6091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7393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260911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239521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220784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238112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238112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238112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238112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238112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238112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278984">
                  <a:extLst>
                    <a:ext uri="{9D8B030D-6E8A-4147-A177-3AD203B41FA5}">
                      <a16:colId xmlns:a16="http://schemas.microsoft.com/office/drawing/2014/main" xmlns="" val="1504726456"/>
                    </a:ext>
                  </a:extLst>
                </a:gridCol>
                <a:gridCol w="197240">
                  <a:extLst>
                    <a:ext uri="{9D8B030D-6E8A-4147-A177-3AD203B41FA5}">
                      <a16:colId xmlns:a16="http://schemas.microsoft.com/office/drawing/2014/main" xmlns="" val="1936511032"/>
                    </a:ext>
                  </a:extLst>
                </a:gridCol>
                <a:gridCol w="238112">
                  <a:extLst>
                    <a:ext uri="{9D8B030D-6E8A-4147-A177-3AD203B41FA5}">
                      <a16:colId xmlns:a16="http://schemas.microsoft.com/office/drawing/2014/main" xmlns="" val="396146935"/>
                    </a:ext>
                  </a:extLst>
                </a:gridCol>
                <a:gridCol w="238112">
                  <a:extLst>
                    <a:ext uri="{9D8B030D-6E8A-4147-A177-3AD203B41FA5}">
                      <a16:colId xmlns:a16="http://schemas.microsoft.com/office/drawing/2014/main" xmlns="" val="3651504751"/>
                    </a:ext>
                  </a:extLst>
                </a:gridCol>
                <a:gridCol w="238112">
                  <a:extLst>
                    <a:ext uri="{9D8B030D-6E8A-4147-A177-3AD203B41FA5}">
                      <a16:colId xmlns:a16="http://schemas.microsoft.com/office/drawing/2014/main" xmlns="" val="1582588793"/>
                    </a:ext>
                  </a:extLst>
                </a:gridCol>
                <a:gridCol w="238112">
                  <a:extLst>
                    <a:ext uri="{9D8B030D-6E8A-4147-A177-3AD203B41FA5}">
                      <a16:colId xmlns:a16="http://schemas.microsoft.com/office/drawing/2014/main" xmlns="" val="925486424"/>
                    </a:ext>
                  </a:extLst>
                </a:gridCol>
                <a:gridCol w="238112">
                  <a:extLst>
                    <a:ext uri="{9D8B030D-6E8A-4147-A177-3AD203B41FA5}">
                      <a16:colId xmlns:a16="http://schemas.microsoft.com/office/drawing/2014/main" xmlns="" val="2777778526"/>
                    </a:ext>
                  </a:extLst>
                </a:gridCol>
                <a:gridCol w="238112">
                  <a:extLst>
                    <a:ext uri="{9D8B030D-6E8A-4147-A177-3AD203B41FA5}">
                      <a16:colId xmlns:a16="http://schemas.microsoft.com/office/drawing/2014/main" xmlns="" val="2404496923"/>
                    </a:ext>
                  </a:extLst>
                </a:gridCol>
              </a:tblGrid>
              <a:tr h="286405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imes New Roman" pitchFamily="18" charset="0"/>
                          <a:cs typeface="TH SarabunPSK" panose="020B0500040200020003" pitchFamily="34" charset="-34"/>
                        </a:rPr>
                        <a:t>กิจกรรมที่กำหนด/เป้าหมายผลลัพธ์ที่กำหนด</a:t>
                      </a: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 pitchFamily="18" charset="0"/>
                          <a:cs typeface="TH SarabunPSK" panose="020B0500040200020003" pitchFamily="34" charset="-34"/>
                        </a:rPr>
                        <a:t>ระยะเวลา</a:t>
                      </a:r>
                      <a:endParaRPr kumimoji="0" lang="th-TH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Baijam" panose="02000506000000020004" pitchFamily="2" charset="-34"/>
                        <a:ea typeface="Times New Roman" pitchFamily="18" charset="0"/>
                        <a:cs typeface="TH Baijam" panose="02000506000000020004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Baijam" panose="02000506000000020004" pitchFamily="2" charset="-34"/>
                        <a:ea typeface="Times New Roman" pitchFamily="18" charset="0"/>
                        <a:cs typeface="TH Baijam" panose="02000506000000020004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Baijam" panose="02000506000000020004" pitchFamily="2" charset="-34"/>
                        <a:ea typeface="Times New Roman" pitchFamily="18" charset="0"/>
                        <a:cs typeface="TH Baijam" panose="02000506000000020004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Baijam" panose="02000506000000020004" pitchFamily="2" charset="-34"/>
                        <a:ea typeface="Times New Roman" pitchFamily="18" charset="0"/>
                        <a:cs typeface="TH Baijam" panose="02000506000000020004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Baijam" panose="02000506000000020004" pitchFamily="2" charset="-34"/>
                        <a:ea typeface="Times New Roman" pitchFamily="18" charset="0"/>
                        <a:cs typeface="TH Baijam" panose="02000506000000020004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Baijam" panose="02000506000000020004" pitchFamily="2" charset="-34"/>
                        <a:ea typeface="Times New Roman" pitchFamily="18" charset="0"/>
                        <a:cs typeface="TH Baijam" panose="02000506000000020004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Baijam" panose="02000506000000020004" pitchFamily="2" charset="-34"/>
                        <a:ea typeface="Times New Roman" pitchFamily="18" charset="0"/>
                        <a:cs typeface="TH Baijam" panose="02000506000000020004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Baijam" panose="02000506000000020004" pitchFamily="2" charset="-34"/>
                        <a:ea typeface="Times New Roman" pitchFamily="18" charset="0"/>
                        <a:cs typeface="TH Baijam" panose="02000506000000020004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020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imes New Roman" pitchFamily="18" charset="0"/>
                          <a:cs typeface="TH SarabunPSK" panose="020B0500040200020003" pitchFamily="34" charset="-34"/>
                        </a:rPr>
                        <a:t> พ.ย.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imes New Roman" pitchFamily="18" charset="0"/>
                          <a:cs typeface="TH SarabunPSK" panose="020B0500040200020003" pitchFamily="34" charset="-34"/>
                        </a:rPr>
                        <a:t>63</a:t>
                      </a:r>
                      <a:endParaRPr kumimoji="0" lang="th-TH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imes New Roman" pitchFamily="18" charset="0"/>
                          <a:cs typeface="TH SarabunPSK" panose="020B0500040200020003" pitchFamily="34" charset="-34"/>
                        </a:rPr>
                        <a:t>ธ.ค.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imes New Roman" pitchFamily="18" charset="0"/>
                          <a:cs typeface="TH SarabunPSK" panose="020B0500040200020003" pitchFamily="34" charset="-34"/>
                        </a:rPr>
                        <a:t>63</a:t>
                      </a:r>
                      <a:endParaRPr kumimoji="0" lang="th-TH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 pitchFamily="18" charset="0"/>
                          <a:cs typeface="TH SarabunPSK" panose="020B0500040200020003" pitchFamily="34" charset="-34"/>
                        </a:rPr>
                        <a:t>ม.ค.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 pitchFamily="18" charset="0"/>
                          <a:cs typeface="TH SarabunPSK" panose="020B0500040200020003" pitchFamily="34" charset="-34"/>
                        </a:rPr>
                        <a:t>64</a:t>
                      </a:r>
                      <a:endParaRPr kumimoji="0" lang="th-TH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 pitchFamily="18" charset="0"/>
                          <a:cs typeface="TH SarabunPSK" panose="020B0500040200020003" pitchFamily="34" charset="-34"/>
                        </a:rPr>
                        <a:t>ก.พ.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 pitchFamily="18" charset="0"/>
                          <a:cs typeface="TH SarabunPSK" panose="020B0500040200020003" pitchFamily="34" charset="-34"/>
                        </a:rPr>
                        <a:t>64</a:t>
                      </a:r>
                      <a:endParaRPr kumimoji="0" lang="th-TH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 pitchFamily="18" charset="0"/>
                          <a:cs typeface="TH SarabunPSK" panose="020B0500040200020003" pitchFamily="34" charset="-34"/>
                        </a:rPr>
                        <a:t>มี.ค.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 pitchFamily="18" charset="0"/>
                          <a:cs typeface="TH SarabunPSK" panose="020B0500040200020003" pitchFamily="34" charset="-34"/>
                        </a:rPr>
                        <a:t>64</a:t>
                      </a:r>
                      <a:endParaRPr kumimoji="0" lang="th-TH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Baijam" panose="02000506000000020004" pitchFamily="2" charset="-34"/>
                        <a:ea typeface="Times New Roman" pitchFamily="18" charset="0"/>
                        <a:cs typeface="TH Baijam" panose="02000506000000020004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Baijam" panose="02000506000000020004" pitchFamily="2" charset="-34"/>
                        <a:ea typeface="Times New Roman" pitchFamily="18" charset="0"/>
                        <a:cs typeface="TH Baijam" panose="02000506000000020004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Baijam" panose="02000506000000020004" pitchFamily="2" charset="-34"/>
                        <a:ea typeface="Times New Roman" pitchFamily="18" charset="0"/>
                        <a:cs typeface="TH Baijam" panose="02000506000000020004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imes New Roman" pitchFamily="18" charset="0"/>
                          <a:cs typeface="TH SarabunPSK" panose="020B0500040200020003" pitchFamily="34" charset="-34"/>
                        </a:rPr>
                        <a:t>เม.ย.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imes New Roman" pitchFamily="18" charset="0"/>
                          <a:cs typeface="TH SarabunPSK" panose="020B0500040200020003" pitchFamily="34" charset="-34"/>
                        </a:rPr>
                        <a:t>64</a:t>
                      </a:r>
                      <a:endParaRPr kumimoji="0" lang="th-TH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Baijam" panose="02000506000000020004" pitchFamily="2" charset="-34"/>
                        <a:ea typeface="Times New Roman" pitchFamily="18" charset="0"/>
                        <a:cs typeface="TH Baijam" panose="02000506000000020004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Baijam" panose="02000506000000020004" pitchFamily="2" charset="-34"/>
                        <a:ea typeface="Times New Roman" pitchFamily="18" charset="0"/>
                        <a:cs typeface="TH Baijam" panose="02000506000000020004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Baijam" panose="02000506000000020004" pitchFamily="2" charset="-34"/>
                        <a:ea typeface="Times New Roman" pitchFamily="18" charset="0"/>
                        <a:cs typeface="TH Baijam" panose="02000506000000020004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891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ชี้แจง ถ่ายทอดนโยบายแนว</a:t>
                      </a:r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ทางการ</a:t>
                      </a:r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ดำเนินงาน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    </a:t>
                      </a:r>
                      <a:endParaRPr kumimoji="0" lang="en-US" sz="1800" kern="1200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</a:t>
                      </a:r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kumimoji="0" lang="th-TH" sz="1800" kern="1200" dirty="0" err="1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กวป</a:t>
                      </a:r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 - </a:t>
                      </a:r>
                      <a:r>
                        <a:rPr kumimoji="0" lang="th-TH" sz="1800" kern="1200" dirty="0" err="1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อปท</a:t>
                      </a:r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/ </a:t>
                      </a:r>
                      <a:r>
                        <a:rPr kumimoji="0" lang="th-TH" sz="1800" kern="1200" dirty="0" err="1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อบจ</a:t>
                      </a:r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  </a:t>
                      </a:r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 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MCH board</a:t>
                      </a:r>
                      <a:endParaRPr kumimoji="0" lang="en-US" sz="180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929091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ประสาน </a:t>
                      </a:r>
                      <a:r>
                        <a:rPr kumimoji="0" lang="th-TH" sz="1800" kern="1200" dirty="0" err="1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อปท</a:t>
                      </a:r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./ </a:t>
                      </a:r>
                      <a:r>
                        <a:rPr kumimoji="0" lang="th-TH" sz="1800" kern="1200" dirty="0" err="1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สพด</a:t>
                      </a:r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/</a:t>
                      </a:r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คณะกรรมการหมู่บ้าน</a:t>
                      </a:r>
                      <a:endParaRPr kumimoji="0" lang="en-US" sz="1800" kern="1200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8501071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ชี้แจงนโยบายและแนวทางดำเนินงานแก่</a:t>
                      </a:r>
                      <a:endParaRPr kumimoji="0" lang="en-US" sz="1800" kern="1200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-คณะกรรมการพัฒนาเด็กปฐมวัยจังหวัดแพร่</a:t>
                      </a:r>
                      <a:endParaRPr kumimoji="0" lang="en-US" sz="1800" kern="1200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-เจ้าหน้าที่สาธารณสุขทุกระดับ</a:t>
                      </a:r>
                      <a:endParaRPr kumimoji="0" lang="en-US" sz="180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232151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อบรม </a:t>
                      </a:r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ชี้แจงแก่พ่อ</a:t>
                      </a:r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แม่ ผู้ปกครอง ครูผู้ดูแลเด็ก </a:t>
                      </a:r>
                      <a:r>
                        <a:rPr kumimoji="0" lang="th-TH" sz="1800" kern="1200" dirty="0" err="1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อส</a:t>
                      </a:r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ม.</a:t>
                      </a:r>
                      <a:endParaRPr kumimoji="0" lang="en-US" sz="180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0665671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เขียนโครงการ และ ติดต่อ ประสานกองทุนตำบล</a:t>
                      </a:r>
                      <a:endParaRPr kumimoji="0" lang="en-US" sz="180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96637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ชั่งน้ำหนัก วัดส่วนสูง  และได้จำนวน+รายชื่อเด็กเตี้ยและค่อนข้างเตี้ย  พร้อมรายชื่อเด็กที่มีฟันผุร่วมด้วย</a:t>
                      </a:r>
                      <a:endParaRPr kumimoji="0" lang="en-US" sz="180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จัดทำแผนการจ่ายยาน้ำเสริมธาตุเหล็ก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(ดำเนินการจัดหา จัดซื้อ) พร้อมทั้งเตรียมทะเบียนรับ-จ่ายยาน้ำเสริมธาตุเหล็ก และจ่ายยาน้ำเสริมธาตุเหล็ก</a:t>
                      </a:r>
                      <a:endParaRPr kumimoji="0" lang="en-US" sz="180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จัดหานม และ ไข่ (ประสานร้านค้า)</a:t>
                      </a:r>
                      <a:endParaRPr kumimoji="0" lang="en-US" sz="180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457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 5">
            <a:extLst>
              <a:ext uri="{FF2B5EF4-FFF2-40B4-BE49-F238E27FC236}">
                <a16:creationId xmlns:a16="http://schemas.microsoft.com/office/drawing/2014/main" xmlns="" id="{5B43BE84-6E1B-4F5B-8387-ADB789F9DF28}"/>
              </a:ext>
            </a:extLst>
          </p:cNvPr>
          <p:cNvSpPr/>
          <p:nvPr/>
        </p:nvSpPr>
        <p:spPr>
          <a:xfrm>
            <a:off x="0" y="1"/>
            <a:ext cx="9144000" cy="685359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5298" name="Rectangle 4">
            <a:extLst>
              <a:ext uri="{FF2B5EF4-FFF2-40B4-BE49-F238E27FC236}">
                <a16:creationId xmlns:a16="http://schemas.microsoft.com/office/drawing/2014/main" xmlns="" id="{AE12A83E-F7BF-4451-84E1-648FF5903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80" y="117793"/>
            <a:ext cx="5832648" cy="46166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r>
              <a:rPr lang="th-TH" altLang="th-TH" sz="2400" b="1" dirty="0">
                <a:solidFill>
                  <a:schemeClr val="bg1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ตารางการ</a:t>
            </a:r>
            <a:r>
              <a:rPr lang="th-TH" altLang="th-TH" sz="2400" b="1" dirty="0" smtClean="0">
                <a:solidFill>
                  <a:schemeClr val="bg1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ขับเคลื่อนงาน</a:t>
            </a:r>
            <a:r>
              <a:rPr lang="th-TH" altLang="th-TH" sz="2400" b="1" dirty="0">
                <a:solidFill>
                  <a:schemeClr val="bg1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ตามผลลัพธ์ที่วางแผน</a:t>
            </a:r>
            <a:r>
              <a:rPr lang="th-TH" altLang="th-TH" sz="2400" b="1" dirty="0" smtClean="0">
                <a:solidFill>
                  <a:schemeClr val="bg1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ไว้ /</a:t>
            </a:r>
            <a:r>
              <a:rPr lang="en-US" altLang="th-TH" sz="2400" b="1" dirty="0" smtClean="0">
                <a:solidFill>
                  <a:schemeClr val="bg1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GANTT CHART </a:t>
            </a:r>
            <a:endParaRPr lang="th-TH" altLang="th-TH" sz="2400" dirty="0">
              <a:solidFill>
                <a:schemeClr val="bg1"/>
              </a:solidFill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</p:txBody>
      </p:sp>
      <p:sp>
        <p:nvSpPr>
          <p:cNvPr id="55299" name="Line 259">
            <a:extLst>
              <a:ext uri="{FF2B5EF4-FFF2-40B4-BE49-F238E27FC236}">
                <a16:creationId xmlns:a16="http://schemas.microsoft.com/office/drawing/2014/main" xmlns="" id="{C74C11A6-71ED-4A38-A559-711CC7302FB3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2747" y="18081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graphicFrame>
        <p:nvGraphicFramePr>
          <p:cNvPr id="101170" name="Group 818">
            <a:extLst>
              <a:ext uri="{FF2B5EF4-FFF2-40B4-BE49-F238E27FC236}">
                <a16:creationId xmlns:a16="http://schemas.microsoft.com/office/drawing/2014/main" xmlns="" id="{F634FAF4-C4BE-4825-88CE-D0D004C3F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764002"/>
              </p:ext>
            </p:extLst>
          </p:nvPr>
        </p:nvGraphicFramePr>
        <p:xfrm>
          <a:off x="123232" y="620688"/>
          <a:ext cx="8897543" cy="5791200"/>
        </p:xfrm>
        <a:graphic>
          <a:graphicData uri="http://schemas.openxmlformats.org/drawingml/2006/table">
            <a:tbl>
              <a:tblPr/>
              <a:tblGrid>
                <a:gridCol w="28253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1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67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4851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214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3670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3670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4851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23670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292531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236708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36135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227369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248519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248519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211697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298736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238355">
                  <a:extLst>
                    <a:ext uri="{9D8B030D-6E8A-4147-A177-3AD203B41FA5}">
                      <a16:colId xmlns:a16="http://schemas.microsoft.com/office/drawing/2014/main" xmlns="" val="1504726456"/>
                    </a:ext>
                  </a:extLst>
                </a:gridCol>
                <a:gridCol w="248519">
                  <a:extLst>
                    <a:ext uri="{9D8B030D-6E8A-4147-A177-3AD203B41FA5}">
                      <a16:colId xmlns:a16="http://schemas.microsoft.com/office/drawing/2014/main" xmlns="" val="1936511032"/>
                    </a:ext>
                  </a:extLst>
                </a:gridCol>
                <a:gridCol w="248519">
                  <a:extLst>
                    <a:ext uri="{9D8B030D-6E8A-4147-A177-3AD203B41FA5}">
                      <a16:colId xmlns:a16="http://schemas.microsoft.com/office/drawing/2014/main" xmlns="" val="396146935"/>
                    </a:ext>
                  </a:extLst>
                </a:gridCol>
                <a:gridCol w="248519">
                  <a:extLst>
                    <a:ext uri="{9D8B030D-6E8A-4147-A177-3AD203B41FA5}">
                      <a16:colId xmlns:a16="http://schemas.microsoft.com/office/drawing/2014/main" xmlns="" val="3651504751"/>
                    </a:ext>
                  </a:extLst>
                </a:gridCol>
                <a:gridCol w="248519">
                  <a:extLst>
                    <a:ext uri="{9D8B030D-6E8A-4147-A177-3AD203B41FA5}">
                      <a16:colId xmlns:a16="http://schemas.microsoft.com/office/drawing/2014/main" xmlns="" val="1582588793"/>
                    </a:ext>
                  </a:extLst>
                </a:gridCol>
                <a:gridCol w="248519">
                  <a:extLst>
                    <a:ext uri="{9D8B030D-6E8A-4147-A177-3AD203B41FA5}">
                      <a16:colId xmlns:a16="http://schemas.microsoft.com/office/drawing/2014/main" xmlns="" val="925486424"/>
                    </a:ext>
                  </a:extLst>
                </a:gridCol>
                <a:gridCol w="248519">
                  <a:extLst>
                    <a:ext uri="{9D8B030D-6E8A-4147-A177-3AD203B41FA5}">
                      <a16:colId xmlns:a16="http://schemas.microsoft.com/office/drawing/2014/main" xmlns="" val="2777778526"/>
                    </a:ext>
                  </a:extLst>
                </a:gridCol>
                <a:gridCol w="260330">
                  <a:extLst>
                    <a:ext uri="{9D8B030D-6E8A-4147-A177-3AD203B41FA5}">
                      <a16:colId xmlns:a16="http://schemas.microsoft.com/office/drawing/2014/main" xmlns="" val="2404496923"/>
                    </a:ext>
                  </a:extLst>
                </a:gridCol>
              </a:tblGrid>
              <a:tr h="286405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imes New Roman" pitchFamily="18" charset="0"/>
                          <a:cs typeface="TH SarabunPSK" panose="020B0500040200020003" pitchFamily="34" charset="-34"/>
                        </a:rPr>
                        <a:t>กิจกรรมที่กำหนด/เป้าหมายผลลัพธ์ที่กำหนด</a:t>
                      </a: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 pitchFamily="18" charset="0"/>
                          <a:cs typeface="TH SarabunPSK" panose="020B0500040200020003" pitchFamily="34" charset="-34"/>
                        </a:rPr>
                        <a:t>ระยะเวลา</a:t>
                      </a:r>
                      <a:endParaRPr kumimoji="0" lang="th-TH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Baijam" panose="02000506000000020004" pitchFamily="2" charset="-34"/>
                        <a:ea typeface="Times New Roman" pitchFamily="18" charset="0"/>
                        <a:cs typeface="TH Baijam" panose="02000506000000020004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Baijam" panose="02000506000000020004" pitchFamily="2" charset="-34"/>
                        <a:ea typeface="Times New Roman" pitchFamily="18" charset="0"/>
                        <a:cs typeface="TH Baijam" panose="02000506000000020004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Baijam" panose="02000506000000020004" pitchFamily="2" charset="-34"/>
                        <a:ea typeface="Times New Roman" pitchFamily="18" charset="0"/>
                        <a:cs typeface="TH Baijam" panose="02000506000000020004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Baijam" panose="02000506000000020004" pitchFamily="2" charset="-34"/>
                        <a:ea typeface="Times New Roman" pitchFamily="18" charset="0"/>
                        <a:cs typeface="TH Baijam" panose="02000506000000020004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Baijam" panose="02000506000000020004" pitchFamily="2" charset="-34"/>
                        <a:ea typeface="Times New Roman" pitchFamily="18" charset="0"/>
                        <a:cs typeface="TH Baijam" panose="02000506000000020004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Baijam" panose="02000506000000020004" pitchFamily="2" charset="-34"/>
                        <a:ea typeface="Times New Roman" pitchFamily="18" charset="0"/>
                        <a:cs typeface="TH Baijam" panose="02000506000000020004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Baijam" panose="02000506000000020004" pitchFamily="2" charset="-34"/>
                        <a:ea typeface="Times New Roman" pitchFamily="18" charset="0"/>
                        <a:cs typeface="TH Baijam" panose="02000506000000020004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Baijam" panose="02000506000000020004" pitchFamily="2" charset="-34"/>
                        <a:ea typeface="Times New Roman" pitchFamily="18" charset="0"/>
                        <a:cs typeface="TH Baijam" panose="02000506000000020004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020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imes New Roman" pitchFamily="18" charset="0"/>
                          <a:cs typeface="TH SarabunPSK" panose="020B0500040200020003" pitchFamily="34" charset="-34"/>
                        </a:rPr>
                        <a:t>ม.ค.63</a:t>
                      </a:r>
                      <a:endParaRPr kumimoji="0" lang="th-TH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imes New Roman" pitchFamily="18" charset="0"/>
                          <a:cs typeface="TH SarabunPSK" panose="020B0500040200020003" pitchFamily="34" charset="-34"/>
                        </a:rPr>
                        <a:t>ก.พ.63</a:t>
                      </a:r>
                      <a:endParaRPr kumimoji="0" lang="th-TH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imes New Roman" pitchFamily="18" charset="0"/>
                          <a:cs typeface="TH SarabunPSK" panose="020B0500040200020003" pitchFamily="34" charset="-34"/>
                        </a:rPr>
                        <a:t>มี.ค.63</a:t>
                      </a:r>
                      <a:endParaRPr kumimoji="0" lang="th-TH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imes New Roman" pitchFamily="18" charset="0"/>
                          <a:cs typeface="TH SarabunPSK" panose="020B0500040200020003" pitchFamily="34" charset="-34"/>
                        </a:rPr>
                        <a:t>เม.ย.63</a:t>
                      </a:r>
                      <a:endParaRPr kumimoji="0" lang="th-TH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imes New Roman" pitchFamily="18" charset="0"/>
                          <a:cs typeface="TH SarabunPSK" panose="020B0500040200020003" pitchFamily="34" charset="-34"/>
                        </a:rPr>
                        <a:t>พ.ค.63</a:t>
                      </a:r>
                      <a:endParaRPr kumimoji="0" lang="th-TH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Baijam" panose="02000506000000020004" pitchFamily="2" charset="-34"/>
                        <a:ea typeface="Times New Roman" pitchFamily="18" charset="0"/>
                        <a:cs typeface="TH Baijam" panose="02000506000000020004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Baijam" panose="02000506000000020004" pitchFamily="2" charset="-34"/>
                        <a:ea typeface="Times New Roman" pitchFamily="18" charset="0"/>
                        <a:cs typeface="TH Baijam" panose="02000506000000020004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Baijam" panose="02000506000000020004" pitchFamily="2" charset="-34"/>
                        <a:ea typeface="Times New Roman" pitchFamily="18" charset="0"/>
                        <a:cs typeface="TH Baijam" panose="02000506000000020004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imes New Roman" pitchFamily="18" charset="0"/>
                          <a:cs typeface="TH SarabunPSK" panose="020B0500040200020003" pitchFamily="34" charset="-34"/>
                        </a:rPr>
                        <a:t>มิ.ย.</a:t>
                      </a:r>
                      <a:endParaRPr kumimoji="0" lang="th-TH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Baijam" panose="02000506000000020004" pitchFamily="2" charset="-34"/>
                        <a:ea typeface="Times New Roman" pitchFamily="18" charset="0"/>
                        <a:cs typeface="TH Baijam" panose="02000506000000020004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Baijam" panose="02000506000000020004" pitchFamily="2" charset="-34"/>
                        <a:ea typeface="Times New Roman" pitchFamily="18" charset="0"/>
                        <a:cs typeface="TH Baijam" panose="02000506000000020004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Baijam" panose="02000506000000020004" pitchFamily="2" charset="-34"/>
                        <a:ea typeface="Times New Roman" pitchFamily="18" charset="0"/>
                        <a:cs typeface="TH Baijam" panose="02000506000000020004" pitchFamily="2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891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ดูแลการจัดเตรียมสถานที่ใน </a:t>
                      </a:r>
                      <a:r>
                        <a:rPr kumimoji="0" lang="th-TH" sz="1800" kern="1200" dirty="0" err="1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สพด</a:t>
                      </a:r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.และเตรียม</a:t>
                      </a:r>
                      <a:endParaRPr kumimoji="0" lang="en-US" sz="1800" kern="1200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สิ่งแวดล้อมที่เอื้อต่อการออกกำลังกาย</a:t>
                      </a:r>
                      <a:endParaRPr kumimoji="0" lang="en-US" sz="180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929091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ประชาสัมพันธ์ผ่านเสียงตามสายใน</a:t>
                      </a:r>
                      <a:endParaRPr kumimoji="0" lang="en-US" sz="1800" kern="1200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แต่ละหมู่บ้าน  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โภชนาการ    ออกกำลังกาย</a:t>
                      </a:r>
                      <a:endParaRPr kumimoji="0" lang="en-US" sz="1800" kern="1200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การนอนหลับ  ยาน้ำเสริมธาตุเหล็ก</a:t>
                      </a:r>
                      <a:endParaRPr kumimoji="0" lang="en-US" sz="180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0665671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เด็กที่เตี้ย และ ค่อนข้างเตี้ย</a:t>
                      </a:r>
                      <a:endParaRPr kumimoji="0" lang="en-US" sz="1800" kern="1200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ได้รับ นม 2 กล่องและไข่ 1 ฟอง</a:t>
                      </a:r>
                      <a:endParaRPr kumimoji="0" lang="en-US" sz="180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6637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ติดตามผลการรักษาเด็กเตี้ยและค่อนข้างเตี้ย</a:t>
                      </a:r>
                      <a:endParaRPr kumimoji="0" lang="en-US" sz="1800" kern="1200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ที่มีฟันผุ</a:t>
                      </a:r>
                      <a:endParaRPr kumimoji="0" lang="en-US" sz="180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ติดตาม สอบถาม ผู้ปกครองเรื่อง</a:t>
                      </a:r>
                    </a:p>
                    <a:p>
                      <a:r>
                        <a:rPr kumimoji="0"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การนอนหลับ  การได้รับยาน้ำเสริมธาตุเหล็ก</a:t>
                      </a:r>
                      <a:endParaRPr kumimoji="0" lang="en-US" sz="180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0" lang="th-TH" sz="1800" b="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ติดตามการดำเนินกิจกรรมโดย รพ.สต.</a:t>
                      </a:r>
                    </a:p>
                    <a:p>
                      <a:r>
                        <a:rPr kumimoji="0" lang="th-TH" sz="1800" b="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ในพื้นที่</a:t>
                      </a:r>
                      <a:endParaRPr kumimoji="0" lang="en-US" sz="18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0" lang="th-TH" sz="1800" b="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สรุปผลการดำเนินงานโครงการ      </a:t>
                      </a:r>
                      <a:endParaRPr kumimoji="0" lang="en-US" sz="1800" b="0" kern="1200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kumimoji="0" lang="th-TH" sz="1800" b="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คืนข้อมูล / วางแผนปีต่อไป</a:t>
                      </a:r>
                      <a:endParaRPr kumimoji="0" lang="en-US" sz="18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สิงหาคม – กันยายน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203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051398"/>
              </p:ext>
            </p:extLst>
          </p:nvPr>
        </p:nvGraphicFramePr>
        <p:xfrm>
          <a:off x="319183" y="764704"/>
          <a:ext cx="8501289" cy="5666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871"/>
                <a:gridCol w="3500418"/>
              </a:tblGrid>
              <a:tr h="498489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chemeClr val="bg2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ลำดับงานสำคัญ</a:t>
                      </a:r>
                      <a:r>
                        <a:rPr lang="th-TH" sz="2000" dirty="0" smtClean="0">
                          <a:solidFill>
                            <a:schemeClr val="bg2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ประจำเดือน</a:t>
                      </a:r>
                      <a:endParaRPr lang="th-TH" sz="2000" dirty="0">
                        <a:solidFill>
                          <a:schemeClr val="bg2"/>
                        </a:solidFill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chemeClr val="bg2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ระดับความมั่นใจของ </a:t>
                      </a:r>
                      <a:r>
                        <a:rPr lang="en-US" sz="2000" dirty="0" smtClean="0">
                          <a:solidFill>
                            <a:schemeClr val="bg2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OKRs</a:t>
                      </a:r>
                      <a:endParaRPr lang="th-TH" sz="2000" dirty="0">
                        <a:solidFill>
                          <a:schemeClr val="bg2"/>
                        </a:solidFill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  <a:tr h="2052002"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1</a:t>
                      </a:r>
                      <a:r>
                        <a:rPr lang="th-TH" sz="16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.</a:t>
                      </a: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 ชี้แจง ถ่ายทอดนโยบายแนวทางการดำเนินงาน</a:t>
                      </a:r>
                      <a:endParaRPr kumimoji="0" lang="en-US" sz="1600" b="1" kern="1200" dirty="0" smtClean="0">
                        <a:solidFill>
                          <a:schemeClr val="dk1"/>
                        </a:solidFill>
                        <a:effectLst/>
                        <a:latin typeface="Leelawadee UI Semilight" panose="020B0402040204020203" pitchFamily="34" charset="-34"/>
                        <a:ea typeface="+mn-ea"/>
                        <a:cs typeface="Leelawadee UI Semilight" panose="020B0402040204020203" pitchFamily="34" charset="-34"/>
                      </a:endParaRPr>
                    </a:p>
                    <a:p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   -</a:t>
                      </a: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 </a:t>
                      </a:r>
                      <a:r>
                        <a:rPr kumimoji="0" lang="th-TH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กวป</a:t>
                      </a: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.             </a:t>
                      </a: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 - </a:t>
                      </a:r>
                      <a:r>
                        <a:rPr kumimoji="0" lang="th-TH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อปท</a:t>
                      </a: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.</a:t>
                      </a: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/ </a:t>
                      </a:r>
                      <a:r>
                        <a:rPr kumimoji="0" lang="th-TH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อบจ</a:t>
                      </a: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.</a:t>
                      </a:r>
                      <a:endParaRPr kumimoji="0" lang="en-US" sz="1600" b="1" kern="1200" dirty="0" smtClean="0">
                        <a:solidFill>
                          <a:schemeClr val="dk1"/>
                        </a:solidFill>
                        <a:effectLst/>
                        <a:latin typeface="Leelawadee UI Semilight" panose="020B0402040204020203" pitchFamily="34" charset="-34"/>
                        <a:ea typeface="+mn-ea"/>
                        <a:cs typeface="Leelawadee UI Semilight" panose="020B0402040204020203" pitchFamily="34" charset="-34"/>
                      </a:endParaRPr>
                    </a:p>
                    <a:p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   - </a:t>
                      </a: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MCH board</a:t>
                      </a: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   - คณะกรรมการพัฒนาเด็กปฐมวัย</a:t>
                      </a:r>
                      <a:endParaRPr kumimoji="0" lang="en-US" sz="1600" b="1" kern="1200" dirty="0" smtClean="0">
                        <a:solidFill>
                          <a:schemeClr val="dk1"/>
                        </a:solidFill>
                        <a:effectLst/>
                        <a:latin typeface="Leelawadee UI Semilight" panose="020B0402040204020203" pitchFamily="34" charset="-34"/>
                        <a:ea typeface="+mn-ea"/>
                        <a:cs typeface="Leelawadee UI Semilight" panose="020B0402040204020203" pitchFamily="34" charset="-34"/>
                      </a:endParaRPr>
                    </a:p>
                    <a:p>
                      <a:r>
                        <a:rPr lang="th-TH" sz="16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2.</a:t>
                      </a: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 ประสาน </a:t>
                      </a:r>
                      <a:r>
                        <a:rPr kumimoji="0" lang="th-TH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อปท</a:t>
                      </a: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./ </a:t>
                      </a:r>
                      <a:r>
                        <a:rPr kumimoji="0" lang="th-TH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สพด</a:t>
                      </a: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.</a:t>
                      </a: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/</a:t>
                      </a: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คณะกรรมการหมู่บ้าน</a:t>
                      </a:r>
                    </a:p>
                    <a:p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3. ชี้แจงนโยบายและแนวทางดำเนินงานแก่เจ้าหน้าที่สาธารณสุข</a:t>
                      </a:r>
                      <a:endParaRPr kumimoji="0" lang="en-US" sz="1600" b="1" kern="1200" dirty="0" smtClean="0">
                        <a:solidFill>
                          <a:schemeClr val="dk1"/>
                        </a:solidFill>
                        <a:effectLst/>
                        <a:latin typeface="Leelawadee UI Semilight" panose="020B0402040204020203" pitchFamily="34" charset="-34"/>
                        <a:ea typeface="+mn-ea"/>
                        <a:cs typeface="Leelawadee UI Semilight" panose="020B0402040204020203" pitchFamily="34" charset="-34"/>
                      </a:endParaRPr>
                    </a:p>
                    <a:p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    ทุกระดับ</a:t>
                      </a:r>
                      <a:endParaRPr kumimoji="0" lang="en-US" sz="1600" b="1" kern="1200" dirty="0" smtClean="0">
                        <a:solidFill>
                          <a:schemeClr val="dk1"/>
                        </a:solidFill>
                        <a:effectLst/>
                        <a:latin typeface="Leelawadee UI Semilight" panose="020B0402040204020203" pitchFamily="34" charset="-34"/>
                        <a:ea typeface="+mn-ea"/>
                        <a:cs typeface="Leelawadee UI Semilight" panose="020B0402040204020203" pitchFamily="34" charset="-34"/>
                      </a:endParaRPr>
                    </a:p>
                    <a:p>
                      <a:pPr marL="0" indent="0">
                        <a:buNone/>
                      </a:pP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4. อบรม ชี้แจง ถึงความสำคัญของการเจริญเติบโตที่มีผลต่อ   </a:t>
                      </a:r>
                    </a:p>
                    <a:p>
                      <a:pPr marL="0" indent="0">
                        <a:buNone/>
                      </a:pP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    ศักยภาพของเด็ก  ให้แก่ พ่อแม่  </a:t>
                      </a:r>
                      <a:r>
                        <a:rPr kumimoji="0" lang="th-TH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ผปค</a:t>
                      </a: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.</a:t>
                      </a:r>
                      <a:r>
                        <a:rPr kumimoji="0" lang="th-TH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 </a:t>
                      </a: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ครูผู้ดูแลเด็ก  </a:t>
                      </a:r>
                      <a:r>
                        <a:rPr kumimoji="0" lang="th-TH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อส</a:t>
                      </a: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ม.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5.</a:t>
                      </a: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 เขียนโครงการ และ ติดต่อ ประสานกองทุนตำบล</a:t>
                      </a:r>
                      <a:endParaRPr lang="th-TH" sz="1600" b="1" dirty="0" smtClean="0"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  <a:p>
                      <a:pPr marL="0" indent="0">
                        <a:buNone/>
                      </a:pPr>
                      <a:endParaRPr lang="th-TH" sz="1600" b="1" dirty="0"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0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o</a:t>
                      </a:r>
                      <a:r>
                        <a:rPr lang="en-US" sz="16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 1 : </a:t>
                      </a:r>
                      <a:r>
                        <a:rPr lang="th-TH" sz="16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เด็กปฐมวัยที่เตี้ยและค่อนข้างเตี้ยได้รับนม </a:t>
                      </a:r>
                      <a:r>
                        <a:rPr lang="en-US" sz="16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2  </a:t>
                      </a:r>
                      <a:r>
                        <a:rPr lang="th-TH" sz="16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กล่อง ไข่  </a:t>
                      </a:r>
                      <a:r>
                        <a:rPr lang="en-US" sz="16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1 </a:t>
                      </a:r>
                      <a:r>
                        <a:rPr lang="th-TH" sz="16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ฟอง</a:t>
                      </a:r>
                      <a:r>
                        <a:rPr lang="en-US" sz="16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  </a:t>
                      </a:r>
                      <a:r>
                        <a:rPr lang="th-TH" sz="16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ร้อยละ </a:t>
                      </a:r>
                      <a:r>
                        <a:rPr lang="en-US" sz="16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 90</a:t>
                      </a:r>
                    </a:p>
                    <a:p>
                      <a:pPr marL="0" indent="0">
                        <a:buNone/>
                      </a:pPr>
                      <a:endParaRPr lang="en-US" sz="1600" b="1" dirty="0" smtClean="0"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500" b="1" dirty="0" smtClean="0">
                          <a:solidFill>
                            <a:srgbClr val="7030A0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O 2 : </a:t>
                      </a:r>
                      <a:r>
                        <a:rPr lang="th-TH" sz="1500" b="1" dirty="0" smtClean="0">
                          <a:solidFill>
                            <a:srgbClr val="7030A0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เด็กปฐมวัยที่มีอายุตั้งแต่  </a:t>
                      </a:r>
                      <a:r>
                        <a:rPr lang="en-US" sz="1500" b="1" dirty="0" smtClean="0">
                          <a:solidFill>
                            <a:srgbClr val="7030A0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6  </a:t>
                      </a:r>
                      <a:r>
                        <a:rPr lang="th-TH" sz="1500" b="1" dirty="0" smtClean="0">
                          <a:solidFill>
                            <a:srgbClr val="7030A0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เดือน -</a:t>
                      </a:r>
                      <a:r>
                        <a:rPr lang="en-US" sz="1500" b="1" dirty="0" smtClean="0">
                          <a:solidFill>
                            <a:srgbClr val="7030A0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 5  </a:t>
                      </a:r>
                      <a:r>
                        <a:rPr lang="th-TH" sz="1500" b="1" dirty="0" smtClean="0">
                          <a:solidFill>
                            <a:srgbClr val="7030A0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ปี  ได้รับยาน้ำเสริมธาตุเหล็ก  ร้อยละ </a:t>
                      </a:r>
                      <a:r>
                        <a:rPr lang="en-US" sz="1500" b="1" dirty="0" smtClean="0">
                          <a:solidFill>
                            <a:srgbClr val="7030A0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100</a:t>
                      </a:r>
                    </a:p>
                    <a:p>
                      <a:pPr marL="0" indent="0">
                        <a:buNone/>
                      </a:pPr>
                      <a:endParaRPr lang="en-US" sz="1500" b="1" dirty="0" smtClean="0">
                        <a:solidFill>
                          <a:srgbClr val="7030A0"/>
                        </a:solidFill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O 3 : </a:t>
                      </a:r>
                      <a:r>
                        <a:rPr lang="th-TH" sz="1600" b="1" dirty="0" smtClean="0"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เด็กปฐมวัยมีกิจกรรมกระโดดโลดเต้นอย่างน้อย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3 </a:t>
                      </a:r>
                      <a:r>
                        <a:rPr lang="th-TH" sz="1600" b="1" dirty="0" smtClean="0"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ชั่วโมง / วัน</a:t>
                      </a:r>
                      <a:endParaRPr lang="th-TH" sz="1800" dirty="0"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391864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คาดเดางานที่จะเกิดขึ้น</a:t>
                      </a:r>
                      <a:r>
                        <a:rPr lang="th-TH" sz="20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ใน</a:t>
                      </a:r>
                      <a:r>
                        <a:rPr lang="th-TH" sz="2000" b="1" dirty="0" err="1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ไตรมาส</a:t>
                      </a:r>
                      <a:r>
                        <a:rPr lang="th-TH" sz="20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นี้</a:t>
                      </a:r>
                      <a:endParaRPr lang="th-TH" sz="2000" b="1" dirty="0"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ตัววัดด้านสุขภาพ</a:t>
                      </a:r>
                      <a:endParaRPr lang="th-TH" sz="2000" b="1" dirty="0"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  <a:tr h="2242221">
                <a:tc>
                  <a:txBody>
                    <a:bodyPr/>
                    <a:lstStyle/>
                    <a:p>
                      <a:r>
                        <a:rPr lang="th-TH" sz="1800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-</a:t>
                      </a:r>
                      <a:r>
                        <a:rPr lang="th-TH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จัดการประชุมชี้แจงแก่หน่วยงานและบุคลากรที่เกี่ยวข้อง</a:t>
                      </a:r>
                      <a:r>
                        <a:rPr lang="th-TH" sz="1800" b="1" baseline="0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   </a:t>
                      </a:r>
                    </a:p>
                    <a:p>
                      <a:r>
                        <a:rPr lang="th-TH" sz="1800" b="1" baseline="0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  และ</a:t>
                      </a:r>
                      <a:r>
                        <a:rPr lang="th-TH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ประสาน </a:t>
                      </a:r>
                      <a:r>
                        <a:rPr lang="th-TH" sz="1800" b="1" dirty="0" err="1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อปท</a:t>
                      </a:r>
                      <a:r>
                        <a:rPr lang="th-TH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. </a:t>
                      </a:r>
                      <a:r>
                        <a:rPr lang="th-TH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พร้อม</a:t>
                      </a:r>
                      <a:r>
                        <a:rPr lang="th-TH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ผลักดันให้ </a:t>
                      </a:r>
                      <a:r>
                        <a:rPr lang="th-TH" sz="1800" b="1" dirty="0" err="1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อปท</a:t>
                      </a:r>
                      <a:r>
                        <a:rPr lang="th-TH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.จัดทำ</a:t>
                      </a:r>
                      <a:r>
                        <a:rPr lang="th-TH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แผน  </a:t>
                      </a:r>
                    </a:p>
                    <a:p>
                      <a:r>
                        <a:rPr lang="th-TH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  งบประมาณ</a:t>
                      </a:r>
                      <a:r>
                        <a:rPr lang="th-TH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ในการแก้ปัญหาภาวะ</a:t>
                      </a:r>
                      <a:r>
                        <a:rPr lang="th-TH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เตี้ยและค่อนข้างเตี้ย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-โครงการฯ ผ่านการอนุมัติงบประมาณ</a:t>
                      </a:r>
                    </a:p>
                    <a:p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-มีการประชาสัมพันธ์ผ่านเสียงตามสายในแต่ละหมู่บ้านในเรื่อง</a:t>
                      </a:r>
                      <a:endParaRPr kumimoji="0" lang="en-US" sz="1600" b="1" kern="1200" dirty="0" smtClean="0">
                        <a:solidFill>
                          <a:schemeClr val="dk1"/>
                        </a:solidFill>
                        <a:effectLst/>
                        <a:latin typeface="Leelawadee UI Semilight" panose="020B0402040204020203" pitchFamily="34" charset="-34"/>
                        <a:ea typeface="+mn-ea"/>
                        <a:cs typeface="Leelawadee UI Semilight" panose="020B0402040204020203" pitchFamily="34" charset="-34"/>
                      </a:endParaRPr>
                    </a:p>
                    <a:p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 โภชนาการ  ออกกำลังกาย  ยาน้ำเสริมธาตุเหล็ก </a:t>
                      </a:r>
                    </a:p>
                    <a:p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  การนอนหลับ</a:t>
                      </a:r>
                      <a:endParaRPr lang="th-TH" sz="1800" dirty="0"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-กำลังใจของผู้ปฏิบัติงานทุกระดับ</a:t>
                      </a:r>
                      <a:endParaRPr lang="th-TH" sz="1800" b="1" dirty="0"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188640"/>
            <a:ext cx="4556055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เด็กปฐมวัยมีภาวะเตี้ยน้อยกว่าร้อยละ 10</a:t>
            </a:r>
            <a:endParaRPr lang="th-TH" sz="2400" b="1" dirty="0">
              <a:solidFill>
                <a:schemeClr val="bg1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465888" y="118373"/>
            <a:ext cx="35458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sz="3600" b="1" dirty="0" smtClean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1</a:t>
            </a:r>
            <a:endParaRPr lang="th-TH" sz="3600" b="1" dirty="0">
              <a:solidFill>
                <a:schemeClr val="bg1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4169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652919"/>
              </p:ext>
            </p:extLst>
          </p:nvPr>
        </p:nvGraphicFramePr>
        <p:xfrm>
          <a:off x="463199" y="764704"/>
          <a:ext cx="8208912" cy="5746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6833"/>
                <a:gridCol w="3812079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chemeClr val="bg2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ลำดับงานสำคัญ</a:t>
                      </a:r>
                      <a:r>
                        <a:rPr lang="th-TH" sz="2000" dirty="0" smtClean="0">
                          <a:solidFill>
                            <a:schemeClr val="bg2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ประจำเดือน</a:t>
                      </a:r>
                      <a:endParaRPr lang="th-TH" sz="2000" dirty="0">
                        <a:solidFill>
                          <a:schemeClr val="bg2"/>
                        </a:solidFill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chemeClr val="bg2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ระดับความมั่นใจของ </a:t>
                      </a:r>
                      <a:r>
                        <a:rPr lang="en-US" sz="2000" dirty="0" smtClean="0">
                          <a:solidFill>
                            <a:schemeClr val="bg2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OKRs</a:t>
                      </a:r>
                      <a:endParaRPr lang="th-TH" sz="2000" dirty="0">
                        <a:solidFill>
                          <a:schemeClr val="bg2"/>
                        </a:solidFill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1600" b="1" baseline="0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1. </a:t>
                      </a: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ชั่งน้ำหนัก วัดส่วนสูง คำนวณอายุ ประเมินภาวะ</a:t>
                      </a:r>
                    </a:p>
                    <a:p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   โภชนาการ ได้จำนวนเด็กเตี้ยค่อนข้างเตี้ย </a:t>
                      </a:r>
                      <a:endParaRPr kumimoji="0" lang="en-US" sz="1600" b="1" kern="1200" dirty="0" smtClean="0">
                        <a:solidFill>
                          <a:schemeClr val="dk1"/>
                        </a:solidFill>
                        <a:effectLst/>
                        <a:latin typeface="Leelawadee UI Semilight" panose="020B0402040204020203" pitchFamily="34" charset="-34"/>
                        <a:ea typeface="+mn-ea"/>
                        <a:cs typeface="Leelawadee UI Semilight" panose="020B0402040204020203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   พร้อมรายชื่อเด็กที่เตี้ย และ ค่อนข้างเตี้ย</a:t>
                      </a:r>
                      <a:r>
                        <a:rPr kumimoji="0" lang="th-TH" sz="1600" b="1" kern="1200" dirty="0" smtClean="0">
                          <a:solidFill>
                            <a:schemeClr val="bg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พร้อมรายชื่อ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1" kern="1200" dirty="0" smtClean="0">
                          <a:solidFill>
                            <a:schemeClr val="bg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   เด็กที่มีฟันผุร่วมด้วย</a:t>
                      </a:r>
                    </a:p>
                    <a:p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2.จัดทำแผนการจ่ายยาน้ำเสริมธาตุเหล็ก</a:t>
                      </a: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  </a:t>
                      </a: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(ดำเนินการ  </a:t>
                      </a:r>
                    </a:p>
                    <a:p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   จัดหา จัดซื้อ) พร้อมทั้งเตรียมทะเบียน</a:t>
                      </a:r>
                      <a:r>
                        <a:rPr kumimoji="0" lang="th-TH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 </a:t>
                      </a: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รับ-จ่าย </a:t>
                      </a:r>
                      <a:endParaRPr kumimoji="0" lang="en-US" sz="1600" b="1" kern="1200" dirty="0" smtClean="0">
                        <a:solidFill>
                          <a:schemeClr val="dk1"/>
                        </a:solidFill>
                        <a:effectLst/>
                        <a:latin typeface="Leelawadee UI Semilight" panose="020B0402040204020203" pitchFamily="34" charset="-34"/>
                        <a:ea typeface="+mn-ea"/>
                        <a:cs typeface="Leelawadee UI Semilight" panose="020B0402040204020203" pitchFamily="34" charset="-34"/>
                      </a:endParaRPr>
                    </a:p>
                    <a:p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    ยาน้ำเสริมธาตุเหล็ก</a:t>
                      </a:r>
                    </a:p>
                    <a:p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3.</a:t>
                      </a:r>
                      <a:r>
                        <a:rPr kumimoji="0"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จัดหานม และ ไข่ (ประสานร้านค้า)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4. </a:t>
                      </a:r>
                      <a:r>
                        <a:rPr lang="th-TH" sz="16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ครูผู้ดูแลเด็ก จัดทำแผนการออกกำลังกายในแต่ละ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    สัปดาห์</a:t>
                      </a:r>
                    </a:p>
                    <a:p>
                      <a:r>
                        <a:rPr lang="th-TH" sz="16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5.</a:t>
                      </a: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 เด็กเตี้ยและค่อนข้างเตี้ยที่มีฟันผุได้รับการรักษา</a:t>
                      </a:r>
                      <a:endParaRPr lang="th-TH" sz="1600" b="1" dirty="0"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4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o</a:t>
                      </a:r>
                      <a:r>
                        <a:rPr lang="en-US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 1 : </a:t>
                      </a:r>
                      <a:r>
                        <a:rPr lang="th-TH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เด็กปฐมวัยที่เตี้ยและค่อนข้างเตี้ยได้รับนม </a:t>
                      </a:r>
                      <a:r>
                        <a:rPr lang="en-US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2  </a:t>
                      </a:r>
                      <a:r>
                        <a:rPr lang="th-TH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กล่อง ไข่  </a:t>
                      </a:r>
                      <a:r>
                        <a:rPr lang="en-US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1 </a:t>
                      </a:r>
                      <a:r>
                        <a:rPr lang="th-TH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ฟอง</a:t>
                      </a:r>
                      <a:r>
                        <a:rPr lang="en-US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  </a:t>
                      </a:r>
                      <a:r>
                        <a:rPr lang="th-TH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ร้อยละ </a:t>
                      </a:r>
                      <a:r>
                        <a:rPr lang="en-US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 90</a:t>
                      </a:r>
                    </a:p>
                    <a:p>
                      <a:pPr marL="0" indent="0">
                        <a:buNone/>
                      </a:pPr>
                      <a:endParaRPr lang="en-US" sz="1800" b="1" dirty="0" smtClean="0"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800" b="1" dirty="0" smtClean="0">
                          <a:solidFill>
                            <a:srgbClr val="7030A0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O 2 : </a:t>
                      </a:r>
                      <a:r>
                        <a:rPr lang="th-TH" sz="1800" b="1" dirty="0" smtClean="0">
                          <a:solidFill>
                            <a:srgbClr val="7030A0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เด็กปฐมวัยที่มีอายุตั้งแต่  </a:t>
                      </a:r>
                      <a:r>
                        <a:rPr lang="en-US" sz="1800" b="1" dirty="0" smtClean="0">
                          <a:solidFill>
                            <a:srgbClr val="7030A0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6  </a:t>
                      </a:r>
                      <a:r>
                        <a:rPr lang="th-TH" sz="1800" b="1" dirty="0" smtClean="0">
                          <a:solidFill>
                            <a:srgbClr val="7030A0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เดือน -</a:t>
                      </a:r>
                      <a:r>
                        <a:rPr lang="en-US" sz="1800" b="1" dirty="0" smtClean="0">
                          <a:solidFill>
                            <a:srgbClr val="7030A0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 5  </a:t>
                      </a:r>
                      <a:r>
                        <a:rPr lang="th-TH" sz="1800" b="1" dirty="0" smtClean="0">
                          <a:solidFill>
                            <a:srgbClr val="7030A0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ปี  ได้รับยาน้ำเสริมธาตุเหล็ก  ร้อยละ </a:t>
                      </a:r>
                      <a:r>
                        <a:rPr lang="en-US" sz="1800" b="1" dirty="0" smtClean="0">
                          <a:solidFill>
                            <a:srgbClr val="7030A0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100</a:t>
                      </a:r>
                    </a:p>
                    <a:p>
                      <a:pPr marL="0" indent="0">
                        <a:buNone/>
                      </a:pPr>
                      <a:endParaRPr lang="en-US" sz="1800" b="1" dirty="0" smtClean="0">
                        <a:solidFill>
                          <a:srgbClr val="7030A0"/>
                        </a:solidFill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O 3 : </a:t>
                      </a:r>
                      <a:r>
                        <a:rPr lang="th-TH" sz="1800" b="1" dirty="0" smtClean="0"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เด็กปฐมวัยมีกิจกรรมกระโดดโลดเต้นอย่างน้อย 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3 </a:t>
                      </a:r>
                      <a:r>
                        <a:rPr lang="th-TH" sz="1800" b="1" dirty="0" smtClean="0"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ชั่วโมง / วัน</a:t>
                      </a:r>
                      <a:endParaRPr lang="th-TH" sz="1800" dirty="0"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คาดเดางานที่จะเกิดขึ้น</a:t>
                      </a:r>
                      <a:r>
                        <a:rPr lang="th-TH" sz="20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ใน</a:t>
                      </a:r>
                      <a:r>
                        <a:rPr lang="th-TH" sz="2000" b="1" dirty="0" err="1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ไตรมาส</a:t>
                      </a:r>
                      <a:r>
                        <a:rPr lang="th-TH" sz="20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นี้</a:t>
                      </a:r>
                      <a:endParaRPr lang="th-TH" sz="2000" b="1" dirty="0"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ตัววัดด้านสุขภาพ</a:t>
                      </a:r>
                      <a:endParaRPr lang="th-TH" sz="2000" b="1" dirty="0"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1.</a:t>
                      </a:r>
                      <a:r>
                        <a:rPr lang="th-TH" sz="16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ได้รายชื่อเด็กปฐมวัยที่มี</a:t>
                      </a:r>
                      <a:r>
                        <a:rPr lang="th-TH" sz="16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ภาวะเตี้ย และ ค่อนข้างเตี้ย</a:t>
                      </a:r>
                    </a:p>
                    <a:p>
                      <a:r>
                        <a:rPr lang="th-TH" sz="16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2.แจ้งและประสานพ่อแม่ ผู้ปกครองเด็ก ครูผู้ดูแลเด็ก </a:t>
                      </a:r>
                      <a:r>
                        <a:rPr lang="th-TH" sz="1600" b="1" dirty="0" err="1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อส</a:t>
                      </a:r>
                      <a:r>
                        <a:rPr lang="th-TH" sz="16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ม.   </a:t>
                      </a:r>
                    </a:p>
                    <a:p>
                      <a:r>
                        <a:rPr lang="th-TH" sz="16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   เพื่อให้</a:t>
                      </a:r>
                      <a:r>
                        <a:rPr lang="th-TH" sz="16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รับรู้สถานะเจริญเติบโตของเด็ก</a:t>
                      </a:r>
                      <a:r>
                        <a:rPr lang="th-TH" sz="16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ปฐมวัย</a:t>
                      </a:r>
                    </a:p>
                    <a:p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3. เด็กอายุ 6 เดือน – 5 ปี ได้รับยาน้ำเสริมธาตุเหล็ก</a:t>
                      </a:r>
                    </a:p>
                    <a:p>
                      <a:pPr marL="0" indent="0">
                        <a:buNone/>
                      </a:pP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    และเด็กที่เตี้ย และ ค่อนข้างเตี้ยได้รับ นม 2 กล่อง</a:t>
                      </a:r>
                    </a:p>
                    <a:p>
                      <a:pPr marL="0" indent="0">
                        <a:buNone/>
                      </a:pP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    และไข่ 1 ฟอง</a:t>
                      </a:r>
                    </a:p>
                    <a:p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4.</a:t>
                      </a:r>
                      <a:r>
                        <a:rPr kumimoji="0" lang="th-TH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สพด</a:t>
                      </a: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.จัดกิจกรรมออกกำลังกาย  โดยเน้นการกระโดด  </a:t>
                      </a:r>
                    </a:p>
                    <a:p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   โลดเต้นวันละ  30  นาที</a:t>
                      </a:r>
                      <a:endParaRPr lang="th-TH" sz="1600" b="1" dirty="0"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-กำลังใจของผู้ปฏิบัติงานทุกระดับ</a:t>
                      </a:r>
                    </a:p>
                    <a:p>
                      <a:endParaRPr lang="th-TH" sz="1800" dirty="0"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7544" y="231031"/>
            <a:ext cx="4556055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เด็กปฐมวัยมีภาวะเตี้ยน้อยกว่าร้อยละ 10</a:t>
            </a:r>
            <a:endParaRPr lang="th-TH" sz="2400" b="1" dirty="0">
              <a:solidFill>
                <a:schemeClr val="bg1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44408" y="118373"/>
            <a:ext cx="42351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sz="3600" b="1" dirty="0" smtClean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2</a:t>
            </a:r>
            <a:endParaRPr lang="th-TH" sz="3600" b="1" dirty="0">
              <a:solidFill>
                <a:schemeClr val="bg1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1244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758677"/>
              </p:ext>
            </p:extLst>
          </p:nvPr>
        </p:nvGraphicFramePr>
        <p:xfrm>
          <a:off x="463199" y="856848"/>
          <a:ext cx="8208912" cy="4588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6833"/>
                <a:gridCol w="3812079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chemeClr val="bg2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ลำดับงานสำคัญ</a:t>
                      </a:r>
                      <a:r>
                        <a:rPr lang="th-TH" sz="2000" dirty="0" smtClean="0">
                          <a:solidFill>
                            <a:schemeClr val="bg2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ประจำเดือน</a:t>
                      </a:r>
                      <a:endParaRPr lang="th-TH" sz="2000" dirty="0">
                        <a:solidFill>
                          <a:schemeClr val="bg2"/>
                        </a:solidFill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chemeClr val="bg2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ระดับความมั่นใจของ </a:t>
                      </a:r>
                      <a:r>
                        <a:rPr lang="en-US" sz="2000" dirty="0" smtClean="0">
                          <a:solidFill>
                            <a:schemeClr val="bg2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OKRs</a:t>
                      </a:r>
                      <a:endParaRPr lang="th-TH" sz="2000" dirty="0">
                        <a:solidFill>
                          <a:schemeClr val="bg2"/>
                        </a:solidFill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1.</a:t>
                      </a: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 4. ติดตาม สอบถาม ผู้ปกครองเรื่องการนอนหลับ</a:t>
                      </a:r>
                      <a:endParaRPr kumimoji="0" lang="en-US" sz="1600" b="1" kern="1200" dirty="0" smtClean="0">
                        <a:solidFill>
                          <a:schemeClr val="dk1"/>
                        </a:solidFill>
                        <a:effectLst/>
                        <a:latin typeface="Leelawadee UI Semilight" panose="020B0402040204020203" pitchFamily="34" charset="-34"/>
                        <a:ea typeface="+mn-ea"/>
                        <a:cs typeface="Leelawadee UI Semilight" panose="020B0402040204020203" pitchFamily="34" charset="-34"/>
                      </a:endParaRPr>
                    </a:p>
                    <a:p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    การได้รับยาน้ำเสริมธาตุเหล็ก</a:t>
                      </a:r>
                      <a:endParaRPr kumimoji="0" lang="en-US" sz="1600" b="1" kern="1200" dirty="0" smtClean="0">
                        <a:solidFill>
                          <a:schemeClr val="dk1"/>
                        </a:solidFill>
                        <a:effectLst/>
                        <a:latin typeface="Leelawadee UI Semilight" panose="020B0402040204020203" pitchFamily="34" charset="-34"/>
                        <a:ea typeface="+mn-ea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4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o</a:t>
                      </a:r>
                      <a:r>
                        <a:rPr lang="en-US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 1 : </a:t>
                      </a:r>
                      <a:r>
                        <a:rPr lang="th-TH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เด็กปฐมวัยที่เตี้ยและค่อนข้างเตี้ยได้รับนม </a:t>
                      </a:r>
                      <a:r>
                        <a:rPr lang="en-US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2  </a:t>
                      </a:r>
                      <a:r>
                        <a:rPr lang="th-TH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กล่อง ไข่  </a:t>
                      </a:r>
                      <a:r>
                        <a:rPr lang="en-US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1 </a:t>
                      </a:r>
                      <a:r>
                        <a:rPr lang="th-TH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ฟอง</a:t>
                      </a:r>
                      <a:r>
                        <a:rPr lang="en-US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  </a:t>
                      </a:r>
                      <a:r>
                        <a:rPr lang="th-TH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ร้อยละ </a:t>
                      </a:r>
                      <a:r>
                        <a:rPr lang="en-US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 90</a:t>
                      </a:r>
                    </a:p>
                    <a:p>
                      <a:pPr marL="0" indent="0">
                        <a:buNone/>
                      </a:pPr>
                      <a:endParaRPr lang="en-US" sz="1800" b="1" dirty="0" smtClean="0"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800" b="1" dirty="0" smtClean="0">
                          <a:solidFill>
                            <a:srgbClr val="7030A0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O 2 : </a:t>
                      </a:r>
                      <a:r>
                        <a:rPr lang="th-TH" sz="1800" b="1" dirty="0" smtClean="0">
                          <a:solidFill>
                            <a:srgbClr val="7030A0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เด็กปฐมวัยที่มีอายุตั้งแต่  </a:t>
                      </a:r>
                      <a:r>
                        <a:rPr lang="en-US" sz="1800" b="1" dirty="0" smtClean="0">
                          <a:solidFill>
                            <a:srgbClr val="7030A0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6  </a:t>
                      </a:r>
                      <a:r>
                        <a:rPr lang="th-TH" sz="1800" b="1" dirty="0" smtClean="0">
                          <a:solidFill>
                            <a:srgbClr val="7030A0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เดือน -</a:t>
                      </a:r>
                      <a:r>
                        <a:rPr lang="en-US" sz="1800" b="1" dirty="0" smtClean="0">
                          <a:solidFill>
                            <a:srgbClr val="7030A0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 5  </a:t>
                      </a:r>
                      <a:r>
                        <a:rPr lang="th-TH" sz="1800" b="1" dirty="0" smtClean="0">
                          <a:solidFill>
                            <a:srgbClr val="7030A0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ปี  ได้รับยาน้ำเสริมธาตุเหล็ก  ร้อยละ </a:t>
                      </a:r>
                      <a:r>
                        <a:rPr lang="en-US" sz="1800" b="1" dirty="0" smtClean="0">
                          <a:solidFill>
                            <a:srgbClr val="7030A0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100</a:t>
                      </a:r>
                    </a:p>
                    <a:p>
                      <a:pPr marL="0" indent="0">
                        <a:buNone/>
                      </a:pPr>
                      <a:endParaRPr lang="en-US" sz="1800" b="1" dirty="0" smtClean="0">
                        <a:solidFill>
                          <a:srgbClr val="7030A0"/>
                        </a:solidFill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O 3 : </a:t>
                      </a:r>
                      <a:r>
                        <a:rPr lang="th-TH" sz="1800" b="1" dirty="0" smtClean="0"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เด็กปฐมวัยมีกิจกรรมกระโดดโลดเต้นอย่างน้อย 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3 </a:t>
                      </a:r>
                      <a:r>
                        <a:rPr lang="th-TH" sz="1800" b="1" dirty="0" smtClean="0"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ชั่วโมง / วัน</a:t>
                      </a:r>
                      <a:endParaRPr lang="th-TH" sz="1800" dirty="0"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คาดเดางานที่จะเกิดขึ้น</a:t>
                      </a:r>
                      <a:r>
                        <a:rPr lang="th-TH" sz="20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ใน</a:t>
                      </a:r>
                      <a:r>
                        <a:rPr lang="th-TH" sz="2000" b="1" dirty="0" err="1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ไตรมาส</a:t>
                      </a:r>
                      <a:r>
                        <a:rPr lang="th-TH" sz="20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นี้</a:t>
                      </a:r>
                      <a:endParaRPr lang="th-TH" sz="2000" b="1" dirty="0"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ตัววัดด้านสุขภาพ</a:t>
                      </a:r>
                      <a:endParaRPr lang="th-TH" sz="2000" b="1" dirty="0"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การสนับสนุนนมและไข่ ครบทุกคน ทุกพื้นที่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มีกิจกรรมออกกำลังกายใน </a:t>
                      </a:r>
                      <a:r>
                        <a:rPr kumimoji="0" lang="th-TH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สพด</a:t>
                      </a: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. อย่างสม่ำเสมอ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การจ่ายยาน้ำเสริมธาตุเหล็กเด็กอายุ 6 เดือน – 5 ปีทุกคน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-    เด็กฟันผุ ได้รับการรักษาทุกคน </a:t>
                      </a:r>
                      <a:endParaRPr kumimoji="0" lang="en-US" sz="1600" b="1" kern="1200" dirty="0">
                        <a:solidFill>
                          <a:schemeClr val="dk1"/>
                        </a:solidFill>
                        <a:effectLst/>
                        <a:latin typeface="Leelawadee UI Semilight" panose="020B0402040204020203" pitchFamily="34" charset="-34"/>
                        <a:ea typeface="+mn-ea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-กำลังใจของผู้ปฏิบัติงานทุกระดับ</a:t>
                      </a:r>
                    </a:p>
                    <a:p>
                      <a:endParaRPr lang="th-TH" sz="1800" dirty="0"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7544" y="231031"/>
            <a:ext cx="4556055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เด็กปฐมวัยมีภาวะเตี้ยน้อยกว่าร้อยละ 10</a:t>
            </a:r>
            <a:endParaRPr lang="th-TH" sz="2400" b="1" dirty="0">
              <a:solidFill>
                <a:schemeClr val="bg1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52942" y="190381"/>
            <a:ext cx="42351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sz="3600" b="1" dirty="0" smtClean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3</a:t>
            </a:r>
            <a:endParaRPr lang="th-TH" sz="3600" b="1" dirty="0">
              <a:solidFill>
                <a:schemeClr val="bg1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5209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534324"/>
              </p:ext>
            </p:extLst>
          </p:nvPr>
        </p:nvGraphicFramePr>
        <p:xfrm>
          <a:off x="463199" y="836712"/>
          <a:ext cx="8208912" cy="4466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chemeClr val="bg2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ลำดับงานสำคัญ</a:t>
                      </a:r>
                      <a:r>
                        <a:rPr lang="th-TH" sz="2000" dirty="0" smtClean="0">
                          <a:solidFill>
                            <a:schemeClr val="bg2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ประจำเดือน</a:t>
                      </a:r>
                      <a:endParaRPr lang="th-TH" sz="2000" dirty="0">
                        <a:solidFill>
                          <a:schemeClr val="bg2"/>
                        </a:solidFill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chemeClr val="bg2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ระดับความมั่นใจของ </a:t>
                      </a:r>
                      <a:r>
                        <a:rPr lang="en-US" sz="2000" dirty="0" smtClean="0">
                          <a:solidFill>
                            <a:schemeClr val="bg2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OKRs</a:t>
                      </a:r>
                      <a:endParaRPr lang="th-TH" sz="2000" dirty="0">
                        <a:solidFill>
                          <a:schemeClr val="bg2"/>
                        </a:solidFill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1. ติดตามกิจกรรมการดำเนินงานโดย รพ.สต.ในพื้นที่</a:t>
                      </a:r>
                    </a:p>
                    <a:p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2. ชั่งน้ำหนัก วัดส่วนสูง คำนวณอายุ ประเมินภาวะ </a:t>
                      </a:r>
                    </a:p>
                    <a:p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   โภชนาการ ได้จำนวนเด็กพร้อมรายชื่อเด็กที่เตี้ยและ    </a:t>
                      </a:r>
                    </a:p>
                    <a:p>
                      <a:r>
                        <a:rPr kumimoji="0" lang="th-TH" sz="1600" b="1" kern="1200" dirty="0" smtClean="0">
                          <a:solidFill>
                            <a:schemeClr val="dk1"/>
                          </a:solidFill>
                          <a:effectLst/>
                          <a:latin typeface="Leelawadee UI Semilight" panose="020B0402040204020203" pitchFamily="34" charset="-34"/>
                          <a:ea typeface="+mn-ea"/>
                          <a:cs typeface="Leelawadee UI Semilight" panose="020B0402040204020203" pitchFamily="34" charset="-34"/>
                        </a:rPr>
                        <a:t>   ค่อนข้างเตี้ย</a:t>
                      </a:r>
                      <a:endParaRPr kumimoji="0" lang="en-US" sz="1600" kern="1200" dirty="0" smtClean="0">
                        <a:solidFill>
                          <a:schemeClr val="dk1"/>
                        </a:solidFill>
                        <a:effectLst/>
                        <a:latin typeface="Leelawadee UI Semilight" panose="020B0402040204020203" pitchFamily="34" charset="-34"/>
                        <a:ea typeface="+mn-ea"/>
                        <a:cs typeface="Leelawadee UI Semilight" panose="020B0402040204020203" pitchFamily="34" charset="-34"/>
                      </a:endParaRPr>
                    </a:p>
                    <a:p>
                      <a:pPr marL="342900" indent="-342900">
                        <a:buAutoNum type="arabicPeriod"/>
                      </a:pPr>
                      <a:endParaRPr kumimoji="0" lang="en-US" sz="1600" kern="1200" dirty="0" smtClean="0">
                        <a:solidFill>
                          <a:schemeClr val="dk1"/>
                        </a:solidFill>
                        <a:effectLst/>
                        <a:latin typeface="Leelawadee UI Semilight" panose="020B0402040204020203" pitchFamily="34" charset="-34"/>
                        <a:ea typeface="+mn-ea"/>
                        <a:cs typeface="Leelawadee UI Semilight" panose="020B0402040204020203" pitchFamily="34" charset="-34"/>
                      </a:endParaRPr>
                    </a:p>
                    <a:p>
                      <a:endParaRPr lang="th-TH" sz="1600" dirty="0" smtClean="0"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4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o</a:t>
                      </a:r>
                      <a:r>
                        <a:rPr lang="en-US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 1 : </a:t>
                      </a:r>
                      <a:r>
                        <a:rPr lang="th-TH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เด็กปฐมวัยที่เตี้ยและค่อนข้างเตี้ยได้รับนม </a:t>
                      </a:r>
                      <a:r>
                        <a:rPr lang="en-US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2  </a:t>
                      </a:r>
                      <a:r>
                        <a:rPr lang="th-TH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กล่อง ไข่  </a:t>
                      </a:r>
                      <a:r>
                        <a:rPr lang="en-US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1 </a:t>
                      </a:r>
                      <a:r>
                        <a:rPr lang="th-TH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ฟอง</a:t>
                      </a:r>
                      <a:r>
                        <a:rPr lang="en-US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  </a:t>
                      </a:r>
                      <a:r>
                        <a:rPr lang="th-TH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ร้อยละ </a:t>
                      </a:r>
                      <a:r>
                        <a:rPr lang="en-US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 90</a:t>
                      </a:r>
                    </a:p>
                    <a:p>
                      <a:pPr marL="0" indent="0">
                        <a:buNone/>
                      </a:pPr>
                      <a:endParaRPr lang="en-US" sz="1800" b="1" dirty="0" smtClean="0"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800" b="1" dirty="0" smtClean="0">
                          <a:solidFill>
                            <a:srgbClr val="7030A0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O 2 : </a:t>
                      </a:r>
                      <a:r>
                        <a:rPr lang="th-TH" sz="1800" b="1" dirty="0" smtClean="0">
                          <a:solidFill>
                            <a:srgbClr val="7030A0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เด็กปฐมวัยที่มีอายุตั้งแต่  </a:t>
                      </a:r>
                      <a:r>
                        <a:rPr lang="en-US" sz="1800" b="1" dirty="0" smtClean="0">
                          <a:solidFill>
                            <a:srgbClr val="7030A0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6  </a:t>
                      </a:r>
                      <a:r>
                        <a:rPr lang="th-TH" sz="1800" b="1" dirty="0" smtClean="0">
                          <a:solidFill>
                            <a:srgbClr val="7030A0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เดือน -</a:t>
                      </a:r>
                      <a:r>
                        <a:rPr lang="en-US" sz="1800" b="1" dirty="0" smtClean="0">
                          <a:solidFill>
                            <a:srgbClr val="7030A0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 5  </a:t>
                      </a:r>
                      <a:r>
                        <a:rPr lang="th-TH" sz="1800" b="1" dirty="0" smtClean="0">
                          <a:solidFill>
                            <a:srgbClr val="7030A0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ปี  ได้รับยาน้ำเสริมธาตุเหล็ก  ร้อยละ </a:t>
                      </a:r>
                      <a:r>
                        <a:rPr lang="en-US" sz="1800" b="1" dirty="0" smtClean="0">
                          <a:solidFill>
                            <a:srgbClr val="7030A0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100</a:t>
                      </a:r>
                    </a:p>
                    <a:p>
                      <a:pPr marL="0" indent="0">
                        <a:buNone/>
                      </a:pPr>
                      <a:endParaRPr lang="en-US" sz="1800" b="1" dirty="0" smtClean="0">
                        <a:solidFill>
                          <a:srgbClr val="7030A0"/>
                        </a:solidFill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O 3 : </a:t>
                      </a:r>
                      <a:r>
                        <a:rPr lang="th-TH" sz="1800" b="1" dirty="0" smtClean="0"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เด็กปฐมวัยมีกิจกรรมกระโดดโลดเต้นอย่างน้อย 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3 </a:t>
                      </a:r>
                      <a:r>
                        <a:rPr lang="th-TH" sz="1800" b="1" dirty="0" smtClean="0"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ชั่วโมง / วัน</a:t>
                      </a:r>
                      <a:endParaRPr lang="th-TH" sz="1800" dirty="0" smtClean="0"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  <a:p>
                      <a:endParaRPr lang="th-TH" sz="1800" dirty="0"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คาดเดางานที่จะเกิดขึ้น</a:t>
                      </a:r>
                      <a:r>
                        <a:rPr lang="th-TH" sz="20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ใน</a:t>
                      </a:r>
                      <a:r>
                        <a:rPr lang="th-TH" sz="2000" b="1" dirty="0" err="1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ไตรมาส</a:t>
                      </a:r>
                      <a:r>
                        <a:rPr lang="th-TH" sz="20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นี้</a:t>
                      </a:r>
                      <a:endParaRPr lang="th-TH" sz="2000" b="1" dirty="0"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ตัววัดด้านสุขภาพ</a:t>
                      </a:r>
                      <a:endParaRPr lang="th-TH" sz="2000" b="1" dirty="0"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-</a:t>
                      </a:r>
                      <a:r>
                        <a:rPr lang="th-TH" sz="1600" b="1" baseline="0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 </a:t>
                      </a:r>
                      <a:r>
                        <a:rPr lang="th-TH" sz="16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เจ้าหน้าที่สาธารณสุข ติดตามการดำเนินงานทั้งที่บ้านและ </a:t>
                      </a:r>
                      <a:r>
                        <a:rPr lang="th-TH" sz="1600" b="1" dirty="0" err="1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สพด</a:t>
                      </a:r>
                      <a:r>
                        <a:rPr lang="th-TH" sz="16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. ครบทุกคน ทุก </a:t>
                      </a:r>
                      <a:r>
                        <a:rPr lang="th-TH" sz="1600" b="1" dirty="0" err="1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สพด</a:t>
                      </a:r>
                      <a:r>
                        <a:rPr lang="th-TH" sz="16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.</a:t>
                      </a:r>
                      <a:endParaRPr lang="th-TH" sz="1600" b="1" dirty="0" smtClean="0"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-กำลังใจของผู้ปฏิบัติงานทุกระดับ</a:t>
                      </a:r>
                    </a:p>
                    <a:p>
                      <a:endParaRPr lang="th-TH" sz="1800" dirty="0" smtClean="0"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  <a:p>
                      <a:endParaRPr lang="th-TH" sz="1800" dirty="0"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7544" y="260648"/>
            <a:ext cx="4556055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เด็กปฐมวัยมีภาวะเตี้ยน้อยกว่าร้อยละ </a:t>
            </a:r>
            <a:r>
              <a:rPr lang="th-TH" sz="2400" b="1" dirty="0" smtClean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10</a:t>
            </a:r>
            <a:endParaRPr lang="th-TH" sz="2400" b="1" dirty="0">
              <a:solidFill>
                <a:schemeClr val="bg1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44408" y="190381"/>
            <a:ext cx="43313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sz="3600" b="1" dirty="0" smtClean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4</a:t>
            </a:r>
            <a:endParaRPr lang="th-TH" sz="3600" b="1" dirty="0">
              <a:solidFill>
                <a:schemeClr val="bg1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9852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ห้องเรียนครูโบ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5976664" cy="5183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วงรี 3"/>
          <p:cNvSpPr/>
          <p:nvPr/>
        </p:nvSpPr>
        <p:spPr>
          <a:xfrm>
            <a:off x="5649589" y="-891480"/>
            <a:ext cx="4608512" cy="4536504"/>
          </a:xfrm>
          <a:prstGeom prst="ellipse">
            <a:avLst/>
          </a:prstGeom>
          <a:solidFill>
            <a:srgbClr val="00B050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คอร์ด 4"/>
          <p:cNvSpPr/>
          <p:nvPr/>
        </p:nvSpPr>
        <p:spPr>
          <a:xfrm>
            <a:off x="6300192" y="2708920"/>
            <a:ext cx="1512168" cy="2232248"/>
          </a:xfrm>
          <a:prstGeom prst="chord">
            <a:avLst/>
          </a:prstGeom>
          <a:solidFill>
            <a:srgbClr val="F1CCB5">
              <a:alpha val="3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คอร์ด 6"/>
          <p:cNvSpPr/>
          <p:nvPr/>
        </p:nvSpPr>
        <p:spPr>
          <a:xfrm rot="12211652">
            <a:off x="7714220" y="2723659"/>
            <a:ext cx="949663" cy="1743740"/>
          </a:xfrm>
          <a:prstGeom prst="chord">
            <a:avLst/>
          </a:prstGeom>
          <a:solidFill>
            <a:srgbClr val="FF0000">
              <a:alpha val="3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คอร์ด 7"/>
          <p:cNvSpPr/>
          <p:nvPr/>
        </p:nvSpPr>
        <p:spPr>
          <a:xfrm rot="5400000">
            <a:off x="7240292" y="2870938"/>
            <a:ext cx="756084" cy="1548172"/>
          </a:xfrm>
          <a:prstGeom prst="chord">
            <a:avLst/>
          </a:prstGeom>
          <a:solidFill>
            <a:srgbClr val="FFFF00">
              <a:alpha val="3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คอร์ด 8"/>
          <p:cNvSpPr/>
          <p:nvPr/>
        </p:nvSpPr>
        <p:spPr>
          <a:xfrm rot="4162925">
            <a:off x="7753010" y="1474499"/>
            <a:ext cx="1856715" cy="2380646"/>
          </a:xfrm>
          <a:prstGeom prst="chord">
            <a:avLst/>
          </a:prstGeom>
          <a:solidFill>
            <a:srgbClr val="0070C0">
              <a:alpha val="3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0604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97" t="11359" r="10369" b="7192"/>
          <a:stretch/>
        </p:blipFill>
        <p:spPr bwMode="auto">
          <a:xfrm>
            <a:off x="221226" y="407074"/>
            <a:ext cx="8795496" cy="6190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วงรี 1"/>
          <p:cNvSpPr/>
          <p:nvPr/>
        </p:nvSpPr>
        <p:spPr>
          <a:xfrm>
            <a:off x="6300192" y="-387424"/>
            <a:ext cx="4248472" cy="4824536"/>
          </a:xfrm>
          <a:prstGeom prst="ellipse">
            <a:avLst/>
          </a:prstGeom>
          <a:solidFill>
            <a:srgbClr val="94B6D2">
              <a:alpha val="4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วงรี 2"/>
          <p:cNvSpPr/>
          <p:nvPr/>
        </p:nvSpPr>
        <p:spPr>
          <a:xfrm>
            <a:off x="8424428" y="3008192"/>
            <a:ext cx="576064" cy="75608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วงรี 4"/>
          <p:cNvSpPr/>
          <p:nvPr/>
        </p:nvSpPr>
        <p:spPr>
          <a:xfrm>
            <a:off x="8712459" y="3260220"/>
            <a:ext cx="993935" cy="949496"/>
          </a:xfrm>
          <a:prstGeom prst="ellipse">
            <a:avLst/>
          </a:prstGeom>
          <a:solidFill>
            <a:srgbClr val="7030A0">
              <a:alpha val="2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วงรี 5"/>
          <p:cNvSpPr/>
          <p:nvPr/>
        </p:nvSpPr>
        <p:spPr>
          <a:xfrm>
            <a:off x="9130331" y="3008192"/>
            <a:ext cx="576064" cy="504056"/>
          </a:xfrm>
          <a:prstGeom prst="ellipse">
            <a:avLst/>
          </a:prstGeom>
          <a:solidFill>
            <a:srgbClr val="FF0000">
              <a:alpha val="3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453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96" t="11683" r="9957" b="7270"/>
          <a:stretch/>
        </p:blipFill>
        <p:spPr bwMode="auto">
          <a:xfrm>
            <a:off x="72008" y="404664"/>
            <a:ext cx="8964488" cy="6264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หยดน้ำ 1"/>
          <p:cNvSpPr/>
          <p:nvPr/>
        </p:nvSpPr>
        <p:spPr>
          <a:xfrm>
            <a:off x="4338228" y="44624"/>
            <a:ext cx="4770276" cy="4509120"/>
          </a:xfrm>
          <a:prstGeom prst="teardrop">
            <a:avLst/>
          </a:prstGeom>
          <a:solidFill>
            <a:srgbClr val="FF0000">
              <a:alpha val="1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วงรี 2"/>
          <p:cNvSpPr/>
          <p:nvPr/>
        </p:nvSpPr>
        <p:spPr>
          <a:xfrm>
            <a:off x="7746490" y="1246214"/>
            <a:ext cx="1152128" cy="1102432"/>
          </a:xfrm>
          <a:prstGeom prst="ellipse">
            <a:avLst/>
          </a:prstGeom>
          <a:solidFill>
            <a:srgbClr val="94B6D2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วงรี 4"/>
          <p:cNvSpPr/>
          <p:nvPr/>
        </p:nvSpPr>
        <p:spPr>
          <a:xfrm>
            <a:off x="7812360" y="1781117"/>
            <a:ext cx="713942" cy="791854"/>
          </a:xfrm>
          <a:prstGeom prst="ellipse">
            <a:avLst/>
          </a:prstGeom>
          <a:solidFill>
            <a:srgbClr val="A5AB81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3470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87" t="10833" r="10369" b="7756"/>
          <a:stretch/>
        </p:blipFill>
        <p:spPr bwMode="auto">
          <a:xfrm>
            <a:off x="35496" y="404664"/>
            <a:ext cx="9036496" cy="614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-1188640" y="188640"/>
            <a:ext cx="4176464" cy="3215178"/>
          </a:xfrm>
          <a:prstGeom prst="rect">
            <a:avLst/>
          </a:prstGeom>
          <a:solidFill>
            <a:srgbClr val="FF0000">
              <a:alpha val="2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2339752" y="0"/>
            <a:ext cx="1008112" cy="1080120"/>
          </a:xfrm>
          <a:prstGeom prst="rect">
            <a:avLst/>
          </a:prstGeom>
          <a:solidFill>
            <a:srgbClr val="94B6D2">
              <a:alpha val="6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923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2" t="11250" r="10745" b="7481"/>
          <a:stretch/>
        </p:blipFill>
        <p:spPr bwMode="auto">
          <a:xfrm>
            <a:off x="95248" y="404664"/>
            <a:ext cx="8941248" cy="619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วงรี 1"/>
          <p:cNvSpPr/>
          <p:nvPr/>
        </p:nvSpPr>
        <p:spPr>
          <a:xfrm>
            <a:off x="7020272" y="-531440"/>
            <a:ext cx="4536504" cy="4032448"/>
          </a:xfrm>
          <a:prstGeom prst="ellipse">
            <a:avLst/>
          </a:prstGeom>
          <a:solidFill>
            <a:srgbClr val="00B0F0">
              <a:alpha val="2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วงรี 2"/>
          <p:cNvSpPr/>
          <p:nvPr/>
        </p:nvSpPr>
        <p:spPr>
          <a:xfrm>
            <a:off x="6876256" y="1124744"/>
            <a:ext cx="504056" cy="1224136"/>
          </a:xfrm>
          <a:prstGeom prst="ellipse">
            <a:avLst/>
          </a:prstGeom>
          <a:solidFill>
            <a:srgbClr val="A5AB81">
              <a:alpha val="4313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1612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7164" y="479591"/>
            <a:ext cx="5803192" cy="523220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O : </a:t>
            </a:r>
            <a:r>
              <a:rPr lang="th-TH" b="1" dirty="0" smtClean="0">
                <a:solidFill>
                  <a:srgbClr val="7030A0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เด็กปฐมวัยมีภาวะเตี้ยน้อยกว่าร้อยละ 10</a:t>
            </a:r>
            <a:endParaRPr lang="th-TH" b="1" dirty="0">
              <a:solidFill>
                <a:srgbClr val="7030A0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cxnSp>
        <p:nvCxnSpPr>
          <p:cNvPr id="11" name="ตัวเชื่อมต่อตรง 10"/>
          <p:cNvCxnSpPr/>
          <p:nvPr/>
        </p:nvCxnSpPr>
        <p:spPr>
          <a:xfrm>
            <a:off x="395536" y="3140968"/>
            <a:ext cx="827657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ตาราง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232646"/>
              </p:ext>
            </p:extLst>
          </p:nvPr>
        </p:nvGraphicFramePr>
        <p:xfrm>
          <a:off x="107504" y="1268760"/>
          <a:ext cx="8928992" cy="5373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8"/>
                <a:gridCol w="2781471"/>
                <a:gridCol w="2835153"/>
              </a:tblGrid>
              <a:tr h="926417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O1 : </a:t>
                      </a:r>
                      <a:r>
                        <a:rPr lang="th-TH" sz="18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เด็กปฐมวัยที่ค่อนข้างเตี้ย</a:t>
                      </a:r>
                    </a:p>
                    <a:p>
                      <a:r>
                        <a:rPr lang="th-TH" sz="18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และเตี้ย ได้รับนม 2 กล่อง ไข่ 1 ฟอง</a:t>
                      </a:r>
                      <a:endParaRPr lang="th-TH" sz="1800" b="0" dirty="0">
                        <a:ln>
                          <a:solidFill>
                            <a:srgbClr val="003366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O</a:t>
                      </a:r>
                      <a:r>
                        <a:rPr lang="th-TH" sz="18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2 </a:t>
                      </a:r>
                      <a:r>
                        <a:rPr lang="en-US" sz="18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:</a:t>
                      </a:r>
                      <a:r>
                        <a:rPr lang="en-US" sz="1800" b="0" baseline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 </a:t>
                      </a:r>
                      <a:r>
                        <a:rPr lang="th-TH" sz="1800" b="0" baseline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เด็กปฐมวัยได้รับยาน้ำเสริมธาตุเหล็ก ร้อยละ 100</a:t>
                      </a:r>
                      <a:endParaRPr lang="th-TH" sz="1800" b="0" dirty="0">
                        <a:ln>
                          <a:solidFill>
                            <a:srgbClr val="003366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O</a:t>
                      </a:r>
                      <a:r>
                        <a:rPr lang="th-TH" sz="18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3 </a:t>
                      </a:r>
                      <a:r>
                        <a:rPr lang="en-US" sz="18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: </a:t>
                      </a:r>
                      <a:r>
                        <a:rPr lang="th-TH" sz="18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เด็กปฐมวัยมีกิจกรรมกระโดดโลดเต้นอย่างน้อย </a:t>
                      </a:r>
                    </a:p>
                    <a:p>
                      <a:r>
                        <a:rPr lang="th-TH" sz="18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30 นาทีต่อวัน</a:t>
                      </a:r>
                      <a:endParaRPr lang="th-TH" sz="1800" b="0" dirty="0">
                        <a:ln>
                          <a:solidFill>
                            <a:srgbClr val="003366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204342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</a:rPr>
                        <a:t>Kr</a:t>
                      </a:r>
                      <a:r>
                        <a:rPr lang="th-TH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1.พ่อแม่เลี้ยงดูบุตรด้วยอาหารตามวัยครบ 5 หมู่ และเน้นอาหารที่มีโปรตีนสูง นม 2 กล่อง ไข่ 1 ฟอง  </a:t>
                      </a:r>
                    </a:p>
                    <a:p>
                      <a:r>
                        <a:rPr lang="th-TH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(ร้อยละ 90)</a:t>
                      </a:r>
                      <a:endParaRPr lang="th-TH" sz="1600" b="0" dirty="0">
                        <a:ln>
                          <a:solidFill>
                            <a:srgbClr val="003366"/>
                          </a:solidFill>
                        </a:ln>
                        <a:solidFill>
                          <a:schemeClr val="bg1"/>
                        </a:solidFill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</a:rPr>
                        <a:t>Kr</a:t>
                      </a:r>
                      <a:r>
                        <a:rPr lang="th-TH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1.รพ.สต. / รพ.ทุกแห่ง แจกยาน้ำเสริมธาตุเหล็ก</a:t>
                      </a:r>
                      <a:r>
                        <a:rPr lang="th-TH" sz="1600" b="0" baseline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 (</a:t>
                      </a:r>
                      <a:r>
                        <a:rPr lang="en-US" sz="1600" b="0" baseline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Supplement) </a:t>
                      </a:r>
                      <a:r>
                        <a:rPr lang="th-TH" sz="1600" b="0" baseline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ให้เด็กอายุ 6 เดือน  - 5 ปี  ทุกราย</a:t>
                      </a:r>
                      <a:endParaRPr lang="th-TH" sz="1600" b="0" dirty="0">
                        <a:ln>
                          <a:solidFill>
                            <a:srgbClr val="003366"/>
                          </a:solidFill>
                        </a:ln>
                        <a:solidFill>
                          <a:schemeClr val="bg1"/>
                        </a:solidFill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Kr1. </a:t>
                      </a:r>
                      <a:r>
                        <a:rPr lang="th-TH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พ่อแม่สนับสนุนให้บุตรมีการออกกำลังกาย กระโดดโลดเต้น</a:t>
                      </a:r>
                    </a:p>
                    <a:p>
                      <a:r>
                        <a:rPr lang="th-TH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อย่างน้อย 30</a:t>
                      </a:r>
                      <a:r>
                        <a:rPr lang="th-TH" sz="1600" b="0" baseline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 นาที</a:t>
                      </a:r>
                      <a:r>
                        <a:rPr lang="th-TH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/วัน บุตรมีการนอน 8-10 ชม./วัน</a:t>
                      </a:r>
                      <a:endParaRPr lang="th-TH" sz="1600" b="0" dirty="0">
                        <a:ln>
                          <a:solidFill>
                            <a:srgbClr val="003366"/>
                          </a:solidFill>
                        </a:ln>
                        <a:solidFill>
                          <a:schemeClr val="bg1"/>
                        </a:solidFill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1760191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</a:rPr>
                        <a:t>Kr</a:t>
                      </a:r>
                      <a:r>
                        <a:rPr lang="th-TH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2.ผลักดันให้ </a:t>
                      </a:r>
                      <a:r>
                        <a:rPr lang="th-TH" sz="1600" b="0" dirty="0" err="1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อปท</a:t>
                      </a:r>
                      <a:r>
                        <a:rPr lang="th-TH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.จัดทำแผนงาน/งบประมาณแก้ไขปัญหาภาวะเตี้ย และค่อนข้างเตี้ยในเด็กปฐมวัย ครอบคลุมร้อยละ 80 ของจำนวน </a:t>
                      </a:r>
                      <a:r>
                        <a:rPr lang="th-TH" sz="1600" b="0" dirty="0" err="1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อปท</a:t>
                      </a:r>
                      <a:r>
                        <a:rPr lang="th-TH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.ในจังหวัด</a:t>
                      </a:r>
                      <a:endParaRPr lang="th-TH" sz="1600" b="0" dirty="0">
                        <a:ln>
                          <a:solidFill>
                            <a:srgbClr val="003366"/>
                          </a:solidFill>
                        </a:ln>
                        <a:solidFill>
                          <a:schemeClr val="bg1"/>
                        </a:solidFill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</a:rPr>
                        <a:t>Kr</a:t>
                      </a:r>
                      <a:r>
                        <a:rPr lang="th-TH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2. รพ.สต. / รพ.ทุกแห่ง </a:t>
                      </a:r>
                    </a:p>
                    <a:p>
                      <a:r>
                        <a:rPr lang="th-TH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ลงข้อมูลการรับยาน้ำเสริมธาตุเหล็กเด็กปฐมวัยที่มารับบริการ ร้อยละ 100</a:t>
                      </a:r>
                      <a:endParaRPr lang="th-TH" sz="1600" b="0" dirty="0">
                        <a:ln>
                          <a:solidFill>
                            <a:srgbClr val="003366"/>
                          </a:solidFill>
                        </a:ln>
                        <a:solidFill>
                          <a:schemeClr val="bg1"/>
                        </a:solidFill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Kr2. </a:t>
                      </a:r>
                      <a:r>
                        <a:rPr lang="th-TH" sz="1600" b="0" dirty="0" err="1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ศพด</a:t>
                      </a:r>
                      <a:r>
                        <a:rPr lang="th-TH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.ส่ง เสริมการจัดกิจกรรม กระโดดโลดเต้นในเด็กปฐมวัย โดยมีกิจกรรมกระโดดโลดเต้นอย่างน้อย 30 นาที/วัน โดยเฉพาะเด็กเตี้ยและค่อนข้างเตี้ย ร้อยละ 90</a:t>
                      </a:r>
                      <a:endParaRPr lang="th-TH" sz="1600" b="0" dirty="0">
                        <a:ln>
                          <a:solidFill>
                            <a:srgbClr val="003366"/>
                          </a:solidFill>
                        </a:ln>
                        <a:solidFill>
                          <a:schemeClr val="bg1"/>
                        </a:solidFill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1482266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</a:rPr>
                        <a:t>Kr3. </a:t>
                      </a:r>
                      <a:r>
                        <a:rPr lang="th-TH" sz="1600" b="0" dirty="0" err="1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บูรณา</a:t>
                      </a:r>
                      <a:r>
                        <a:rPr lang="th-TH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การ 4 กระทรวงหลัก</a:t>
                      </a:r>
                    </a:p>
                    <a:p>
                      <a:r>
                        <a:rPr lang="th-TH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หาแนวทางให้เด็กได้รับ นม 2 กล่อง ไข่ 1 ฟอง เพิ่มจากเดิม ในกรณีที่อยู่ในโรงเรียน และ ศูนย์พัฒนาเด็ก และในชุมชนกรณีเด็กอายุ 0 – 2 ปี</a:t>
                      </a:r>
                      <a:endParaRPr lang="th-TH" sz="1600" b="0" dirty="0">
                        <a:ln>
                          <a:solidFill>
                            <a:srgbClr val="003366"/>
                          </a:solidFill>
                        </a:ln>
                        <a:solidFill>
                          <a:schemeClr val="bg1"/>
                        </a:solidFill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</a:rPr>
                        <a:t>Kr3. </a:t>
                      </a:r>
                      <a:r>
                        <a:rPr lang="th-TH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รพ.สต./</a:t>
                      </a:r>
                      <a:r>
                        <a:rPr lang="th-TH" sz="1600" b="0" dirty="0" err="1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รพช</a:t>
                      </a:r>
                      <a:r>
                        <a:rPr lang="th-TH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./</a:t>
                      </a:r>
                      <a:r>
                        <a:rPr lang="th-TH" sz="1600" b="0" dirty="0" err="1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รพท</a:t>
                      </a:r>
                      <a:r>
                        <a:rPr lang="th-TH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./ รพศ. ให้ความรู้แก่พ่อแม่ ผู้เลี้ยงดู</a:t>
                      </a:r>
                    </a:p>
                    <a:p>
                      <a:r>
                        <a:rPr lang="th-TH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ทราบถึง ประโยชน์ของยาน้ำ</a:t>
                      </a:r>
                    </a:p>
                    <a:p>
                      <a:r>
                        <a:rPr lang="th-TH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เสริมธาตุเหล็กต่อเด็กปฐมวัย </a:t>
                      </a:r>
                    </a:p>
                    <a:p>
                      <a:r>
                        <a:rPr lang="th-TH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ร้อยละ 100</a:t>
                      </a:r>
                      <a:endParaRPr lang="th-TH" sz="1600" b="0" dirty="0">
                        <a:ln>
                          <a:solidFill>
                            <a:srgbClr val="003366"/>
                          </a:solidFill>
                        </a:ln>
                        <a:solidFill>
                          <a:schemeClr val="bg1"/>
                        </a:solidFill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Kr3. </a:t>
                      </a:r>
                      <a:r>
                        <a:rPr lang="th-TH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สร้างความร่วมมือกับ </a:t>
                      </a:r>
                      <a:r>
                        <a:rPr lang="th-TH" sz="1600" b="0" dirty="0" err="1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อปท</a:t>
                      </a:r>
                      <a:r>
                        <a:rPr lang="th-TH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จัดให้มีสถานที่ เล่นปลอดภัย ตาม มาตรฐานสถานพัฒนาเด็กปฐมวัย </a:t>
                      </a:r>
                    </a:p>
                    <a:p>
                      <a:r>
                        <a:rPr lang="th-TH" sz="1600" b="0" dirty="0" smtClean="0">
                          <a:ln>
                            <a:solidFill>
                              <a:srgbClr val="003366"/>
                            </a:solidFill>
                          </a:ln>
                          <a:solidFill>
                            <a:schemeClr val="bg1"/>
                          </a:solidFill>
                          <a:latin typeface="Leelawadee UI Semilight" panose="020B0402040204020203" pitchFamily="34" charset="-34"/>
                          <a:cs typeface="Leelawadee UI Semilight" panose="020B0402040204020203" pitchFamily="34" charset="-34"/>
                        </a:rPr>
                        <a:t>แห่งชาติ พ.ศ.2562 ร้อยละ 90</a:t>
                      </a:r>
                      <a:endParaRPr lang="th-TH" sz="1600" b="0" dirty="0">
                        <a:ln>
                          <a:solidFill>
                            <a:srgbClr val="003366"/>
                          </a:solidFill>
                        </a:ln>
                        <a:solidFill>
                          <a:schemeClr val="bg1"/>
                        </a:solidFill>
                        <a:latin typeface="Leelawadee UI Semilight" panose="020B0402040204020203" pitchFamily="34" charset="-34"/>
                        <a:cs typeface="Leelawadee UI Semilight" panose="020B04020402040202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คอร์ด 2"/>
          <p:cNvSpPr/>
          <p:nvPr/>
        </p:nvSpPr>
        <p:spPr>
          <a:xfrm rot="18383872">
            <a:off x="-1306058" y="-207651"/>
            <a:ext cx="9156277" cy="7554198"/>
          </a:xfrm>
          <a:prstGeom prst="chord">
            <a:avLst/>
          </a:prstGeom>
          <a:solidFill>
            <a:srgbClr val="92D050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วงรี 6"/>
          <p:cNvSpPr/>
          <p:nvPr/>
        </p:nvSpPr>
        <p:spPr>
          <a:xfrm>
            <a:off x="5436096" y="-312612"/>
            <a:ext cx="1865014" cy="1584405"/>
          </a:xfrm>
          <a:prstGeom prst="ellipse">
            <a:avLst/>
          </a:prstGeom>
          <a:solidFill>
            <a:schemeClr val="tx2">
              <a:lumMod val="90000"/>
              <a:alpha val="3882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วงรี 7"/>
          <p:cNvSpPr/>
          <p:nvPr/>
        </p:nvSpPr>
        <p:spPr>
          <a:xfrm>
            <a:off x="6660232" y="313377"/>
            <a:ext cx="936104" cy="955383"/>
          </a:xfrm>
          <a:prstGeom prst="ellipse">
            <a:avLst/>
          </a:prstGeom>
          <a:solidFill>
            <a:srgbClr val="FF0000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598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187624" y="1628800"/>
            <a:ext cx="6336704" cy="12961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024744" cy="710952"/>
          </a:xfrm>
          <a:solidFill>
            <a:schemeClr val="tx1">
              <a:lumMod val="95000"/>
              <a:lumOff val="5000"/>
              <a:alpha val="16078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O : </a:t>
            </a:r>
            <a:r>
              <a:rPr lang="th-TH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เด็กปฐมวัยมีภาวะเตี้ย 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&lt; </a:t>
            </a:r>
            <a:r>
              <a:rPr lang="th-TH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ร้อยละ 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10</a:t>
            </a:r>
            <a:endParaRPr lang="th-TH" sz="3600" b="1" dirty="0">
              <a:solidFill>
                <a:schemeClr val="tx1">
                  <a:lumMod val="95000"/>
                  <a:lumOff val="5000"/>
                </a:schemeClr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187624" y="2953185"/>
            <a:ext cx="6336704" cy="25202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1259632" y="1700808"/>
            <a:ext cx="6777317" cy="350897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000" b="1" dirty="0" smtClean="0">
                <a:solidFill>
                  <a:srgbClr val="7030A0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O</a:t>
            </a:r>
            <a:r>
              <a:rPr lang="en-US" sz="2800" b="1" dirty="0" smtClean="0">
                <a:solidFill>
                  <a:srgbClr val="7030A0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1 : </a:t>
            </a:r>
            <a:r>
              <a:rPr lang="th-TH" sz="2800" b="1" dirty="0" smtClean="0">
                <a:solidFill>
                  <a:srgbClr val="7030A0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เด็กปฐมวัยที่เตี้ยและค่อนข้างเตี้ยได้รับอาหาร</a:t>
            </a:r>
          </a:p>
          <a:p>
            <a:pPr marL="0" indent="0">
              <a:buNone/>
            </a:pPr>
            <a:r>
              <a:rPr lang="th-TH" sz="2800" b="1" dirty="0">
                <a:solidFill>
                  <a:srgbClr val="7030A0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</a:t>
            </a:r>
            <a:r>
              <a:rPr lang="th-TH" sz="2800" b="1" dirty="0" smtClean="0">
                <a:solidFill>
                  <a:srgbClr val="7030A0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       ที่มีโปรตีนและแคลเซียมสูง</a:t>
            </a:r>
          </a:p>
          <a:p>
            <a:pPr marL="0" indent="0">
              <a:buNone/>
            </a:pPr>
            <a:endParaRPr lang="th-TH" sz="2800" b="1" dirty="0" smtClean="0">
              <a:solidFill>
                <a:srgbClr val="7030A0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pPr marL="0" indent="0">
              <a:buNone/>
            </a:pPr>
            <a:r>
              <a:rPr lang="en-US" sz="35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K</a:t>
            </a:r>
            <a:r>
              <a:rPr lang="en-US" sz="26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r 1 : </a:t>
            </a:r>
            <a:r>
              <a:rPr lang="th-TH" sz="26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เด็กปฐมวัยที่เตี้ย</a:t>
            </a:r>
            <a:r>
              <a:rPr lang="th-TH" sz="2600" b="1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และค่อนข้างเตี้ย</a:t>
            </a:r>
            <a:r>
              <a:rPr lang="th-TH" sz="26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ได้รับ</a:t>
            </a:r>
          </a:p>
          <a:p>
            <a:pPr marL="0" indent="0">
              <a:buNone/>
            </a:pPr>
            <a:r>
              <a:rPr lang="th-TH" sz="2600" b="1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</a:t>
            </a:r>
            <a:r>
              <a:rPr lang="th-TH" sz="26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       นม </a:t>
            </a:r>
            <a:r>
              <a:rPr lang="en-US" sz="26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2  </a:t>
            </a:r>
            <a:r>
              <a:rPr lang="th-TH" sz="26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กล่อง ไข่  </a:t>
            </a:r>
            <a:r>
              <a:rPr lang="en-US" sz="26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1 </a:t>
            </a:r>
            <a:r>
              <a:rPr lang="th-TH" sz="26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ฟอง</a:t>
            </a:r>
            <a:r>
              <a:rPr lang="th-TH" sz="2600" b="1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	</a:t>
            </a:r>
            <a:r>
              <a:rPr lang="th-TH" sz="26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ร้อยละ </a:t>
            </a:r>
            <a:r>
              <a:rPr lang="en-US" sz="26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90</a:t>
            </a:r>
          </a:p>
          <a:p>
            <a:pPr marL="0" indent="0">
              <a:buNone/>
            </a:pPr>
            <a:r>
              <a:rPr lang="en-US" sz="3500" b="1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K</a:t>
            </a:r>
            <a:r>
              <a:rPr lang="en-US" sz="2600" b="1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r </a:t>
            </a:r>
            <a:r>
              <a:rPr lang="en-US" sz="26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2 : </a:t>
            </a:r>
            <a:r>
              <a:rPr lang="th-TH" sz="2600" b="1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เด็กปฐมวัยที่เตี้ยและค่อนข้าง</a:t>
            </a:r>
            <a:r>
              <a:rPr lang="th-TH" sz="26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เตี้ยฟันดี ไม่มีผุ  </a:t>
            </a:r>
          </a:p>
          <a:p>
            <a:pPr marL="0" indent="0">
              <a:buNone/>
            </a:pPr>
            <a:r>
              <a:rPr lang="th-TH" sz="2600" b="1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</a:t>
            </a:r>
            <a:r>
              <a:rPr lang="th-TH" sz="26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       ร้อย</a:t>
            </a:r>
            <a:r>
              <a:rPr lang="th-TH" sz="2600" b="1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ละ </a:t>
            </a:r>
            <a:r>
              <a:rPr lang="en-US" sz="26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90</a:t>
            </a:r>
          </a:p>
          <a:p>
            <a:pPr marL="0" indent="0">
              <a:buNone/>
            </a:pPr>
            <a:endParaRPr lang="th-TH" sz="2800" b="1" dirty="0">
              <a:solidFill>
                <a:srgbClr val="7030A0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7632848" y="1153354"/>
            <a:ext cx="1403648" cy="144208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>
          <a:xfrm rot="1615521">
            <a:off x="7334197" y="2249208"/>
            <a:ext cx="1635076" cy="692460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สี่เหลี่ยมผืนผ้า 8"/>
          <p:cNvSpPr/>
          <p:nvPr/>
        </p:nvSpPr>
        <p:spPr>
          <a:xfrm rot="19220208">
            <a:off x="7442274" y="3824647"/>
            <a:ext cx="1403648" cy="108012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สี่เหลี่ยมผืนผ้า 7"/>
          <p:cNvSpPr/>
          <p:nvPr/>
        </p:nvSpPr>
        <p:spPr>
          <a:xfrm rot="3802466">
            <a:off x="7396213" y="2801566"/>
            <a:ext cx="1050992" cy="955497"/>
          </a:xfrm>
          <a:prstGeom prst="rect">
            <a:avLst/>
          </a:prstGeom>
          <a:solidFill>
            <a:srgbClr val="00B050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7782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827584" y="2708920"/>
            <a:ext cx="7416824" cy="27363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827584" y="1628800"/>
            <a:ext cx="7416824" cy="10801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 dirty="0"/>
          </a:p>
        </p:txBody>
      </p:sp>
      <p:sp>
        <p:nvSpPr>
          <p:cNvPr id="5" name="ชื่อเรื่อง 1"/>
          <p:cNvSpPr>
            <a:spLocks noGrp="1"/>
          </p:cNvSpPr>
          <p:nvPr>
            <p:ph type="title"/>
          </p:nvPr>
        </p:nvSpPr>
        <p:spPr>
          <a:xfrm>
            <a:off x="827584" y="341784"/>
            <a:ext cx="7416824" cy="710952"/>
          </a:xfrm>
          <a:solidFill>
            <a:schemeClr val="tx1">
              <a:alpha val="16078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O : </a:t>
            </a:r>
            <a:r>
              <a:rPr lang="th-TH" sz="3600" b="1" dirty="0" smtClean="0">
                <a:solidFill>
                  <a:schemeClr val="tx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เด็กปฐมวัยมีภาวะเตี้ย </a:t>
            </a:r>
            <a:r>
              <a:rPr lang="en-US" sz="3600" b="1" dirty="0" smtClean="0">
                <a:solidFill>
                  <a:schemeClr val="tx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&lt; </a:t>
            </a:r>
            <a:r>
              <a:rPr lang="th-TH" sz="3600" b="1" dirty="0" smtClean="0">
                <a:solidFill>
                  <a:schemeClr val="tx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ร้อยละ </a:t>
            </a:r>
            <a:r>
              <a:rPr lang="en-US" sz="3600" b="1" dirty="0" smtClean="0">
                <a:solidFill>
                  <a:schemeClr val="tx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10</a:t>
            </a:r>
            <a:endParaRPr lang="th-TH" sz="3600" b="1" dirty="0">
              <a:solidFill>
                <a:schemeClr val="tx1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827584" y="1720223"/>
            <a:ext cx="7488832" cy="35089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7030A0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O 2 : </a:t>
            </a:r>
            <a:r>
              <a:rPr lang="th-TH" sz="2400" b="1" dirty="0" smtClean="0">
                <a:solidFill>
                  <a:srgbClr val="7030A0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เด็กปฐมวัยที่มีอายุตั้งแต่  </a:t>
            </a:r>
            <a:r>
              <a:rPr lang="en-US" sz="2400" b="1" dirty="0" smtClean="0">
                <a:solidFill>
                  <a:srgbClr val="7030A0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6  </a:t>
            </a:r>
            <a:r>
              <a:rPr lang="th-TH" sz="2400" b="1" dirty="0" smtClean="0">
                <a:solidFill>
                  <a:srgbClr val="7030A0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เดือน -</a:t>
            </a:r>
            <a:r>
              <a:rPr lang="en-US" sz="2400" b="1" dirty="0" smtClean="0">
                <a:solidFill>
                  <a:srgbClr val="7030A0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5  </a:t>
            </a:r>
            <a:r>
              <a:rPr lang="th-TH" sz="2400" b="1" dirty="0" smtClean="0">
                <a:solidFill>
                  <a:srgbClr val="7030A0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ปี  ได้รับยาน้ำ  </a:t>
            </a:r>
          </a:p>
          <a:p>
            <a:pPr marL="0" indent="0">
              <a:buNone/>
            </a:pPr>
            <a:r>
              <a:rPr lang="th-TH" sz="2400" b="1" dirty="0">
                <a:solidFill>
                  <a:srgbClr val="7030A0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</a:t>
            </a:r>
            <a:r>
              <a:rPr lang="th-TH" sz="2400" b="1" dirty="0" smtClean="0">
                <a:solidFill>
                  <a:srgbClr val="7030A0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       เสริมธาตุเหล็ก  ร้อยละ </a:t>
            </a:r>
            <a:r>
              <a:rPr lang="en-US" sz="2400" b="1" dirty="0" smtClean="0">
                <a:solidFill>
                  <a:srgbClr val="7030A0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100</a:t>
            </a:r>
            <a:endParaRPr lang="th-TH" sz="2400" b="1" dirty="0" smtClean="0">
              <a:solidFill>
                <a:srgbClr val="7030A0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pPr marL="0" indent="0">
              <a:buNone/>
            </a:pPr>
            <a:r>
              <a:rPr lang="en-US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K</a:t>
            </a:r>
            <a:r>
              <a:rPr lang="en-US" sz="24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r 1 : </a:t>
            </a:r>
            <a:r>
              <a:rPr lang="th-TH" sz="24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พ่อแม่,ผู้ปกครอง มีความรู้และตระหนักถึงความสำคัญของ </a:t>
            </a:r>
          </a:p>
          <a:p>
            <a:pPr marL="0" indent="0">
              <a:buNone/>
            </a:pPr>
            <a:r>
              <a:rPr lang="th-TH" sz="2400" b="1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</a:t>
            </a:r>
            <a:r>
              <a:rPr lang="th-TH" sz="24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        การขาดธาตุเหล็ก  ร้อยละ </a:t>
            </a:r>
            <a:r>
              <a:rPr lang="en-US" sz="24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100</a:t>
            </a:r>
          </a:p>
          <a:p>
            <a:pPr marL="0" indent="0">
              <a:buNone/>
            </a:pPr>
            <a:r>
              <a:rPr lang="en-US" b="1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K</a:t>
            </a:r>
            <a:r>
              <a:rPr lang="en-US" sz="2400" b="1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r </a:t>
            </a:r>
            <a:r>
              <a:rPr lang="en-US" sz="24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2 : </a:t>
            </a:r>
            <a:r>
              <a:rPr lang="th-TH" sz="24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เด็ก</a:t>
            </a:r>
            <a:r>
              <a:rPr lang="en-US" sz="24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</a:t>
            </a:r>
            <a:r>
              <a:rPr lang="en-US" sz="2400" b="1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6  </a:t>
            </a:r>
            <a:r>
              <a:rPr lang="th-TH" sz="2400" b="1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เดือน -</a:t>
            </a:r>
            <a:r>
              <a:rPr lang="en-US" sz="2400" b="1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5  </a:t>
            </a:r>
            <a:r>
              <a:rPr lang="th-TH" sz="2400" b="1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ปี </a:t>
            </a:r>
            <a:r>
              <a:rPr lang="th-TH" sz="24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ได้รับยาน้ำเสริมธาตุเหล็ก  </a:t>
            </a:r>
          </a:p>
          <a:p>
            <a:pPr marL="0" indent="0">
              <a:buNone/>
            </a:pPr>
            <a:r>
              <a:rPr lang="th-TH" sz="2400" b="1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</a:t>
            </a:r>
            <a:r>
              <a:rPr lang="th-TH" sz="24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        ร้อย</a:t>
            </a:r>
            <a:r>
              <a:rPr lang="th-TH" sz="2400" b="1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ละ </a:t>
            </a:r>
            <a:r>
              <a:rPr lang="en-US" sz="24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100</a:t>
            </a:r>
          </a:p>
          <a:p>
            <a:pPr marL="0" indent="0">
              <a:buNone/>
            </a:pPr>
            <a:endParaRPr lang="th-TH" sz="2400" dirty="0">
              <a:solidFill>
                <a:srgbClr val="7030A0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sp>
        <p:nvSpPr>
          <p:cNvPr id="4" name="หยดน้ำ 3"/>
          <p:cNvSpPr/>
          <p:nvPr/>
        </p:nvSpPr>
        <p:spPr>
          <a:xfrm>
            <a:off x="5508104" y="3969060"/>
            <a:ext cx="1996139" cy="1994983"/>
          </a:xfrm>
          <a:prstGeom prst="teardrop">
            <a:avLst>
              <a:gd name="adj" fmla="val 76446"/>
            </a:avLst>
          </a:prstGeom>
          <a:solidFill>
            <a:srgbClr val="92D050">
              <a:alpha val="4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หยดน้ำ 7"/>
          <p:cNvSpPr/>
          <p:nvPr/>
        </p:nvSpPr>
        <p:spPr>
          <a:xfrm>
            <a:off x="6694622" y="5445224"/>
            <a:ext cx="886097" cy="936104"/>
          </a:xfrm>
          <a:prstGeom prst="teardrop">
            <a:avLst>
              <a:gd name="adj" fmla="val 45382"/>
            </a:avLst>
          </a:prstGeom>
          <a:solidFill>
            <a:srgbClr val="0070C0">
              <a:alpha val="4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หยดน้ำ 8"/>
          <p:cNvSpPr/>
          <p:nvPr/>
        </p:nvSpPr>
        <p:spPr>
          <a:xfrm rot="17957361">
            <a:off x="6945477" y="3713581"/>
            <a:ext cx="2597862" cy="2129487"/>
          </a:xfrm>
          <a:prstGeom prst="teardrop">
            <a:avLst/>
          </a:prstGeom>
          <a:solidFill>
            <a:srgbClr val="FF0000">
              <a:alpha val="4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485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 5"/>
          <p:cNvSpPr/>
          <p:nvPr/>
        </p:nvSpPr>
        <p:spPr>
          <a:xfrm>
            <a:off x="827584" y="2924944"/>
            <a:ext cx="7416824" cy="309634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827584" y="1628800"/>
            <a:ext cx="7416824" cy="12961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1147337" y="1628800"/>
            <a:ext cx="6777317" cy="3240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7030A0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O</a:t>
            </a:r>
            <a:r>
              <a:rPr lang="en-US" sz="2800" b="1" dirty="0" smtClean="0">
                <a:solidFill>
                  <a:srgbClr val="7030A0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3 : </a:t>
            </a:r>
            <a:r>
              <a:rPr lang="th-TH" sz="2800" b="1" dirty="0" smtClean="0">
                <a:solidFill>
                  <a:srgbClr val="7030A0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เด็กปฐมวัยมีกิจกรรมกระโดดโลดเต้นอย่างน้อย  </a:t>
            </a:r>
            <a:r>
              <a:rPr lang="en-US" sz="2800" b="1" dirty="0" smtClean="0">
                <a:solidFill>
                  <a:srgbClr val="7030A0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3 </a:t>
            </a:r>
            <a:r>
              <a:rPr lang="th-TH" sz="2800" b="1" dirty="0" smtClean="0">
                <a:solidFill>
                  <a:srgbClr val="7030A0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ชั่วโมง / วัน</a:t>
            </a:r>
          </a:p>
          <a:p>
            <a:pPr marL="0" indent="0">
              <a:buNone/>
            </a:pPr>
            <a:endParaRPr lang="en-US" sz="1100" b="1" dirty="0" smtClean="0"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pPr marL="0" indent="0">
              <a:buNone/>
            </a:pPr>
            <a:r>
              <a:rPr lang="en-US" sz="32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K</a:t>
            </a:r>
            <a:r>
              <a:rPr lang="en-US" sz="20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r 1 : </a:t>
            </a:r>
            <a:r>
              <a:rPr lang="th-TH" sz="20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พ่อแม่,ผู้ปกครองสนับสนุนให้บุตรมีกิจกรรม</a:t>
            </a:r>
          </a:p>
          <a:p>
            <a:pPr marL="0" indent="0">
              <a:buNone/>
            </a:pPr>
            <a:r>
              <a:rPr lang="th-TH" sz="2000" b="1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</a:t>
            </a:r>
            <a:r>
              <a:rPr lang="th-TH" sz="20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         กระโดด</a:t>
            </a:r>
            <a:r>
              <a:rPr lang="th-TH" sz="2000" b="1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โลดเต้น</a:t>
            </a:r>
            <a:r>
              <a:rPr lang="th-TH" sz="20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สะสมอย่างน้อย </a:t>
            </a:r>
            <a:r>
              <a:rPr lang="en-US" sz="2000" b="1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3 </a:t>
            </a:r>
            <a:r>
              <a:rPr lang="th-TH" sz="2000" b="1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ชั่วโมง / วัน</a:t>
            </a:r>
            <a:endParaRPr lang="en-US" sz="2000" b="1" dirty="0" smtClean="0"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pPr marL="0" indent="0">
              <a:buNone/>
            </a:pPr>
            <a:r>
              <a:rPr lang="en-US" sz="3200" b="1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K</a:t>
            </a:r>
            <a:r>
              <a:rPr lang="en-US" sz="2000" b="1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r </a:t>
            </a:r>
            <a:r>
              <a:rPr lang="en-US" sz="20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2 : </a:t>
            </a:r>
            <a:r>
              <a:rPr lang="th-TH" sz="20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</a:t>
            </a:r>
            <a:r>
              <a:rPr lang="th-TH" sz="2000" b="1" dirty="0" err="1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สพด</a:t>
            </a:r>
            <a:r>
              <a:rPr lang="th-TH" sz="20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. ส่งเสริมและจัดกิจกรรมกระโดดโลดเต้นทุกวัน</a:t>
            </a:r>
            <a:r>
              <a:rPr lang="th-TH" sz="2000" b="1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	</a:t>
            </a:r>
            <a:endParaRPr lang="th-TH" sz="2000" b="1" dirty="0" smtClean="0"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pPr marL="0" indent="0">
              <a:buNone/>
            </a:pPr>
            <a:r>
              <a:rPr lang="th-TH" sz="2000" b="1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</a:t>
            </a:r>
            <a:r>
              <a:rPr lang="th-TH" sz="20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         วันละอย่างน้อย  </a:t>
            </a:r>
            <a:r>
              <a:rPr lang="en-US" sz="20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30   </a:t>
            </a:r>
            <a:r>
              <a:rPr lang="th-TH" sz="20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นาที  ร้อยละ 90</a:t>
            </a:r>
            <a:endParaRPr lang="en-US" sz="2000" b="1" dirty="0" smtClean="0"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pPr marL="0" indent="0">
              <a:buNone/>
            </a:pPr>
            <a:r>
              <a:rPr lang="en-US" sz="32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K</a:t>
            </a:r>
            <a:r>
              <a:rPr lang="en-US" sz="20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r 3 : </a:t>
            </a:r>
            <a:r>
              <a:rPr lang="th-TH" sz="20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</a:t>
            </a:r>
            <a:r>
              <a:rPr lang="th-TH" sz="2000" b="1" dirty="0" err="1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อปท</a:t>
            </a:r>
            <a:r>
              <a:rPr lang="th-TH" sz="20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,/ ชุมชน จัดสถานที่และสิ่งแวดล้อมที่เอื้อต่อ</a:t>
            </a:r>
          </a:p>
          <a:p>
            <a:pPr marL="0" indent="0">
              <a:buNone/>
            </a:pPr>
            <a:r>
              <a:rPr lang="th-TH" sz="2000" b="1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</a:t>
            </a:r>
            <a:r>
              <a:rPr lang="th-TH" sz="20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          การออกกำลังกาย  อย่างน้อย  </a:t>
            </a:r>
            <a:r>
              <a:rPr lang="en-US" sz="20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1  </a:t>
            </a:r>
            <a:r>
              <a:rPr lang="th-TH" sz="2000" b="1" dirty="0" smtClean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แห่ง</a:t>
            </a:r>
          </a:p>
          <a:p>
            <a:pPr marL="0" indent="0">
              <a:buNone/>
            </a:pPr>
            <a:endParaRPr lang="en-US" sz="2000" b="1" dirty="0" smtClean="0"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pPr marL="0" indent="0">
              <a:buNone/>
            </a:pPr>
            <a:endParaRPr lang="th-TH" b="1" dirty="0"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sp>
        <p:nvSpPr>
          <p:cNvPr id="4" name="ชื่อเรื่อง 1"/>
          <p:cNvSpPr txBox="1">
            <a:spLocks/>
          </p:cNvSpPr>
          <p:nvPr/>
        </p:nvSpPr>
        <p:spPr>
          <a:xfrm>
            <a:off x="827584" y="404664"/>
            <a:ext cx="7416824" cy="710952"/>
          </a:xfrm>
          <a:prstGeom prst="rect">
            <a:avLst/>
          </a:prstGeom>
          <a:solidFill>
            <a:srgbClr val="00B0F0">
              <a:alpha val="16078"/>
            </a:srgbClr>
          </a:solidFill>
          <a:ln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O : </a:t>
            </a:r>
            <a:r>
              <a:rPr lang="th-TH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เด็กปฐมวัยมีภาวะเตี้ย 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&lt; </a:t>
            </a:r>
            <a:r>
              <a:rPr lang="th-TH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ร้อยละ 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10</a:t>
            </a:r>
            <a:endParaRPr lang="th-TH" sz="3600" b="1" dirty="0">
              <a:solidFill>
                <a:schemeClr val="tx1">
                  <a:lumMod val="95000"/>
                  <a:lumOff val="5000"/>
                </a:schemeClr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sp>
        <p:nvSpPr>
          <p:cNvPr id="2" name="สี่เหลี่ยมผืนผ้ามุมมน 1"/>
          <p:cNvSpPr/>
          <p:nvPr/>
        </p:nvSpPr>
        <p:spPr>
          <a:xfrm>
            <a:off x="7777796" y="2633883"/>
            <a:ext cx="1224136" cy="1008112"/>
          </a:xfrm>
          <a:prstGeom prst="roundRect">
            <a:avLst/>
          </a:prstGeom>
          <a:solidFill>
            <a:srgbClr val="FF0000">
              <a:alpha val="4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สี่เหลี่ยมผืนผ้ามุมมน 6"/>
          <p:cNvSpPr/>
          <p:nvPr/>
        </p:nvSpPr>
        <p:spPr>
          <a:xfrm>
            <a:off x="7598846" y="3390416"/>
            <a:ext cx="612068" cy="504056"/>
          </a:xfrm>
          <a:prstGeom prst="roundRect">
            <a:avLst/>
          </a:prstGeom>
          <a:solidFill>
            <a:srgbClr val="92D050">
              <a:alpha val="6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สี่เหลี่ยมผืนผ้ามุมมน 7"/>
          <p:cNvSpPr/>
          <p:nvPr/>
        </p:nvSpPr>
        <p:spPr>
          <a:xfrm rot="1521051">
            <a:off x="7632340" y="3855968"/>
            <a:ext cx="1224136" cy="100811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4530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963</TotalTime>
  <Words>1717</Words>
  <Application>Microsoft Office PowerPoint</Application>
  <PresentationFormat>นำเสนอทางหน้าจอ (4:3)</PresentationFormat>
  <Paragraphs>242</Paragraphs>
  <Slides>17</Slides>
  <Notes>2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17</vt:i4>
      </vt:variant>
    </vt:vector>
  </HeadingPairs>
  <TitlesOfParts>
    <vt:vector size="18" baseType="lpstr">
      <vt:lpstr>ตรงกลาง</vt:lpstr>
      <vt:lpstr> 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O : เด็กปฐมวัยมีภาวะเตี้ย &lt; ร้อยละ 10</vt:lpstr>
      <vt:lpstr>O : เด็กปฐมวัยมีภาวะเตี้ย &lt; ร้อยละ 10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topviewpoint</dc:creator>
  <cp:lastModifiedBy>topviewpoint</cp:lastModifiedBy>
  <cp:revision>87</cp:revision>
  <cp:lastPrinted>2020-11-12T09:30:22Z</cp:lastPrinted>
  <dcterms:created xsi:type="dcterms:W3CDTF">2020-10-30T06:44:55Z</dcterms:created>
  <dcterms:modified xsi:type="dcterms:W3CDTF">2020-11-12T09:33:07Z</dcterms:modified>
</cp:coreProperties>
</file>