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1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497682F-D8D2-4BC1-9A40-351A66E64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99BD1B7-F681-4BE4-9DAC-5277CFA2B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4493655-3694-450C-828A-F3B861B8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4F99C7E-6CD3-449B-AA3F-B973182A7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97CC118-3117-488E-ABC4-7B810E7C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859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6A48A3E-0321-4C96-B609-95076E01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16892F1-B5EE-4424-AA5D-D9AD8CBF9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13B14DF-8FB5-4FEA-BDDD-F00DF02A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A7B68F-EDEA-46A7-852B-884B540B7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EA72B33-C2E0-4090-AD86-0D1E95DDA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771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B8F71BA7-82A3-4324-B29D-4F1A2F95E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D898734-C615-4F5D-8035-B7B1AF943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412930-61E5-4872-BC82-FCF98F0D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A50411F-3AD6-4D09-8DF1-590AED420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0BFC643-A236-456E-A284-83956E899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484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45385BF-F488-4261-9654-9A655A493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06A9A4-90D3-42CA-A997-1A870BE39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EA225DD-E55A-4646-B9C4-94849BA8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A881969-223B-4E5D-AD6B-3579B0E6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EA0E936-A429-48DF-98DC-E691D18AA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424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FD67A88-7407-4ACB-8536-DCED80BD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1DBDD3F-CB47-40FF-A2F4-D90CA12B4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94B2CFA-E59D-49E6-9962-711A39D0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6E3EC8F-D44F-4520-9C0C-5DFF9CDA6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8DD364B-B91F-4930-AE6A-BA9D7A6D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303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6B4C899-2691-4877-8738-851E5067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7B5DEC-0660-4BEB-9368-FA247687C9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0E39D69-0881-4D27-9B7D-53F5987E8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FB730C-74DD-4A7D-98AC-5DBAB280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147371F-F8F3-427A-92FF-3930517F4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0A02783-D27F-46D2-BB49-153FADBA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967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830DF2-C1AE-4F66-952B-C5419789E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11977F0-FE08-442C-863D-B2F4F85D0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5E7365B-D935-4BA1-BB70-3EE3A278D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1F422DEF-B8BA-4975-9467-9D87B3860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04545D62-2511-4311-A4E3-BB7AA8DD6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E3F6438-F426-4778-B0FD-8115DC56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5424E5D0-E306-4849-8F17-EEBC60AE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FF8007-1A50-48D9-B082-2C35F54B2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81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ED99891-83D0-4FDC-A1CC-15193AD2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7682065B-4167-47A4-B1C1-BD102F23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67E13D31-05A3-4E81-9492-9D9805A8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2C58D7C-C308-41B5-9B29-82B62DF5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004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44315E7-F65E-4E85-94DF-67D3B8EEB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417DD75F-6A55-47A4-B7A7-8F1F7B5AF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A872ACA-3DC7-4091-900E-162E054B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602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1609621-8D03-4715-9B6B-66CD7696E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9824B6E-2367-48DE-95FF-2A7A9FBCC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007A2B8-3054-44F7-B34D-8E75F1CD3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5CA889E-ADEE-49B5-944F-73E682ABF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0AAF25F-309C-417C-8141-24BAB621C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03F39CB-2363-477D-964B-C8B63302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052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F7C0184-CB35-4E2C-AD51-179A6785A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7A4DE56E-B538-4F72-AB47-2CD51396CB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F26D646-09D5-48CC-852D-D5342BBB9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D213041-3591-4720-B134-D7E9B05E3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3CFDF16-0C50-4584-8BE6-BC4102D8B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9266E8C-7CC8-4ADB-B2E1-3FCBD882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843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FC419F1D-C0DE-4A2C-AA80-A64570CCE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124C509-8591-4DE8-9FAF-7B3E91920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D043385-0C9E-4CBA-8383-F12DD4C4F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E12F-E269-460D-9B28-BC3AC7ECC5B5}" type="datetimeFigureOut">
              <a:rPr lang="th-TH" smtClean="0"/>
              <a:t>02/11/63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FF4F2B8-DE0E-4027-95E6-73B3F3974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CBD1E56-7658-467F-BBEE-B6FCAC266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FC9A5-2824-4636-B2D7-FD51177C83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872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91FCBED0-6A11-455F-8CA5-0CC9D4B603B6}"/>
              </a:ext>
            </a:extLst>
          </p:cNvPr>
          <p:cNvSpPr/>
          <p:nvPr/>
        </p:nvSpPr>
        <p:spPr>
          <a:xfrm>
            <a:off x="166248" y="2691093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คัดกรองกลุ่มเสี่ยง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Active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แล้วเสร็จ</a:t>
            </a:r>
          </a:p>
        </p:txBody>
      </p:sp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A1199784-46D5-4453-9D20-EC1E2B767954}"/>
              </a:ext>
            </a:extLst>
          </p:cNvPr>
          <p:cNvSpPr/>
          <p:nvPr/>
        </p:nvSpPr>
        <p:spPr>
          <a:xfrm>
            <a:off x="110826" y="4149317"/>
            <a:ext cx="2272146" cy="8693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คัดกรองกลุ่มเสี่ยง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Passive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แล้วเสร็จ</a:t>
            </a:r>
          </a:p>
        </p:txBody>
      </p:sp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DA332122-EFA1-4DCC-8313-40BCB2ABA9E9}"/>
              </a:ext>
            </a:extLst>
          </p:cNvPr>
          <p:cNvSpPr/>
          <p:nvPr/>
        </p:nvSpPr>
        <p:spPr>
          <a:xfrm>
            <a:off x="2817537" y="3459661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ส่งตรวจ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Gene X-pert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ในรายสงสัย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875079B1-A0B8-4A28-9451-C64818ED5178}"/>
              </a:ext>
            </a:extLst>
          </p:cNvPr>
          <p:cNvSpPr txBox="1"/>
          <p:nvPr/>
        </p:nvSpPr>
        <p:spPr>
          <a:xfrm>
            <a:off x="1828931" y="2167873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BDD0AC9F-E938-4F97-8430-902D74E5FBF0}"/>
              </a:ext>
            </a:extLst>
          </p:cNvPr>
          <p:cNvSpPr txBox="1"/>
          <p:nvPr/>
        </p:nvSpPr>
        <p:spPr>
          <a:xfrm>
            <a:off x="1815071" y="3699395"/>
            <a:ext cx="609462" cy="432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ABA89CA4-E493-42B1-B1F1-26EEF58C4333}"/>
              </a:ext>
            </a:extLst>
          </p:cNvPr>
          <p:cNvSpPr txBox="1"/>
          <p:nvPr/>
        </p:nvSpPr>
        <p:spPr>
          <a:xfrm>
            <a:off x="4505154" y="3096281"/>
            <a:ext cx="609462" cy="432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82BA594B-F15C-4431-A13C-9A44D6B9CDFF}"/>
              </a:ext>
            </a:extLst>
          </p:cNvPr>
          <p:cNvSpPr/>
          <p:nvPr/>
        </p:nvSpPr>
        <p:spPr>
          <a:xfrm>
            <a:off x="9464636" y="2433563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ติดตามดูแลกลุ่มเสี่ยงสูง</a:t>
            </a: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F4F59890-76D6-4370-A138-CBEFA0C51CDA}"/>
              </a:ext>
            </a:extLst>
          </p:cNvPr>
          <p:cNvSpPr txBox="1"/>
          <p:nvPr/>
        </p:nvSpPr>
        <p:spPr>
          <a:xfrm>
            <a:off x="7320866" y="3656931"/>
            <a:ext cx="609462" cy="432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20" name="ลูกศรเชื่อมต่อแบบตรง 19">
            <a:extLst>
              <a:ext uri="{FF2B5EF4-FFF2-40B4-BE49-F238E27FC236}">
                <a16:creationId xmlns:a16="http://schemas.microsoft.com/office/drawing/2014/main" id="{FDBC7063-A2B1-421F-83FF-BD4BF70FDC30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2382972" y="3799097"/>
            <a:ext cx="434565" cy="784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>
            <a:extLst>
              <a:ext uri="{FF2B5EF4-FFF2-40B4-BE49-F238E27FC236}">
                <a16:creationId xmlns:a16="http://schemas.microsoft.com/office/drawing/2014/main" id="{0C20047C-FEF4-4239-80AB-CBB5F7764AA5}"/>
              </a:ext>
            </a:extLst>
          </p:cNvPr>
          <p:cNvCxnSpPr>
            <a:cxnSpLocks/>
            <a:stCxn id="8" idx="3"/>
            <a:endCxn id="35" idx="1"/>
          </p:cNvCxnSpPr>
          <p:nvPr/>
        </p:nvCxnSpPr>
        <p:spPr>
          <a:xfrm>
            <a:off x="5089682" y="3799097"/>
            <a:ext cx="568501" cy="58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>
            <a:extLst>
              <a:ext uri="{FF2B5EF4-FFF2-40B4-BE49-F238E27FC236}">
                <a16:creationId xmlns:a16="http://schemas.microsoft.com/office/drawing/2014/main" id="{B17C0290-DD4E-4489-884A-7E0ECE124697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2438393" y="3030529"/>
            <a:ext cx="379144" cy="768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สี่เหลี่ยมผืนผ้า: มุมมน 30">
            <a:extLst>
              <a:ext uri="{FF2B5EF4-FFF2-40B4-BE49-F238E27FC236}">
                <a16:creationId xmlns:a16="http://schemas.microsoft.com/office/drawing/2014/main" id="{E4D46D56-1ACA-4CB9-AA4B-9ADD75920690}"/>
              </a:ext>
            </a:extLst>
          </p:cNvPr>
          <p:cNvSpPr/>
          <p:nvPr/>
        </p:nvSpPr>
        <p:spPr>
          <a:xfrm>
            <a:off x="8875129" y="5126466"/>
            <a:ext cx="2951009" cy="6927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TB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รายใหม่ขึ้นทะเบียนประเมิน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Risk score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2" name="กล่องข้อความ 31">
            <a:extLst>
              <a:ext uri="{FF2B5EF4-FFF2-40B4-BE49-F238E27FC236}">
                <a16:creationId xmlns:a16="http://schemas.microsoft.com/office/drawing/2014/main" id="{DBA105E0-50A3-41AF-9DB6-2FDFD7CDAA4A}"/>
              </a:ext>
            </a:extLst>
          </p:cNvPr>
          <p:cNvSpPr txBox="1"/>
          <p:nvPr/>
        </p:nvSpPr>
        <p:spPr>
          <a:xfrm>
            <a:off x="11272010" y="4694053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sp>
        <p:nvSpPr>
          <p:cNvPr id="34" name="สี่เหลี่ยมผืนผ้า: มุมมน 33">
            <a:extLst>
              <a:ext uri="{FF2B5EF4-FFF2-40B4-BE49-F238E27FC236}">
                <a16:creationId xmlns:a16="http://schemas.microsoft.com/office/drawing/2014/main" id="{B4D72455-3EA5-417A-95B4-FDC71D25EED8}"/>
              </a:ext>
            </a:extLst>
          </p:cNvPr>
          <p:cNvSpPr/>
          <p:nvPr/>
        </p:nvSpPr>
        <p:spPr>
          <a:xfrm>
            <a:off x="5658184" y="2891549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จัดทำทะเบียนกลุ่มเสี่ยง/เสี่ยงสูง</a:t>
            </a:r>
          </a:p>
        </p:txBody>
      </p:sp>
      <p:sp>
        <p:nvSpPr>
          <p:cNvPr id="35" name="สี่เหลี่ยมผืนผ้า: มุมมน 34">
            <a:extLst>
              <a:ext uri="{FF2B5EF4-FFF2-40B4-BE49-F238E27FC236}">
                <a16:creationId xmlns:a16="http://schemas.microsoft.com/office/drawing/2014/main" id="{6860CEA7-18B2-408E-B518-1055A0A17E9A}"/>
              </a:ext>
            </a:extLst>
          </p:cNvPr>
          <p:cNvSpPr/>
          <p:nvPr/>
        </p:nvSpPr>
        <p:spPr>
          <a:xfrm>
            <a:off x="5658183" y="4044406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จัดทำทะเบียนผู้ป่วย</a:t>
            </a:r>
          </a:p>
        </p:txBody>
      </p:sp>
      <p:cxnSp>
        <p:nvCxnSpPr>
          <p:cNvPr id="36" name="ลูกศรเชื่อมต่อแบบตรง 35">
            <a:extLst>
              <a:ext uri="{FF2B5EF4-FFF2-40B4-BE49-F238E27FC236}">
                <a16:creationId xmlns:a16="http://schemas.microsoft.com/office/drawing/2014/main" id="{22C40ADA-71F3-406A-A898-9D9E876465EA}"/>
              </a:ext>
            </a:extLst>
          </p:cNvPr>
          <p:cNvCxnSpPr>
            <a:cxnSpLocks/>
            <a:stCxn id="35" idx="3"/>
            <a:endCxn id="31" idx="1"/>
          </p:cNvCxnSpPr>
          <p:nvPr/>
        </p:nvCxnSpPr>
        <p:spPr>
          <a:xfrm>
            <a:off x="7930328" y="4383842"/>
            <a:ext cx="944801" cy="1088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ลูกศรเชื่อมต่อแบบตรง 40">
            <a:extLst>
              <a:ext uri="{FF2B5EF4-FFF2-40B4-BE49-F238E27FC236}">
                <a16:creationId xmlns:a16="http://schemas.microsoft.com/office/drawing/2014/main" id="{7D3FAF51-C6A8-439D-99CF-56FA4EEDB601}"/>
              </a:ext>
            </a:extLst>
          </p:cNvPr>
          <p:cNvCxnSpPr>
            <a:cxnSpLocks/>
            <a:stCxn id="8" idx="3"/>
            <a:endCxn id="34" idx="1"/>
          </p:cNvCxnSpPr>
          <p:nvPr/>
        </p:nvCxnSpPr>
        <p:spPr>
          <a:xfrm flipV="1">
            <a:off x="5089682" y="3230985"/>
            <a:ext cx="568502" cy="56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กล่องข้อความ 43">
            <a:extLst>
              <a:ext uri="{FF2B5EF4-FFF2-40B4-BE49-F238E27FC236}">
                <a16:creationId xmlns:a16="http://schemas.microsoft.com/office/drawing/2014/main" id="{BF8A9E02-8283-4BB0-9172-DBD0E1011571}"/>
              </a:ext>
            </a:extLst>
          </p:cNvPr>
          <p:cNvSpPr txBox="1"/>
          <p:nvPr/>
        </p:nvSpPr>
        <p:spPr>
          <a:xfrm>
            <a:off x="7320867" y="2429477"/>
            <a:ext cx="609462" cy="432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57" name="ลูกศรเชื่อมต่อแบบตรง 56">
            <a:extLst>
              <a:ext uri="{FF2B5EF4-FFF2-40B4-BE49-F238E27FC236}">
                <a16:creationId xmlns:a16="http://schemas.microsoft.com/office/drawing/2014/main" id="{0EA50FC4-657B-48A5-8046-278FA6A8E885}"/>
              </a:ext>
            </a:extLst>
          </p:cNvPr>
          <p:cNvCxnSpPr>
            <a:cxnSpLocks/>
            <a:stCxn id="34" idx="3"/>
            <a:endCxn id="14" idx="1"/>
          </p:cNvCxnSpPr>
          <p:nvPr/>
        </p:nvCxnSpPr>
        <p:spPr>
          <a:xfrm flipV="1">
            <a:off x="7930329" y="2772999"/>
            <a:ext cx="1534307" cy="457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กล่องข้อความ 60">
            <a:extLst>
              <a:ext uri="{FF2B5EF4-FFF2-40B4-BE49-F238E27FC236}">
                <a16:creationId xmlns:a16="http://schemas.microsoft.com/office/drawing/2014/main" id="{C0E32B62-D434-4879-BD77-6DEE9FDEF447}"/>
              </a:ext>
            </a:extLst>
          </p:cNvPr>
          <p:cNvSpPr txBox="1"/>
          <p:nvPr/>
        </p:nvSpPr>
        <p:spPr>
          <a:xfrm>
            <a:off x="11157752" y="2013947"/>
            <a:ext cx="609462" cy="432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sp>
        <p:nvSpPr>
          <p:cNvPr id="63" name="สี่เหลี่ยมผืนผ้า: มุมมน 62">
            <a:extLst>
              <a:ext uri="{FF2B5EF4-FFF2-40B4-BE49-F238E27FC236}">
                <a16:creationId xmlns:a16="http://schemas.microsoft.com/office/drawing/2014/main" id="{85E8D3BB-F493-4D5B-AEEA-06066CD9BE3C}"/>
              </a:ext>
            </a:extLst>
          </p:cNvPr>
          <p:cNvSpPr/>
          <p:nvPr/>
        </p:nvSpPr>
        <p:spPr>
          <a:xfrm>
            <a:off x="11083708" y="3831397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ทบทวนสาเหตการเสียชีวิต</a:t>
            </a:r>
          </a:p>
        </p:txBody>
      </p:sp>
      <p:sp>
        <p:nvSpPr>
          <p:cNvPr id="65" name="กล่องข้อความ 64">
            <a:extLst>
              <a:ext uri="{FF2B5EF4-FFF2-40B4-BE49-F238E27FC236}">
                <a16:creationId xmlns:a16="http://schemas.microsoft.com/office/drawing/2014/main" id="{26BB2802-60B3-4AF2-BC81-3D9D977C7EA4}"/>
              </a:ext>
            </a:extLst>
          </p:cNvPr>
          <p:cNvSpPr txBox="1"/>
          <p:nvPr/>
        </p:nvSpPr>
        <p:spPr>
          <a:xfrm>
            <a:off x="12873806" y="3398983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cxnSp>
        <p:nvCxnSpPr>
          <p:cNvPr id="67" name="ลูกศรเชื่อมต่อแบบตรง 66">
            <a:extLst>
              <a:ext uri="{FF2B5EF4-FFF2-40B4-BE49-F238E27FC236}">
                <a16:creationId xmlns:a16="http://schemas.microsoft.com/office/drawing/2014/main" id="{020C0DA6-B764-4D3F-88B0-4810F90522C1}"/>
              </a:ext>
            </a:extLst>
          </p:cNvPr>
          <p:cNvCxnSpPr>
            <a:cxnSpLocks/>
            <a:stCxn id="35" idx="3"/>
            <a:endCxn id="63" idx="1"/>
          </p:cNvCxnSpPr>
          <p:nvPr/>
        </p:nvCxnSpPr>
        <p:spPr>
          <a:xfrm flipV="1">
            <a:off x="7930328" y="4170833"/>
            <a:ext cx="3153380" cy="213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กล่องข้อความ 69">
            <a:extLst>
              <a:ext uri="{FF2B5EF4-FFF2-40B4-BE49-F238E27FC236}">
                <a16:creationId xmlns:a16="http://schemas.microsoft.com/office/drawing/2014/main" id="{AC68F4A9-062E-44C5-827B-E5CF0AA80A73}"/>
              </a:ext>
            </a:extLst>
          </p:cNvPr>
          <p:cNvSpPr txBox="1"/>
          <p:nvPr/>
        </p:nvSpPr>
        <p:spPr>
          <a:xfrm>
            <a:off x="8947212" y="5866920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-มีระบบส่งต่อและตอบกลับ</a:t>
            </a:r>
          </a:p>
        </p:txBody>
      </p:sp>
      <p:sp>
        <p:nvSpPr>
          <p:cNvPr id="72" name="สี่เหลี่ยมผืนผ้า: มุมมน 71">
            <a:extLst>
              <a:ext uri="{FF2B5EF4-FFF2-40B4-BE49-F238E27FC236}">
                <a16:creationId xmlns:a16="http://schemas.microsoft.com/office/drawing/2014/main" id="{CE729F26-F4B1-47D0-8B94-9AEA51E4DD23}"/>
              </a:ext>
            </a:extLst>
          </p:cNvPr>
          <p:cNvSpPr/>
          <p:nvPr/>
        </p:nvSpPr>
        <p:spPr>
          <a:xfrm>
            <a:off x="12181298" y="5126466"/>
            <a:ext cx="2951009" cy="6927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TB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รับการติดตามดูแลเยี่ยมบ้าน</a:t>
            </a:r>
          </a:p>
        </p:txBody>
      </p:sp>
      <p:sp>
        <p:nvSpPr>
          <p:cNvPr id="74" name="กล่องข้อความ 73">
            <a:extLst>
              <a:ext uri="{FF2B5EF4-FFF2-40B4-BE49-F238E27FC236}">
                <a16:creationId xmlns:a16="http://schemas.microsoft.com/office/drawing/2014/main" id="{DAC94923-5464-4E74-A940-53A758CC3A28}"/>
              </a:ext>
            </a:extLst>
          </p:cNvPr>
          <p:cNvSpPr txBox="1"/>
          <p:nvPr/>
        </p:nvSpPr>
        <p:spPr>
          <a:xfrm>
            <a:off x="14578179" y="4694053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cxnSp>
        <p:nvCxnSpPr>
          <p:cNvPr id="75" name="ลูกศรเชื่อมต่อแบบตรง 74">
            <a:extLst>
              <a:ext uri="{FF2B5EF4-FFF2-40B4-BE49-F238E27FC236}">
                <a16:creationId xmlns:a16="http://schemas.microsoft.com/office/drawing/2014/main" id="{22AE477D-6AA0-4BBD-989D-CAF2B5C89E86}"/>
              </a:ext>
            </a:extLst>
          </p:cNvPr>
          <p:cNvCxnSpPr>
            <a:cxnSpLocks/>
            <a:stCxn id="31" idx="3"/>
            <a:endCxn id="72" idx="1"/>
          </p:cNvCxnSpPr>
          <p:nvPr/>
        </p:nvCxnSpPr>
        <p:spPr>
          <a:xfrm>
            <a:off x="11826138" y="5472831"/>
            <a:ext cx="355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สี่เหลี่ยมผืนผ้า: มุมมน 81">
            <a:extLst>
              <a:ext uri="{FF2B5EF4-FFF2-40B4-BE49-F238E27FC236}">
                <a16:creationId xmlns:a16="http://schemas.microsoft.com/office/drawing/2014/main" id="{0C185CCE-ADE3-4E2B-B984-D7B1DE0C2453}"/>
              </a:ext>
            </a:extLst>
          </p:cNvPr>
          <p:cNvSpPr/>
          <p:nvPr/>
        </p:nvSpPr>
        <p:spPr>
          <a:xfrm>
            <a:off x="-3478294" y="3439318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ชี้แจง ถ่ายทอดนโยบายแนวทางการดำเนินงาน</a:t>
            </a:r>
          </a:p>
        </p:txBody>
      </p:sp>
      <p:sp>
        <p:nvSpPr>
          <p:cNvPr id="84" name="สี่เหลี่ยมผืนผ้า: มุมมน 83">
            <a:extLst>
              <a:ext uri="{FF2B5EF4-FFF2-40B4-BE49-F238E27FC236}">
                <a16:creationId xmlns:a16="http://schemas.microsoft.com/office/drawing/2014/main" id="{BE178BA0-670D-44C0-BC35-8F8169263374}"/>
              </a:ext>
            </a:extLst>
          </p:cNvPr>
          <p:cNvSpPr/>
          <p:nvPr/>
        </p:nvSpPr>
        <p:spPr>
          <a:xfrm>
            <a:off x="16010850" y="3656931"/>
            <a:ext cx="227214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สรุปผลการดำเนินงาน</a:t>
            </a:r>
          </a:p>
        </p:txBody>
      </p:sp>
      <p:cxnSp>
        <p:nvCxnSpPr>
          <p:cNvPr id="88" name="ลูกศรเชื่อมต่อแบบตรง 87">
            <a:extLst>
              <a:ext uri="{FF2B5EF4-FFF2-40B4-BE49-F238E27FC236}">
                <a16:creationId xmlns:a16="http://schemas.microsoft.com/office/drawing/2014/main" id="{4D7D7FDB-BD45-44F6-8528-7EBFB24637EC}"/>
              </a:ext>
            </a:extLst>
          </p:cNvPr>
          <p:cNvCxnSpPr>
            <a:cxnSpLocks/>
            <a:stCxn id="14" idx="3"/>
            <a:endCxn id="84" idx="1"/>
          </p:cNvCxnSpPr>
          <p:nvPr/>
        </p:nvCxnSpPr>
        <p:spPr>
          <a:xfrm>
            <a:off x="11736781" y="2772999"/>
            <a:ext cx="4274069" cy="1223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ลูกศรเชื่อมต่อแบบตรง 92">
            <a:extLst>
              <a:ext uri="{FF2B5EF4-FFF2-40B4-BE49-F238E27FC236}">
                <a16:creationId xmlns:a16="http://schemas.microsoft.com/office/drawing/2014/main" id="{BBF21595-C421-43B8-A4A2-CA99D6D15D06}"/>
              </a:ext>
            </a:extLst>
          </p:cNvPr>
          <p:cNvCxnSpPr>
            <a:cxnSpLocks/>
            <a:stCxn id="63" idx="3"/>
            <a:endCxn id="84" idx="1"/>
          </p:cNvCxnSpPr>
          <p:nvPr/>
        </p:nvCxnSpPr>
        <p:spPr>
          <a:xfrm flipV="1">
            <a:off x="13355853" y="3996367"/>
            <a:ext cx="2654997" cy="174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ลูกศรเชื่อมต่อแบบตรง 100">
            <a:extLst>
              <a:ext uri="{FF2B5EF4-FFF2-40B4-BE49-F238E27FC236}">
                <a16:creationId xmlns:a16="http://schemas.microsoft.com/office/drawing/2014/main" id="{43E04CC0-D47F-4CD7-87E5-06D83833156C}"/>
              </a:ext>
            </a:extLst>
          </p:cNvPr>
          <p:cNvCxnSpPr>
            <a:cxnSpLocks/>
            <a:stCxn id="72" idx="3"/>
            <a:endCxn id="84" idx="1"/>
          </p:cNvCxnSpPr>
          <p:nvPr/>
        </p:nvCxnSpPr>
        <p:spPr>
          <a:xfrm flipV="1">
            <a:off x="15132307" y="3996367"/>
            <a:ext cx="878543" cy="1476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กล่องข้อความ 107">
            <a:extLst>
              <a:ext uri="{FF2B5EF4-FFF2-40B4-BE49-F238E27FC236}">
                <a16:creationId xmlns:a16="http://schemas.microsoft.com/office/drawing/2014/main" id="{4C33D612-1DDA-418F-9E87-72FF816CEFE5}"/>
              </a:ext>
            </a:extLst>
          </p:cNvPr>
          <p:cNvSpPr txBox="1"/>
          <p:nvPr/>
        </p:nvSpPr>
        <p:spPr>
          <a:xfrm>
            <a:off x="17673533" y="3230985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sp>
        <p:nvSpPr>
          <p:cNvPr id="110" name="กล่องข้อความ 109">
            <a:extLst>
              <a:ext uri="{FF2B5EF4-FFF2-40B4-BE49-F238E27FC236}">
                <a16:creationId xmlns:a16="http://schemas.microsoft.com/office/drawing/2014/main" id="{3BD7A82A-0103-4C41-B78E-5BBCCFD6F8FC}"/>
              </a:ext>
            </a:extLst>
          </p:cNvPr>
          <p:cNvSpPr txBox="1"/>
          <p:nvPr/>
        </p:nvSpPr>
        <p:spPr>
          <a:xfrm>
            <a:off x="-1574532" y="297930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111" name="ลูกศรเชื่อมต่อแบบตรง 110">
            <a:extLst>
              <a:ext uri="{FF2B5EF4-FFF2-40B4-BE49-F238E27FC236}">
                <a16:creationId xmlns:a16="http://schemas.microsoft.com/office/drawing/2014/main" id="{08446FD3-361A-41DA-B9D4-38BAB9F174B0}"/>
              </a:ext>
            </a:extLst>
          </p:cNvPr>
          <p:cNvCxnSpPr>
            <a:cxnSpLocks/>
            <a:stCxn id="82" idx="3"/>
            <a:endCxn id="6" idx="1"/>
          </p:cNvCxnSpPr>
          <p:nvPr/>
        </p:nvCxnSpPr>
        <p:spPr>
          <a:xfrm flipV="1">
            <a:off x="-990087" y="3030529"/>
            <a:ext cx="1156335" cy="74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ลูกศรเชื่อมต่อแบบตรง 115">
            <a:extLst>
              <a:ext uri="{FF2B5EF4-FFF2-40B4-BE49-F238E27FC236}">
                <a16:creationId xmlns:a16="http://schemas.microsoft.com/office/drawing/2014/main" id="{B1216317-4DF9-4D49-80E3-C5355BF70E5C}"/>
              </a:ext>
            </a:extLst>
          </p:cNvPr>
          <p:cNvCxnSpPr>
            <a:cxnSpLocks/>
            <a:stCxn id="82" idx="3"/>
            <a:endCxn id="7" idx="1"/>
          </p:cNvCxnSpPr>
          <p:nvPr/>
        </p:nvCxnSpPr>
        <p:spPr>
          <a:xfrm>
            <a:off x="-990087" y="3778754"/>
            <a:ext cx="1100913" cy="805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ชื่อเรื่อง 118">
            <a:extLst>
              <a:ext uri="{FF2B5EF4-FFF2-40B4-BE49-F238E27FC236}">
                <a16:creationId xmlns:a16="http://schemas.microsoft.com/office/drawing/2014/main" id="{749B359F-FD4B-4BDC-87CD-67B518073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TB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393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>
            <a:extLst>
              <a:ext uri="{FF2B5EF4-FFF2-40B4-BE49-F238E27FC236}">
                <a16:creationId xmlns:a16="http://schemas.microsoft.com/office/drawing/2014/main" id="{D647F6C4-0AD5-45AC-9C8B-1F9AB6C92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8852"/>
            <a:ext cx="12192000" cy="2572867"/>
          </a:xfrm>
          <a:prstGeom prst="rect">
            <a:avLst/>
          </a:prstGeom>
        </p:spPr>
      </p:pic>
      <p:sp>
        <p:nvSpPr>
          <p:cNvPr id="4" name="ชื่อเรื่อง 118">
            <a:extLst>
              <a:ext uri="{FF2B5EF4-FFF2-40B4-BE49-F238E27FC236}">
                <a16:creationId xmlns:a16="http://schemas.microsoft.com/office/drawing/2014/main" id="{C2A739D2-D0C3-4470-A3F6-A2FFD063C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TB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67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00D28DA8-AAEF-484B-A87A-4C72C4620B5E}"/>
              </a:ext>
            </a:extLst>
          </p:cNvPr>
          <p:cNvSpPr/>
          <p:nvPr/>
        </p:nvSpPr>
        <p:spPr>
          <a:xfrm>
            <a:off x="-3218983" y="3439318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ชี้แจง ถ่ายทอดนโยบายแนวทางการดำเนินงาน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CD777EF-8110-45D2-B575-36D77B15C2F1}"/>
              </a:ext>
            </a:extLst>
          </p:cNvPr>
          <p:cNvSpPr txBox="1"/>
          <p:nvPr/>
        </p:nvSpPr>
        <p:spPr>
          <a:xfrm>
            <a:off x="-1315221" y="297930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7" name="ชื่อเรื่อง 118">
            <a:extLst>
              <a:ext uri="{FF2B5EF4-FFF2-40B4-BE49-F238E27FC236}">
                <a16:creationId xmlns:a16="http://schemas.microsoft.com/office/drawing/2014/main" id="{C69CCCFC-1FFC-4E40-9B9E-1A77DD92A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การดำเนินงานเด็กเตี้ย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8E9CBD12-BF44-4C64-9530-0438E12AA5F7}"/>
              </a:ext>
            </a:extLst>
          </p:cNvPr>
          <p:cNvSpPr/>
          <p:nvPr/>
        </p:nvSpPr>
        <p:spPr>
          <a:xfrm>
            <a:off x="386297" y="2451647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จัดทำทะเบียนเด็ก 0-5 ปีและโภชนาการ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7BAC85B1-CBE3-44DC-A576-8C080834B84A}"/>
              </a:ext>
            </a:extLst>
          </p:cNvPr>
          <p:cNvSpPr txBox="1"/>
          <p:nvPr/>
        </p:nvSpPr>
        <p:spPr>
          <a:xfrm>
            <a:off x="2319634" y="1983019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11" name="ลูกศรเชื่อมต่อแบบตรง 10">
            <a:extLst>
              <a:ext uri="{FF2B5EF4-FFF2-40B4-BE49-F238E27FC236}">
                <a16:creationId xmlns:a16="http://schemas.microsoft.com/office/drawing/2014/main" id="{62C0B362-A2F2-4F73-95D8-F4E075BBADF4}"/>
              </a:ext>
            </a:extLst>
          </p:cNvPr>
          <p:cNvCxnSpPr>
            <a:cxnSpLocks/>
            <a:stCxn id="4" idx="3"/>
            <a:endCxn id="9" idx="1"/>
          </p:cNvCxnSpPr>
          <p:nvPr/>
        </p:nvCxnSpPr>
        <p:spPr>
          <a:xfrm flipV="1">
            <a:off x="-730776" y="2791083"/>
            <a:ext cx="1117073" cy="98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สี่เหลี่ยมผืนผ้า: มุมมน 14">
            <a:extLst>
              <a:ext uri="{FF2B5EF4-FFF2-40B4-BE49-F238E27FC236}">
                <a16:creationId xmlns:a16="http://schemas.microsoft.com/office/drawing/2014/main" id="{19EE1265-0D19-4407-90B0-2409E3AF44BB}"/>
              </a:ext>
            </a:extLst>
          </p:cNvPr>
          <p:cNvSpPr/>
          <p:nvPr/>
        </p:nvSpPr>
        <p:spPr>
          <a:xfrm>
            <a:off x="3811886" y="1978247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รพ.สต.คัดกรองเด็กเตี้ย และค่อนข้างเตี้ย เพื่อดูแล</a:t>
            </a:r>
          </a:p>
        </p:txBody>
      </p:sp>
      <p:cxnSp>
        <p:nvCxnSpPr>
          <p:cNvPr id="16" name="ลูกศรเชื่อมต่อแบบตรง 15">
            <a:extLst>
              <a:ext uri="{FF2B5EF4-FFF2-40B4-BE49-F238E27FC236}">
                <a16:creationId xmlns:a16="http://schemas.microsoft.com/office/drawing/2014/main" id="{1C45E92E-ED7D-4267-8484-008774EF1E45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 flipV="1">
            <a:off x="2874504" y="2317683"/>
            <a:ext cx="937382" cy="47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28413431-934F-44B0-8BBB-F318B7F4BD43}"/>
              </a:ext>
            </a:extLst>
          </p:cNvPr>
          <p:cNvSpPr txBox="1"/>
          <p:nvPr/>
        </p:nvSpPr>
        <p:spPr>
          <a:xfrm>
            <a:off x="6354685" y="1562238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23" name="สี่เหลี่ยมผืนผ้า: มุมมน 22">
            <a:extLst>
              <a:ext uri="{FF2B5EF4-FFF2-40B4-BE49-F238E27FC236}">
                <a16:creationId xmlns:a16="http://schemas.microsoft.com/office/drawing/2014/main" id="{104BF272-43C9-481F-B726-256B58AA6842}"/>
              </a:ext>
            </a:extLst>
          </p:cNvPr>
          <p:cNvSpPr/>
          <p:nvPr/>
        </p:nvSpPr>
        <p:spPr>
          <a:xfrm>
            <a:off x="3784590" y="3284918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ประสาน อปท. จัดทำโครงการแก้ไขปัญหาเด็กเตี้ย</a:t>
            </a:r>
          </a:p>
        </p:txBody>
      </p:sp>
      <p:cxnSp>
        <p:nvCxnSpPr>
          <p:cNvPr id="24" name="ลูกศรเชื่อมต่อแบบตรง 23">
            <a:extLst>
              <a:ext uri="{FF2B5EF4-FFF2-40B4-BE49-F238E27FC236}">
                <a16:creationId xmlns:a16="http://schemas.microsoft.com/office/drawing/2014/main" id="{83FD4C2A-1499-40EB-97DE-02DFB9D32FB3}"/>
              </a:ext>
            </a:extLst>
          </p:cNvPr>
          <p:cNvCxnSpPr>
            <a:cxnSpLocks/>
            <a:stCxn id="9" idx="3"/>
            <a:endCxn id="23" idx="1"/>
          </p:cNvCxnSpPr>
          <p:nvPr/>
        </p:nvCxnSpPr>
        <p:spPr>
          <a:xfrm>
            <a:off x="2874504" y="2791083"/>
            <a:ext cx="910086" cy="833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C0C2C89A-59F8-450A-BEA7-33011802A452}"/>
              </a:ext>
            </a:extLst>
          </p:cNvPr>
          <p:cNvSpPr txBox="1"/>
          <p:nvPr/>
        </p:nvSpPr>
        <p:spPr>
          <a:xfrm>
            <a:off x="6337249" y="2868909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33" name="สี่เหลี่ยมผืนผ้า: มุมมน 32">
            <a:extLst>
              <a:ext uri="{FF2B5EF4-FFF2-40B4-BE49-F238E27FC236}">
                <a16:creationId xmlns:a16="http://schemas.microsoft.com/office/drawing/2014/main" id="{4E12C2D7-10A8-4927-9B97-E0A8E9FEFFA5}"/>
              </a:ext>
            </a:extLst>
          </p:cNvPr>
          <p:cNvSpPr/>
          <p:nvPr/>
        </p:nvSpPr>
        <p:spPr>
          <a:xfrm>
            <a:off x="298529" y="4646181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ออกแบบกำหนดเมนูอาหารในการดูแลเด็กเตี้ย</a:t>
            </a:r>
          </a:p>
        </p:txBody>
      </p:sp>
      <p:cxnSp>
        <p:nvCxnSpPr>
          <p:cNvPr id="34" name="ลูกศรเชื่อมต่อแบบตรง 33">
            <a:extLst>
              <a:ext uri="{FF2B5EF4-FFF2-40B4-BE49-F238E27FC236}">
                <a16:creationId xmlns:a16="http://schemas.microsoft.com/office/drawing/2014/main" id="{6A137A0E-E814-4610-ADCD-954460AE2917}"/>
              </a:ext>
            </a:extLst>
          </p:cNvPr>
          <p:cNvCxnSpPr>
            <a:cxnSpLocks/>
            <a:stCxn id="4" idx="3"/>
            <a:endCxn id="33" idx="1"/>
          </p:cNvCxnSpPr>
          <p:nvPr/>
        </p:nvCxnSpPr>
        <p:spPr>
          <a:xfrm>
            <a:off x="-730776" y="3778754"/>
            <a:ext cx="1029305" cy="1206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กล่องข้อความ 37">
            <a:extLst>
              <a:ext uri="{FF2B5EF4-FFF2-40B4-BE49-F238E27FC236}">
                <a16:creationId xmlns:a16="http://schemas.microsoft.com/office/drawing/2014/main" id="{A189D6C2-D5B5-452C-9B45-8218B852FEBF}"/>
              </a:ext>
            </a:extLst>
          </p:cNvPr>
          <p:cNvSpPr txBox="1"/>
          <p:nvPr/>
        </p:nvSpPr>
        <p:spPr>
          <a:xfrm>
            <a:off x="2946459" y="4168587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40" name="สี่เหลี่ยมผืนผ้า: มุมมน 39">
            <a:extLst>
              <a:ext uri="{FF2B5EF4-FFF2-40B4-BE49-F238E27FC236}">
                <a16:creationId xmlns:a16="http://schemas.microsoft.com/office/drawing/2014/main" id="{F98EEDFB-8D77-4902-A2E3-27E502D7C697}"/>
              </a:ext>
            </a:extLst>
          </p:cNvPr>
          <p:cNvSpPr/>
          <p:nvPr/>
        </p:nvSpPr>
        <p:spPr>
          <a:xfrm>
            <a:off x="8050189" y="3279062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จัดกิจกรรมทางกายเด็ก 0-5 ปี เสริมกล้ามเนื้อมัดใหญ่</a:t>
            </a:r>
          </a:p>
        </p:txBody>
      </p:sp>
      <p:sp>
        <p:nvSpPr>
          <p:cNvPr id="42" name="สี่เหลี่ยมผืนผ้า: มุมมน 41">
            <a:extLst>
              <a:ext uri="{FF2B5EF4-FFF2-40B4-BE49-F238E27FC236}">
                <a16:creationId xmlns:a16="http://schemas.microsoft.com/office/drawing/2014/main" id="{5A38E6AD-5E5E-4D63-886F-9046CDD31097}"/>
              </a:ext>
            </a:extLst>
          </p:cNvPr>
          <p:cNvSpPr/>
          <p:nvPr/>
        </p:nvSpPr>
        <p:spPr>
          <a:xfrm>
            <a:off x="3932244" y="4674296"/>
            <a:ext cx="340843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ประสาน ศพด.ดำเนินงานตาม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Individual care plan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ที่กำหนด</a:t>
            </a:r>
          </a:p>
        </p:txBody>
      </p:sp>
      <p:sp>
        <p:nvSpPr>
          <p:cNvPr id="44" name="กล่องข้อความ 43">
            <a:extLst>
              <a:ext uri="{FF2B5EF4-FFF2-40B4-BE49-F238E27FC236}">
                <a16:creationId xmlns:a16="http://schemas.microsoft.com/office/drawing/2014/main" id="{83AD7CCA-27E4-49B8-849D-B031187F15D9}"/>
              </a:ext>
            </a:extLst>
          </p:cNvPr>
          <p:cNvSpPr txBox="1"/>
          <p:nvPr/>
        </p:nvSpPr>
        <p:spPr>
          <a:xfrm>
            <a:off x="6731219" y="4279526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45" name="ลูกศรเชื่อมต่อแบบตรง 44">
            <a:extLst>
              <a:ext uri="{FF2B5EF4-FFF2-40B4-BE49-F238E27FC236}">
                <a16:creationId xmlns:a16="http://schemas.microsoft.com/office/drawing/2014/main" id="{5490E80B-E062-42B8-8622-3ECB82559095}"/>
              </a:ext>
            </a:extLst>
          </p:cNvPr>
          <p:cNvCxnSpPr>
            <a:cxnSpLocks/>
            <a:stCxn id="33" idx="3"/>
            <a:endCxn id="42" idx="1"/>
          </p:cNvCxnSpPr>
          <p:nvPr/>
        </p:nvCxnSpPr>
        <p:spPr>
          <a:xfrm>
            <a:off x="3419706" y="4985617"/>
            <a:ext cx="512538" cy="28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ลูกศรเชื่อมต่อแบบตรง 47">
            <a:extLst>
              <a:ext uri="{FF2B5EF4-FFF2-40B4-BE49-F238E27FC236}">
                <a16:creationId xmlns:a16="http://schemas.microsoft.com/office/drawing/2014/main" id="{557373E5-725B-4629-BDE9-3739DD58ECFD}"/>
              </a:ext>
            </a:extLst>
          </p:cNvPr>
          <p:cNvCxnSpPr>
            <a:cxnSpLocks/>
            <a:stCxn id="42" idx="3"/>
            <a:endCxn id="40" idx="1"/>
          </p:cNvCxnSpPr>
          <p:nvPr/>
        </p:nvCxnSpPr>
        <p:spPr>
          <a:xfrm flipV="1">
            <a:off x="7340681" y="3618498"/>
            <a:ext cx="709508" cy="1395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กล่องข้อความ 54">
            <a:extLst>
              <a:ext uri="{FF2B5EF4-FFF2-40B4-BE49-F238E27FC236}">
                <a16:creationId xmlns:a16="http://schemas.microsoft.com/office/drawing/2014/main" id="{CE12C88A-FFCD-49C3-B2F2-867D30BAAF66}"/>
              </a:ext>
            </a:extLst>
          </p:cNvPr>
          <p:cNvSpPr txBox="1"/>
          <p:nvPr/>
        </p:nvSpPr>
        <p:spPr>
          <a:xfrm>
            <a:off x="10589200" y="286229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56" name="ลูกศรเชื่อมต่อแบบตรง 55">
            <a:extLst>
              <a:ext uri="{FF2B5EF4-FFF2-40B4-BE49-F238E27FC236}">
                <a16:creationId xmlns:a16="http://schemas.microsoft.com/office/drawing/2014/main" id="{26A13D27-C83A-47F2-AD10-4E55684DF81B}"/>
              </a:ext>
            </a:extLst>
          </p:cNvPr>
          <p:cNvCxnSpPr>
            <a:cxnSpLocks/>
            <a:stCxn id="23" idx="3"/>
            <a:endCxn id="40" idx="1"/>
          </p:cNvCxnSpPr>
          <p:nvPr/>
        </p:nvCxnSpPr>
        <p:spPr>
          <a:xfrm flipV="1">
            <a:off x="6905767" y="3618498"/>
            <a:ext cx="1144422" cy="5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ลูกศรเชื่อมต่อแบบตรง 58">
            <a:extLst>
              <a:ext uri="{FF2B5EF4-FFF2-40B4-BE49-F238E27FC236}">
                <a16:creationId xmlns:a16="http://schemas.microsoft.com/office/drawing/2014/main" id="{054EA311-C7D7-4581-A4EB-789F8C4D5E7F}"/>
              </a:ext>
            </a:extLst>
          </p:cNvPr>
          <p:cNvCxnSpPr>
            <a:cxnSpLocks/>
            <a:stCxn id="15" idx="3"/>
            <a:endCxn id="40" idx="1"/>
          </p:cNvCxnSpPr>
          <p:nvPr/>
        </p:nvCxnSpPr>
        <p:spPr>
          <a:xfrm>
            <a:off x="6933063" y="2317683"/>
            <a:ext cx="1117126" cy="1300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สี่เหลี่ยมผืนผ้า: มุมมน 63">
            <a:extLst>
              <a:ext uri="{FF2B5EF4-FFF2-40B4-BE49-F238E27FC236}">
                <a16:creationId xmlns:a16="http://schemas.microsoft.com/office/drawing/2014/main" id="{02F10C39-5CB2-4353-AFBC-35B9734BA9BE}"/>
              </a:ext>
            </a:extLst>
          </p:cNvPr>
          <p:cNvSpPr/>
          <p:nvPr/>
        </p:nvSpPr>
        <p:spPr>
          <a:xfrm>
            <a:off x="15659100" y="3177332"/>
            <a:ext cx="2362666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สรุปผลการดำเนินงาน</a:t>
            </a:r>
          </a:p>
        </p:txBody>
      </p:sp>
      <p:sp>
        <p:nvSpPr>
          <p:cNvPr id="66" name="กล่องข้อความ 65">
            <a:extLst>
              <a:ext uri="{FF2B5EF4-FFF2-40B4-BE49-F238E27FC236}">
                <a16:creationId xmlns:a16="http://schemas.microsoft.com/office/drawing/2014/main" id="{9F5B20FF-6E31-4A11-9C6E-19E8FB45B326}"/>
              </a:ext>
            </a:extLst>
          </p:cNvPr>
          <p:cNvSpPr txBox="1"/>
          <p:nvPr/>
        </p:nvSpPr>
        <p:spPr>
          <a:xfrm>
            <a:off x="17439600" y="276056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sp>
        <p:nvSpPr>
          <p:cNvPr id="70" name="สี่เหลี่ยมผืนผ้า: มุมมน 69">
            <a:extLst>
              <a:ext uri="{FF2B5EF4-FFF2-40B4-BE49-F238E27FC236}">
                <a16:creationId xmlns:a16="http://schemas.microsoft.com/office/drawing/2014/main" id="{7A13C081-53D6-4AF4-93D9-16EE0EAE7901}"/>
              </a:ext>
            </a:extLst>
          </p:cNvPr>
          <p:cNvSpPr/>
          <p:nvPr/>
        </p:nvSpPr>
        <p:spPr>
          <a:xfrm>
            <a:off x="11982691" y="2024520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ติดตามการนอนหลับของเด็กแต่ละช่วงวัย</a:t>
            </a:r>
          </a:p>
        </p:txBody>
      </p:sp>
      <p:sp>
        <p:nvSpPr>
          <p:cNvPr id="71" name="กล่องข้อความ 70">
            <a:extLst>
              <a:ext uri="{FF2B5EF4-FFF2-40B4-BE49-F238E27FC236}">
                <a16:creationId xmlns:a16="http://schemas.microsoft.com/office/drawing/2014/main" id="{BBB7879A-60FB-4852-BB37-C770E1972852}"/>
              </a:ext>
            </a:extLst>
          </p:cNvPr>
          <p:cNvSpPr txBox="1"/>
          <p:nvPr/>
        </p:nvSpPr>
        <p:spPr>
          <a:xfrm>
            <a:off x="14494406" y="1497735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sp>
        <p:nvSpPr>
          <p:cNvPr id="72" name="สี่เหลี่ยมผืนผ้า: มุมมน 71">
            <a:extLst>
              <a:ext uri="{FF2B5EF4-FFF2-40B4-BE49-F238E27FC236}">
                <a16:creationId xmlns:a16="http://schemas.microsoft.com/office/drawing/2014/main" id="{F1B617DF-302F-466A-A46B-AAB8A2CCA86B}"/>
              </a:ext>
            </a:extLst>
          </p:cNvPr>
          <p:cNvSpPr/>
          <p:nvPr/>
        </p:nvSpPr>
        <p:spPr>
          <a:xfrm>
            <a:off x="11963400" y="3388852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ส่งเสริมสุขภาพปากและฟัน เฝ้าระวังฟันผุ ตามสูตร 2-2-2</a:t>
            </a:r>
          </a:p>
        </p:txBody>
      </p:sp>
      <p:sp>
        <p:nvSpPr>
          <p:cNvPr id="73" name="กล่องข้อความ 72">
            <a:extLst>
              <a:ext uri="{FF2B5EF4-FFF2-40B4-BE49-F238E27FC236}">
                <a16:creationId xmlns:a16="http://schemas.microsoft.com/office/drawing/2014/main" id="{32FD7A94-4F38-4CC2-B041-425996353AB8}"/>
              </a:ext>
            </a:extLst>
          </p:cNvPr>
          <p:cNvSpPr txBox="1"/>
          <p:nvPr/>
        </p:nvSpPr>
        <p:spPr>
          <a:xfrm>
            <a:off x="14557650" y="2967943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sp>
        <p:nvSpPr>
          <p:cNvPr id="74" name="สี่เหลี่ยมผืนผ้า: มุมมน 73">
            <a:extLst>
              <a:ext uri="{FF2B5EF4-FFF2-40B4-BE49-F238E27FC236}">
                <a16:creationId xmlns:a16="http://schemas.microsoft.com/office/drawing/2014/main" id="{6D98CFC7-BFC9-4931-A09A-E0F8A029AD58}"/>
              </a:ext>
            </a:extLst>
          </p:cNvPr>
          <p:cNvSpPr/>
          <p:nvPr/>
        </p:nvSpPr>
        <p:spPr>
          <a:xfrm>
            <a:off x="11982691" y="4604671"/>
            <a:ext cx="312117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เฝ้าระวังภาวะโลหิตจาง และให้ยาน้ำเสริมธาตุเหล็ก</a:t>
            </a:r>
          </a:p>
        </p:txBody>
      </p:sp>
      <p:sp>
        <p:nvSpPr>
          <p:cNvPr id="75" name="กล่องข้อความ 74">
            <a:extLst>
              <a:ext uri="{FF2B5EF4-FFF2-40B4-BE49-F238E27FC236}">
                <a16:creationId xmlns:a16="http://schemas.microsoft.com/office/drawing/2014/main" id="{C6A04963-4D76-43DE-BFC1-C35E7D4348D5}"/>
              </a:ext>
            </a:extLst>
          </p:cNvPr>
          <p:cNvSpPr txBox="1"/>
          <p:nvPr/>
        </p:nvSpPr>
        <p:spPr>
          <a:xfrm>
            <a:off x="14576941" y="4183762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cxnSp>
        <p:nvCxnSpPr>
          <p:cNvPr id="76" name="ลูกศรเชื่อมต่อแบบตรง 75">
            <a:extLst>
              <a:ext uri="{FF2B5EF4-FFF2-40B4-BE49-F238E27FC236}">
                <a16:creationId xmlns:a16="http://schemas.microsoft.com/office/drawing/2014/main" id="{7FE3AAD0-C307-4D2B-88FA-00412018BD5A}"/>
              </a:ext>
            </a:extLst>
          </p:cNvPr>
          <p:cNvCxnSpPr>
            <a:cxnSpLocks/>
            <a:stCxn id="40" idx="3"/>
            <a:endCxn id="70" idx="1"/>
          </p:cNvCxnSpPr>
          <p:nvPr/>
        </p:nvCxnSpPr>
        <p:spPr>
          <a:xfrm flipV="1">
            <a:off x="11171366" y="2363956"/>
            <a:ext cx="811325" cy="1254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ลูกศรเชื่อมต่อแบบตรง 78">
            <a:extLst>
              <a:ext uri="{FF2B5EF4-FFF2-40B4-BE49-F238E27FC236}">
                <a16:creationId xmlns:a16="http://schemas.microsoft.com/office/drawing/2014/main" id="{34123BB2-16DF-42C7-B18B-E8233574451C}"/>
              </a:ext>
            </a:extLst>
          </p:cNvPr>
          <p:cNvCxnSpPr>
            <a:cxnSpLocks/>
            <a:stCxn id="70" idx="3"/>
            <a:endCxn id="64" idx="1"/>
          </p:cNvCxnSpPr>
          <p:nvPr/>
        </p:nvCxnSpPr>
        <p:spPr>
          <a:xfrm>
            <a:off x="15103868" y="2363956"/>
            <a:ext cx="555232" cy="1152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ลูกศรเชื่อมต่อแบบตรง 82">
            <a:extLst>
              <a:ext uri="{FF2B5EF4-FFF2-40B4-BE49-F238E27FC236}">
                <a16:creationId xmlns:a16="http://schemas.microsoft.com/office/drawing/2014/main" id="{ABD9D903-0012-417F-91AB-596E50870417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11171366" y="3618498"/>
            <a:ext cx="1002526" cy="104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ลูกศรเชื่อมต่อแบบตรง 85">
            <a:extLst>
              <a:ext uri="{FF2B5EF4-FFF2-40B4-BE49-F238E27FC236}">
                <a16:creationId xmlns:a16="http://schemas.microsoft.com/office/drawing/2014/main" id="{81778744-08AD-41C3-92A5-B3464F831C2F}"/>
              </a:ext>
            </a:extLst>
          </p:cNvPr>
          <p:cNvCxnSpPr>
            <a:cxnSpLocks/>
            <a:endCxn id="64" idx="1"/>
          </p:cNvCxnSpPr>
          <p:nvPr/>
        </p:nvCxnSpPr>
        <p:spPr>
          <a:xfrm flipV="1">
            <a:off x="15123159" y="3516768"/>
            <a:ext cx="535941" cy="313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ลูกศรเชื่อมต่อแบบตรง 88">
            <a:extLst>
              <a:ext uri="{FF2B5EF4-FFF2-40B4-BE49-F238E27FC236}">
                <a16:creationId xmlns:a16="http://schemas.microsoft.com/office/drawing/2014/main" id="{BAEEF13D-EA37-405F-9FB4-FF4F2D48F6C0}"/>
              </a:ext>
            </a:extLst>
          </p:cNvPr>
          <p:cNvCxnSpPr>
            <a:cxnSpLocks/>
            <a:stCxn id="74" idx="3"/>
            <a:endCxn id="64" idx="1"/>
          </p:cNvCxnSpPr>
          <p:nvPr/>
        </p:nvCxnSpPr>
        <p:spPr>
          <a:xfrm flipV="1">
            <a:off x="15103868" y="3516768"/>
            <a:ext cx="555232" cy="142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ลูกศรเชื่อมต่อแบบตรง 91">
            <a:extLst>
              <a:ext uri="{FF2B5EF4-FFF2-40B4-BE49-F238E27FC236}">
                <a16:creationId xmlns:a16="http://schemas.microsoft.com/office/drawing/2014/main" id="{6445C192-E230-4066-990B-BD8A66494D73}"/>
              </a:ext>
            </a:extLst>
          </p:cNvPr>
          <p:cNvCxnSpPr>
            <a:cxnSpLocks/>
            <a:stCxn id="40" idx="3"/>
            <a:endCxn id="74" idx="1"/>
          </p:cNvCxnSpPr>
          <p:nvPr/>
        </p:nvCxnSpPr>
        <p:spPr>
          <a:xfrm>
            <a:off x="11171366" y="3618498"/>
            <a:ext cx="811325" cy="1325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57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18">
            <a:extLst>
              <a:ext uri="{FF2B5EF4-FFF2-40B4-BE49-F238E27FC236}">
                <a16:creationId xmlns:a16="http://schemas.microsoft.com/office/drawing/2014/main" id="{CDB0FBAB-0001-458E-8F30-1DB5A11F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การดำเนินงานฆ่าตัวตาย</a:t>
            </a: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201048D2-0549-442A-8DA1-11F550CEBBF2}"/>
              </a:ext>
            </a:extLst>
          </p:cNvPr>
          <p:cNvSpPr/>
          <p:nvPr/>
        </p:nvSpPr>
        <p:spPr>
          <a:xfrm>
            <a:off x="-3478294" y="3439318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ชี้แจง ถ่ายทอดนโยบายแนวทางการดำเนินงาน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3479D00B-BB8E-4548-B0C8-44362FD7F8DA}"/>
              </a:ext>
            </a:extLst>
          </p:cNvPr>
          <p:cNvSpPr txBox="1"/>
          <p:nvPr/>
        </p:nvSpPr>
        <p:spPr>
          <a:xfrm>
            <a:off x="-1574532" y="297930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902EDD7F-CAF0-4077-A66E-FD5F6C39C3EF}"/>
              </a:ext>
            </a:extLst>
          </p:cNvPr>
          <p:cNvSpPr/>
          <p:nvPr/>
        </p:nvSpPr>
        <p:spPr>
          <a:xfrm>
            <a:off x="386297" y="2451647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จัดทำทะเบียนกลุ่มเสี่ยงฆ่าตัวรายรายบุคคล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482E5847-93C0-46CB-B5C0-D177611D0DA0}"/>
              </a:ext>
            </a:extLst>
          </p:cNvPr>
          <p:cNvSpPr txBox="1"/>
          <p:nvPr/>
        </p:nvSpPr>
        <p:spPr>
          <a:xfrm>
            <a:off x="2319634" y="1983019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12" name="ลูกศรเชื่อมต่อแบบตรง 11">
            <a:extLst>
              <a:ext uri="{FF2B5EF4-FFF2-40B4-BE49-F238E27FC236}">
                <a16:creationId xmlns:a16="http://schemas.microsoft.com/office/drawing/2014/main" id="{44ACCB68-8844-4A70-859D-D9989735257E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-990087" y="2791083"/>
            <a:ext cx="1376384" cy="98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1D89BF5E-3282-422E-B043-D94AE2125016}"/>
              </a:ext>
            </a:extLst>
          </p:cNvPr>
          <p:cNvSpPr/>
          <p:nvPr/>
        </p:nvSpPr>
        <p:spPr>
          <a:xfrm>
            <a:off x="1303255" y="4118190"/>
            <a:ext cx="256389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วิเคราะห์สถานการณ์ฆ่าตัวตายในพื้นที่</a:t>
            </a:r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E14134DE-0924-4D17-A433-71F7CB8BF512}"/>
              </a:ext>
            </a:extLst>
          </p:cNvPr>
          <p:cNvSpPr txBox="1"/>
          <p:nvPr/>
        </p:nvSpPr>
        <p:spPr>
          <a:xfrm>
            <a:off x="3236592" y="3649562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19" name="ลูกศรเชื่อมต่อแบบตรง 18">
            <a:extLst>
              <a:ext uri="{FF2B5EF4-FFF2-40B4-BE49-F238E27FC236}">
                <a16:creationId xmlns:a16="http://schemas.microsoft.com/office/drawing/2014/main" id="{7D31FA57-4199-49B2-AEDA-DE6905816C26}"/>
              </a:ext>
            </a:extLst>
          </p:cNvPr>
          <p:cNvCxnSpPr>
            <a:cxnSpLocks/>
            <a:stCxn id="5" idx="3"/>
            <a:endCxn id="16" idx="1"/>
          </p:cNvCxnSpPr>
          <p:nvPr/>
        </p:nvCxnSpPr>
        <p:spPr>
          <a:xfrm>
            <a:off x="-990087" y="3778754"/>
            <a:ext cx="2293342" cy="678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สี่เหลี่ยมผืนผ้า: มุมมน 22">
            <a:extLst>
              <a:ext uri="{FF2B5EF4-FFF2-40B4-BE49-F238E27FC236}">
                <a16:creationId xmlns:a16="http://schemas.microsoft.com/office/drawing/2014/main" id="{DB28EEED-B2E4-4042-97EF-F2F676D502D3}"/>
              </a:ext>
            </a:extLst>
          </p:cNvPr>
          <p:cNvSpPr/>
          <p:nvPr/>
        </p:nvSpPr>
        <p:spPr>
          <a:xfrm>
            <a:off x="3510635" y="2506239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คัดกรองกลุ่มเป้าหมายตามแบบ 3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Q</a:t>
            </a:r>
            <a:endParaRPr lang="th-TH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5" name="กล่องข้อความ 24">
            <a:extLst>
              <a:ext uri="{FF2B5EF4-FFF2-40B4-BE49-F238E27FC236}">
                <a16:creationId xmlns:a16="http://schemas.microsoft.com/office/drawing/2014/main" id="{BC16E754-5D0F-4BFA-B553-4B3A1AD60BD0}"/>
              </a:ext>
            </a:extLst>
          </p:cNvPr>
          <p:cNvSpPr txBox="1"/>
          <p:nvPr/>
        </p:nvSpPr>
        <p:spPr>
          <a:xfrm>
            <a:off x="5443972" y="2037611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26" name="ลูกศรเชื่อมต่อแบบตรง 25">
            <a:extLst>
              <a:ext uri="{FF2B5EF4-FFF2-40B4-BE49-F238E27FC236}">
                <a16:creationId xmlns:a16="http://schemas.microsoft.com/office/drawing/2014/main" id="{D220E727-6B41-45DB-BE00-3B284A8041CC}"/>
              </a:ext>
            </a:extLst>
          </p:cNvPr>
          <p:cNvCxnSpPr>
            <a:cxnSpLocks/>
            <a:stCxn id="9" idx="3"/>
            <a:endCxn id="23" idx="1"/>
          </p:cNvCxnSpPr>
          <p:nvPr/>
        </p:nvCxnSpPr>
        <p:spPr>
          <a:xfrm>
            <a:off x="2874504" y="2791083"/>
            <a:ext cx="636131" cy="54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สี่เหลี่ยมผืนผ้า: มุมมน 29">
            <a:extLst>
              <a:ext uri="{FF2B5EF4-FFF2-40B4-BE49-F238E27FC236}">
                <a16:creationId xmlns:a16="http://schemas.microsoft.com/office/drawing/2014/main" id="{B6988A19-5086-4295-8773-89AA99F469A5}"/>
              </a:ext>
            </a:extLst>
          </p:cNvPr>
          <p:cNvSpPr/>
          <p:nvPr/>
        </p:nvSpPr>
        <p:spPr>
          <a:xfrm>
            <a:off x="6349085" y="2979304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ติดตามเยี่ยมบ้านต่อเนื่อง</a:t>
            </a:r>
          </a:p>
        </p:txBody>
      </p:sp>
      <p:sp>
        <p:nvSpPr>
          <p:cNvPr id="32" name="กล่องข้อความ 31">
            <a:extLst>
              <a:ext uri="{FF2B5EF4-FFF2-40B4-BE49-F238E27FC236}">
                <a16:creationId xmlns:a16="http://schemas.microsoft.com/office/drawing/2014/main" id="{309DAA3F-1515-4D96-BA1F-D0F03887D9ED}"/>
              </a:ext>
            </a:extLst>
          </p:cNvPr>
          <p:cNvSpPr txBox="1"/>
          <p:nvPr/>
        </p:nvSpPr>
        <p:spPr>
          <a:xfrm>
            <a:off x="8282422" y="2510676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sp>
        <p:nvSpPr>
          <p:cNvPr id="34" name="สี่เหลี่ยมผืนผ้า: มุมมน 33">
            <a:extLst>
              <a:ext uri="{FF2B5EF4-FFF2-40B4-BE49-F238E27FC236}">
                <a16:creationId xmlns:a16="http://schemas.microsoft.com/office/drawing/2014/main" id="{F80F2E7B-15E7-4FBA-85A0-43056A927C13}"/>
              </a:ext>
            </a:extLst>
          </p:cNvPr>
          <p:cNvSpPr/>
          <p:nvPr/>
        </p:nvSpPr>
        <p:spPr>
          <a:xfrm>
            <a:off x="6403677" y="1746832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ส่งตัว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3Q Positive case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เพื่อรับการรักษา</a:t>
            </a:r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3FC8D496-7F70-4B89-A212-F578AF9FAD75}"/>
              </a:ext>
            </a:extLst>
          </p:cNvPr>
          <p:cNvSpPr txBox="1"/>
          <p:nvPr/>
        </p:nvSpPr>
        <p:spPr>
          <a:xfrm>
            <a:off x="8337014" y="127820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37" name="ลูกศรเชื่อมต่อแบบตรง 36">
            <a:extLst>
              <a:ext uri="{FF2B5EF4-FFF2-40B4-BE49-F238E27FC236}">
                <a16:creationId xmlns:a16="http://schemas.microsoft.com/office/drawing/2014/main" id="{7E6B5C81-1E4C-4E87-A871-340C608DC95E}"/>
              </a:ext>
            </a:extLst>
          </p:cNvPr>
          <p:cNvCxnSpPr>
            <a:cxnSpLocks/>
            <a:stCxn id="23" idx="3"/>
            <a:endCxn id="34" idx="1"/>
          </p:cNvCxnSpPr>
          <p:nvPr/>
        </p:nvCxnSpPr>
        <p:spPr>
          <a:xfrm flipV="1">
            <a:off x="5998842" y="2086268"/>
            <a:ext cx="404835" cy="759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ลูกศรเชื่อมต่อแบบตรง 39">
            <a:extLst>
              <a:ext uri="{FF2B5EF4-FFF2-40B4-BE49-F238E27FC236}">
                <a16:creationId xmlns:a16="http://schemas.microsoft.com/office/drawing/2014/main" id="{BA1B8C33-CB24-4B44-990B-5FDB6C641967}"/>
              </a:ext>
            </a:extLst>
          </p:cNvPr>
          <p:cNvCxnSpPr>
            <a:cxnSpLocks/>
            <a:stCxn id="23" idx="3"/>
            <a:endCxn id="30" idx="1"/>
          </p:cNvCxnSpPr>
          <p:nvPr/>
        </p:nvCxnSpPr>
        <p:spPr>
          <a:xfrm>
            <a:off x="5998842" y="2845675"/>
            <a:ext cx="350243" cy="473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สี่เหลี่ยมผืนผ้า: มุมมน 44">
            <a:extLst>
              <a:ext uri="{FF2B5EF4-FFF2-40B4-BE49-F238E27FC236}">
                <a16:creationId xmlns:a16="http://schemas.microsoft.com/office/drawing/2014/main" id="{1E07587B-0656-4A31-9939-655E42B8F16A}"/>
              </a:ext>
            </a:extLst>
          </p:cNvPr>
          <p:cNvSpPr/>
          <p:nvPr/>
        </p:nvSpPr>
        <p:spPr>
          <a:xfrm>
            <a:off x="9993070" y="3642014"/>
            <a:ext cx="2563895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สรุปความก้าวหน้าการดำเนินงาน</a:t>
            </a:r>
          </a:p>
        </p:txBody>
      </p:sp>
      <p:sp>
        <p:nvSpPr>
          <p:cNvPr id="47" name="กล่องข้อความ 46">
            <a:extLst>
              <a:ext uri="{FF2B5EF4-FFF2-40B4-BE49-F238E27FC236}">
                <a16:creationId xmlns:a16="http://schemas.microsoft.com/office/drawing/2014/main" id="{610C317B-C47E-494A-8D9B-060B61D12190}"/>
              </a:ext>
            </a:extLst>
          </p:cNvPr>
          <p:cNvSpPr txBox="1"/>
          <p:nvPr/>
        </p:nvSpPr>
        <p:spPr>
          <a:xfrm>
            <a:off x="11926407" y="3173386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cxnSp>
        <p:nvCxnSpPr>
          <p:cNvPr id="48" name="ลูกศรเชื่อมต่อแบบตรง 47">
            <a:extLst>
              <a:ext uri="{FF2B5EF4-FFF2-40B4-BE49-F238E27FC236}">
                <a16:creationId xmlns:a16="http://schemas.microsoft.com/office/drawing/2014/main" id="{C7FC86DD-4759-40BF-B977-A973B65DF94D}"/>
              </a:ext>
            </a:extLst>
          </p:cNvPr>
          <p:cNvCxnSpPr>
            <a:cxnSpLocks/>
            <a:stCxn id="16" idx="3"/>
            <a:endCxn id="59" idx="1"/>
          </p:cNvCxnSpPr>
          <p:nvPr/>
        </p:nvCxnSpPr>
        <p:spPr>
          <a:xfrm>
            <a:off x="3867150" y="4457626"/>
            <a:ext cx="1352551" cy="338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>
            <a:extLst>
              <a:ext uri="{FF2B5EF4-FFF2-40B4-BE49-F238E27FC236}">
                <a16:creationId xmlns:a16="http://schemas.microsoft.com/office/drawing/2014/main" id="{668E6F72-3164-4F0C-9E03-0E292E18D56D}"/>
              </a:ext>
            </a:extLst>
          </p:cNvPr>
          <p:cNvCxnSpPr>
            <a:cxnSpLocks/>
            <a:stCxn id="34" idx="3"/>
            <a:endCxn id="45" idx="1"/>
          </p:cNvCxnSpPr>
          <p:nvPr/>
        </p:nvCxnSpPr>
        <p:spPr>
          <a:xfrm>
            <a:off x="8891884" y="2086268"/>
            <a:ext cx="1101186" cy="1895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>
            <a:extLst>
              <a:ext uri="{FF2B5EF4-FFF2-40B4-BE49-F238E27FC236}">
                <a16:creationId xmlns:a16="http://schemas.microsoft.com/office/drawing/2014/main" id="{CA0701E1-6A52-47F0-9898-87CDADFFB4C0}"/>
              </a:ext>
            </a:extLst>
          </p:cNvPr>
          <p:cNvCxnSpPr>
            <a:cxnSpLocks/>
            <a:stCxn id="30" idx="3"/>
            <a:endCxn id="45" idx="1"/>
          </p:cNvCxnSpPr>
          <p:nvPr/>
        </p:nvCxnSpPr>
        <p:spPr>
          <a:xfrm>
            <a:off x="8837292" y="3318740"/>
            <a:ext cx="1155778" cy="6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สี่เหลี่ยมผืนผ้า: มุมมน 58">
            <a:extLst>
              <a:ext uri="{FF2B5EF4-FFF2-40B4-BE49-F238E27FC236}">
                <a16:creationId xmlns:a16="http://schemas.microsoft.com/office/drawing/2014/main" id="{9AAEE888-A061-4505-BABE-3D75BB9D3276}"/>
              </a:ext>
            </a:extLst>
          </p:cNvPr>
          <p:cNvSpPr/>
          <p:nvPr/>
        </p:nvSpPr>
        <p:spPr>
          <a:xfrm>
            <a:off x="5219701" y="4456423"/>
            <a:ext cx="3121942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ประสานผู้หน่วยงานที่ที่เกี่ยวข้องแก้ไขปัญหาร่วมกัน</a:t>
            </a:r>
          </a:p>
        </p:txBody>
      </p:sp>
      <p:sp>
        <p:nvSpPr>
          <p:cNvPr id="61" name="กล่องข้อความ 60">
            <a:extLst>
              <a:ext uri="{FF2B5EF4-FFF2-40B4-BE49-F238E27FC236}">
                <a16:creationId xmlns:a16="http://schemas.microsoft.com/office/drawing/2014/main" id="{F1C5C6C4-3E22-4594-889A-D1226F0C3DF8}"/>
              </a:ext>
            </a:extLst>
          </p:cNvPr>
          <p:cNvSpPr txBox="1"/>
          <p:nvPr/>
        </p:nvSpPr>
        <p:spPr>
          <a:xfrm>
            <a:off x="7711084" y="3987795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cxnSp>
        <p:nvCxnSpPr>
          <p:cNvPr id="63" name="ลูกศรเชื่อมต่อแบบตรง 62">
            <a:extLst>
              <a:ext uri="{FF2B5EF4-FFF2-40B4-BE49-F238E27FC236}">
                <a16:creationId xmlns:a16="http://schemas.microsoft.com/office/drawing/2014/main" id="{B5041F4A-8D3F-4A14-B7E7-E98495144659}"/>
              </a:ext>
            </a:extLst>
          </p:cNvPr>
          <p:cNvCxnSpPr>
            <a:cxnSpLocks/>
            <a:stCxn id="59" idx="3"/>
            <a:endCxn id="45" idx="1"/>
          </p:cNvCxnSpPr>
          <p:nvPr/>
        </p:nvCxnSpPr>
        <p:spPr>
          <a:xfrm flipV="1">
            <a:off x="8341643" y="3981450"/>
            <a:ext cx="1651427" cy="814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9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18">
            <a:extLst>
              <a:ext uri="{FF2B5EF4-FFF2-40B4-BE49-F238E27FC236}">
                <a16:creationId xmlns:a16="http://schemas.microsoft.com/office/drawing/2014/main" id="{CB92A5E6-6BA2-45AE-AEBF-DBED93590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Aging Falling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D4ACE80F-31C6-4A0C-92D9-2FB8629CC4E5}"/>
              </a:ext>
            </a:extLst>
          </p:cNvPr>
          <p:cNvSpPr/>
          <p:nvPr/>
        </p:nvSpPr>
        <p:spPr>
          <a:xfrm>
            <a:off x="-3173494" y="3686968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ชี้แจง ถ่ายทอดนโยบายแนวทางการดำเนินงาน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6B7EFE2-94A3-4EB2-A2BB-11430FCBCCFD}"/>
              </a:ext>
            </a:extLst>
          </p:cNvPr>
          <p:cNvSpPr txBox="1"/>
          <p:nvPr/>
        </p:nvSpPr>
        <p:spPr>
          <a:xfrm>
            <a:off x="-1269732" y="322695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6" name="ลูกศรเชื่อมต่อแบบตรง 5">
            <a:extLst>
              <a:ext uri="{FF2B5EF4-FFF2-40B4-BE49-F238E27FC236}">
                <a16:creationId xmlns:a16="http://schemas.microsoft.com/office/drawing/2014/main" id="{4BE64C00-C8FF-4E04-AEBE-F968993C743E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 flipV="1">
            <a:off x="-685287" y="3038733"/>
            <a:ext cx="1376384" cy="98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A2B58A85-C594-4267-88D7-02415E803562}"/>
              </a:ext>
            </a:extLst>
          </p:cNvPr>
          <p:cNvSpPr/>
          <p:nvPr/>
        </p:nvSpPr>
        <p:spPr>
          <a:xfrm>
            <a:off x="691097" y="2699297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จัดทำทะเบียนกลุ่มเสี่ยงต่ำ/เสี่ยงสูง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8BAE3242-5FD0-4902-8D14-D11B0E7B73C4}"/>
              </a:ext>
            </a:extLst>
          </p:cNvPr>
          <p:cNvSpPr txBox="1"/>
          <p:nvPr/>
        </p:nvSpPr>
        <p:spPr>
          <a:xfrm>
            <a:off x="2624434" y="2230669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95E1E909-8800-420B-9755-D925F1A552CC}"/>
              </a:ext>
            </a:extLst>
          </p:cNvPr>
          <p:cNvSpPr/>
          <p:nvPr/>
        </p:nvSpPr>
        <p:spPr>
          <a:xfrm>
            <a:off x="688539" y="5286975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คืนข้อมูลให้กับพื้นที่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D9DA44CA-99AE-480A-987D-08D065720E06}"/>
              </a:ext>
            </a:extLst>
          </p:cNvPr>
          <p:cNvSpPr txBox="1"/>
          <p:nvPr/>
        </p:nvSpPr>
        <p:spPr>
          <a:xfrm>
            <a:off x="2621876" y="4818347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16" name="ลูกศรเชื่อมต่อแบบตรง 15">
            <a:extLst>
              <a:ext uri="{FF2B5EF4-FFF2-40B4-BE49-F238E27FC236}">
                <a16:creationId xmlns:a16="http://schemas.microsoft.com/office/drawing/2014/main" id="{3E1A3C3E-3C50-4177-B471-8D5835998CAB}"/>
              </a:ext>
            </a:extLst>
          </p:cNvPr>
          <p:cNvCxnSpPr>
            <a:cxnSpLocks/>
            <a:stCxn id="4" idx="3"/>
            <a:endCxn id="13" idx="1"/>
          </p:cNvCxnSpPr>
          <p:nvPr/>
        </p:nvCxnSpPr>
        <p:spPr>
          <a:xfrm>
            <a:off x="-685287" y="4026404"/>
            <a:ext cx="1373826" cy="1600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สี่เหลี่ยมผืนผ้า: มุมมน 19">
            <a:extLst>
              <a:ext uri="{FF2B5EF4-FFF2-40B4-BE49-F238E27FC236}">
                <a16:creationId xmlns:a16="http://schemas.microsoft.com/office/drawing/2014/main" id="{2BB29BC7-56AA-4992-83EE-78BE165C6AA1}"/>
              </a:ext>
            </a:extLst>
          </p:cNvPr>
          <p:cNvSpPr/>
          <p:nvPr/>
        </p:nvSpPr>
        <p:spPr>
          <a:xfrm>
            <a:off x="3858001" y="2078269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ประเมินสิ่งแวดล้อมที่บ้าน และปรับสภาพ</a:t>
            </a: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5F208DAF-ECB4-43E2-B850-A48E15FCA380}"/>
              </a:ext>
            </a:extLst>
          </p:cNvPr>
          <p:cNvSpPr txBox="1"/>
          <p:nvPr/>
        </p:nvSpPr>
        <p:spPr>
          <a:xfrm>
            <a:off x="5791338" y="1609641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23" name="ลูกศรเชื่อมต่อแบบตรง 22">
            <a:extLst>
              <a:ext uri="{FF2B5EF4-FFF2-40B4-BE49-F238E27FC236}">
                <a16:creationId xmlns:a16="http://schemas.microsoft.com/office/drawing/2014/main" id="{043D0CC0-7E8B-4D09-A90D-544532CD8531}"/>
              </a:ext>
            </a:extLst>
          </p:cNvPr>
          <p:cNvCxnSpPr>
            <a:cxnSpLocks/>
            <a:stCxn id="8" idx="3"/>
            <a:endCxn id="20" idx="1"/>
          </p:cNvCxnSpPr>
          <p:nvPr/>
        </p:nvCxnSpPr>
        <p:spPr>
          <a:xfrm flipV="1">
            <a:off x="3179304" y="2417705"/>
            <a:ext cx="678697" cy="621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สี่เหลี่ยมผืนผ้า: มุมมน 26">
            <a:extLst>
              <a:ext uri="{FF2B5EF4-FFF2-40B4-BE49-F238E27FC236}">
                <a16:creationId xmlns:a16="http://schemas.microsoft.com/office/drawing/2014/main" id="{51E1D549-7095-443E-B145-31FBB02E9D40}"/>
              </a:ext>
            </a:extLst>
          </p:cNvPr>
          <p:cNvSpPr/>
          <p:nvPr/>
        </p:nvSpPr>
        <p:spPr>
          <a:xfrm>
            <a:off x="3912593" y="3585065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พัฒนาศักยภาพแกนนำบริหารร่างกาย</a:t>
            </a:r>
          </a:p>
        </p:txBody>
      </p:sp>
      <p:sp>
        <p:nvSpPr>
          <p:cNvPr id="29" name="กล่องข้อความ 28">
            <a:extLst>
              <a:ext uri="{FF2B5EF4-FFF2-40B4-BE49-F238E27FC236}">
                <a16:creationId xmlns:a16="http://schemas.microsoft.com/office/drawing/2014/main" id="{F0CA168B-137D-4408-B370-76009C0B05DF}"/>
              </a:ext>
            </a:extLst>
          </p:cNvPr>
          <p:cNvSpPr txBox="1"/>
          <p:nvPr/>
        </p:nvSpPr>
        <p:spPr>
          <a:xfrm>
            <a:off x="5845930" y="3116437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30" name="ลูกศรเชื่อมต่อแบบตรง 29">
            <a:extLst>
              <a:ext uri="{FF2B5EF4-FFF2-40B4-BE49-F238E27FC236}">
                <a16:creationId xmlns:a16="http://schemas.microsoft.com/office/drawing/2014/main" id="{2D832FC8-B55B-4301-AE2D-279FE82AE896}"/>
              </a:ext>
            </a:extLst>
          </p:cNvPr>
          <p:cNvCxnSpPr>
            <a:cxnSpLocks/>
            <a:stCxn id="8" idx="3"/>
            <a:endCxn id="27" idx="1"/>
          </p:cNvCxnSpPr>
          <p:nvPr/>
        </p:nvCxnSpPr>
        <p:spPr>
          <a:xfrm>
            <a:off x="3179304" y="3038733"/>
            <a:ext cx="733289" cy="885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สี่เหลี่ยมผืนผ้า: มุมมน 34">
            <a:extLst>
              <a:ext uri="{FF2B5EF4-FFF2-40B4-BE49-F238E27FC236}">
                <a16:creationId xmlns:a16="http://schemas.microsoft.com/office/drawing/2014/main" id="{1D024E5E-75AC-48E8-9B26-DBFF3708EC89}"/>
              </a:ext>
            </a:extLst>
          </p:cNvPr>
          <p:cNvSpPr/>
          <p:nvPr/>
        </p:nvSpPr>
        <p:spPr>
          <a:xfrm>
            <a:off x="7660839" y="2995102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ประเมินกลุ่มเสี่ยง และ เยี่ยมบ้าน 1, 3 เดือน</a:t>
            </a:r>
          </a:p>
        </p:txBody>
      </p:sp>
      <p:sp>
        <p:nvSpPr>
          <p:cNvPr id="37" name="กล่องข้อความ 36">
            <a:extLst>
              <a:ext uri="{FF2B5EF4-FFF2-40B4-BE49-F238E27FC236}">
                <a16:creationId xmlns:a16="http://schemas.microsoft.com/office/drawing/2014/main" id="{43AB8657-0334-468F-A1A1-0D973BE5C2EC}"/>
              </a:ext>
            </a:extLst>
          </p:cNvPr>
          <p:cNvSpPr txBox="1"/>
          <p:nvPr/>
        </p:nvSpPr>
        <p:spPr>
          <a:xfrm>
            <a:off x="9594176" y="252647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38" name="ลูกศรเชื่อมต่อแบบตรง 37">
            <a:extLst>
              <a:ext uri="{FF2B5EF4-FFF2-40B4-BE49-F238E27FC236}">
                <a16:creationId xmlns:a16="http://schemas.microsoft.com/office/drawing/2014/main" id="{B5E53D0C-4D63-4150-91BB-8D7887ABBF9D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6346208" y="2417705"/>
            <a:ext cx="1369223" cy="960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ลูกศรเชื่อมต่อแบบตรง 40">
            <a:extLst>
              <a:ext uri="{FF2B5EF4-FFF2-40B4-BE49-F238E27FC236}">
                <a16:creationId xmlns:a16="http://schemas.microsoft.com/office/drawing/2014/main" id="{A88822E0-0BA2-4AD2-8B3D-0C9DBD0D778E}"/>
              </a:ext>
            </a:extLst>
          </p:cNvPr>
          <p:cNvCxnSpPr>
            <a:cxnSpLocks/>
            <a:stCxn id="27" idx="3"/>
            <a:endCxn id="35" idx="1"/>
          </p:cNvCxnSpPr>
          <p:nvPr/>
        </p:nvCxnSpPr>
        <p:spPr>
          <a:xfrm flipV="1">
            <a:off x="6400800" y="3334538"/>
            <a:ext cx="1260039" cy="589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>
            <a:extLst>
              <a:ext uri="{FF2B5EF4-FFF2-40B4-BE49-F238E27FC236}">
                <a16:creationId xmlns:a16="http://schemas.microsoft.com/office/drawing/2014/main" id="{44ACACB8-342E-4F78-BD81-909F3CF9C63D}"/>
              </a:ext>
            </a:extLst>
          </p:cNvPr>
          <p:cNvCxnSpPr>
            <a:cxnSpLocks/>
            <a:stCxn id="13" idx="3"/>
            <a:endCxn id="49" idx="1"/>
          </p:cNvCxnSpPr>
          <p:nvPr/>
        </p:nvCxnSpPr>
        <p:spPr>
          <a:xfrm flipV="1">
            <a:off x="3176746" y="5600326"/>
            <a:ext cx="1010525" cy="26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สี่เหลี่ยมผืนผ้า: มุมมน 48">
            <a:extLst>
              <a:ext uri="{FF2B5EF4-FFF2-40B4-BE49-F238E27FC236}">
                <a16:creationId xmlns:a16="http://schemas.microsoft.com/office/drawing/2014/main" id="{847CEB59-5DDA-494C-B5E6-7A8A6765D462}"/>
              </a:ext>
            </a:extLst>
          </p:cNvPr>
          <p:cNvSpPr/>
          <p:nvPr/>
        </p:nvSpPr>
        <p:spPr>
          <a:xfrm>
            <a:off x="4187271" y="5260890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ประสานงานท้องถิ่นสร้างการมีส่วนร่วม</a:t>
            </a:r>
          </a:p>
        </p:txBody>
      </p:sp>
      <p:sp>
        <p:nvSpPr>
          <p:cNvPr id="51" name="กล่องข้อความ 50">
            <a:extLst>
              <a:ext uri="{FF2B5EF4-FFF2-40B4-BE49-F238E27FC236}">
                <a16:creationId xmlns:a16="http://schemas.microsoft.com/office/drawing/2014/main" id="{A616BA09-6DCF-4A52-ACC2-0C6F786C1098}"/>
              </a:ext>
            </a:extLst>
          </p:cNvPr>
          <p:cNvSpPr txBox="1"/>
          <p:nvPr/>
        </p:nvSpPr>
        <p:spPr>
          <a:xfrm>
            <a:off x="6120608" y="4792262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53" name="ลูกศรเชื่อมต่อแบบตรง 52">
            <a:extLst>
              <a:ext uri="{FF2B5EF4-FFF2-40B4-BE49-F238E27FC236}">
                <a16:creationId xmlns:a16="http://schemas.microsoft.com/office/drawing/2014/main" id="{74D1FE4D-33BF-43B3-A30D-9626486F4904}"/>
              </a:ext>
            </a:extLst>
          </p:cNvPr>
          <p:cNvCxnSpPr>
            <a:cxnSpLocks/>
            <a:stCxn id="49" idx="3"/>
            <a:endCxn id="35" idx="1"/>
          </p:cNvCxnSpPr>
          <p:nvPr/>
        </p:nvCxnSpPr>
        <p:spPr>
          <a:xfrm flipV="1">
            <a:off x="6675478" y="3334538"/>
            <a:ext cx="985361" cy="2265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สี่เหลี่ยมผืนผ้า: มุมมน 57">
            <a:extLst>
              <a:ext uri="{FF2B5EF4-FFF2-40B4-BE49-F238E27FC236}">
                <a16:creationId xmlns:a16="http://schemas.microsoft.com/office/drawing/2014/main" id="{D5E4C058-1E40-403F-A7A0-0687D3F76CC8}"/>
              </a:ext>
            </a:extLst>
          </p:cNvPr>
          <p:cNvSpPr/>
          <p:nvPr/>
        </p:nvSpPr>
        <p:spPr>
          <a:xfrm>
            <a:off x="10838279" y="3071302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สรุปผลการดำเนินงาน</a:t>
            </a:r>
          </a:p>
        </p:txBody>
      </p:sp>
      <p:sp>
        <p:nvSpPr>
          <p:cNvPr id="60" name="กล่องข้อความ 59">
            <a:extLst>
              <a:ext uri="{FF2B5EF4-FFF2-40B4-BE49-F238E27FC236}">
                <a16:creationId xmlns:a16="http://schemas.microsoft.com/office/drawing/2014/main" id="{1F50996C-BFF8-4033-9D65-EAA0A2BA8516}"/>
              </a:ext>
            </a:extLst>
          </p:cNvPr>
          <p:cNvSpPr txBox="1"/>
          <p:nvPr/>
        </p:nvSpPr>
        <p:spPr>
          <a:xfrm>
            <a:off x="12771616" y="260267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Q3</a:t>
            </a:r>
            <a:endParaRPr lang="th-TH" dirty="0"/>
          </a:p>
        </p:txBody>
      </p:sp>
      <p:cxnSp>
        <p:nvCxnSpPr>
          <p:cNvPr id="62" name="ลูกศรเชื่อมต่อแบบตรง 61">
            <a:extLst>
              <a:ext uri="{FF2B5EF4-FFF2-40B4-BE49-F238E27FC236}">
                <a16:creationId xmlns:a16="http://schemas.microsoft.com/office/drawing/2014/main" id="{B89A71D7-EA8F-4B7E-A38D-B4782C4D99BD}"/>
              </a:ext>
            </a:extLst>
          </p:cNvPr>
          <p:cNvCxnSpPr>
            <a:cxnSpLocks/>
            <a:stCxn id="35" idx="3"/>
            <a:endCxn id="58" idx="1"/>
          </p:cNvCxnSpPr>
          <p:nvPr/>
        </p:nvCxnSpPr>
        <p:spPr>
          <a:xfrm>
            <a:off x="10149046" y="3334538"/>
            <a:ext cx="689233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2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18">
            <a:extLst>
              <a:ext uri="{FF2B5EF4-FFF2-40B4-BE49-F238E27FC236}">
                <a16:creationId xmlns:a16="http://schemas.microsoft.com/office/drawing/2014/main" id="{32D18435-B3A5-420D-9671-25ABE6888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NCD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35108AD7-1AB4-4FB5-AD2A-A23C169CDCA8}"/>
              </a:ext>
            </a:extLst>
          </p:cNvPr>
          <p:cNvSpPr/>
          <p:nvPr/>
        </p:nvSpPr>
        <p:spPr>
          <a:xfrm>
            <a:off x="-3173494" y="3858418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ชี้แจง ถ่ายทอดนโยบายแนวทางการดำเนินงาน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48981EC-0B14-4D39-B5B1-534F6CC4B432}"/>
              </a:ext>
            </a:extLst>
          </p:cNvPr>
          <p:cNvSpPr txBox="1"/>
          <p:nvPr/>
        </p:nvSpPr>
        <p:spPr>
          <a:xfrm>
            <a:off x="-1269732" y="339840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7" name="ลูกศรเชื่อมต่อแบบตรง 6">
            <a:extLst>
              <a:ext uri="{FF2B5EF4-FFF2-40B4-BE49-F238E27FC236}">
                <a16:creationId xmlns:a16="http://schemas.microsoft.com/office/drawing/2014/main" id="{C1DA372C-B6FE-4156-B77B-2BF6A7013FF8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-685287" y="3210183"/>
            <a:ext cx="1269120" cy="98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D33ED99E-F1F8-4E8E-94BF-2B6195889081}"/>
              </a:ext>
            </a:extLst>
          </p:cNvPr>
          <p:cNvSpPr/>
          <p:nvPr/>
        </p:nvSpPr>
        <p:spPr>
          <a:xfrm>
            <a:off x="583833" y="2870747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จัดทำทะเบียนกลุ่มเสี่ยง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NCDs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ที่ต้องคัดกรอง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0DA76973-4E76-466A-A710-FD4A91FE10A0}"/>
              </a:ext>
            </a:extLst>
          </p:cNvPr>
          <p:cNvSpPr txBox="1"/>
          <p:nvPr/>
        </p:nvSpPr>
        <p:spPr>
          <a:xfrm>
            <a:off x="2487595" y="2410733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77078FE7-4289-427A-8397-1CAA032707DC}"/>
              </a:ext>
            </a:extLst>
          </p:cNvPr>
          <p:cNvSpPr/>
          <p:nvPr/>
        </p:nvSpPr>
        <p:spPr>
          <a:xfrm>
            <a:off x="3917583" y="2000860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กลุ่มเสี่ยงได้รับการปรับเปลี่ยนพฤติกรรม</a:t>
            </a: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B73D0095-A518-407B-8C56-E3342E41EE94}"/>
              </a:ext>
            </a:extLst>
          </p:cNvPr>
          <p:cNvSpPr txBox="1"/>
          <p:nvPr/>
        </p:nvSpPr>
        <p:spPr>
          <a:xfrm>
            <a:off x="5821345" y="1540846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17" name="ลูกศรเชื่อมต่อแบบตรง 16">
            <a:extLst>
              <a:ext uri="{FF2B5EF4-FFF2-40B4-BE49-F238E27FC236}">
                <a16:creationId xmlns:a16="http://schemas.microsoft.com/office/drawing/2014/main" id="{85EC7DA7-D91E-4717-91B2-43CB1382568E}"/>
              </a:ext>
            </a:extLst>
          </p:cNvPr>
          <p:cNvCxnSpPr>
            <a:cxnSpLocks/>
            <a:stCxn id="9" idx="3"/>
            <a:endCxn id="14" idx="1"/>
          </p:cNvCxnSpPr>
          <p:nvPr/>
        </p:nvCxnSpPr>
        <p:spPr>
          <a:xfrm flipV="1">
            <a:off x="3072040" y="2340296"/>
            <a:ext cx="845543" cy="869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สี่เหลี่ยมผืนผ้า: มุมมน 20">
            <a:extLst>
              <a:ext uri="{FF2B5EF4-FFF2-40B4-BE49-F238E27FC236}">
                <a16:creationId xmlns:a16="http://schemas.microsoft.com/office/drawing/2014/main" id="{CB741753-1556-4B41-88B5-9734797125C5}"/>
              </a:ext>
            </a:extLst>
          </p:cNvPr>
          <p:cNvSpPr/>
          <p:nvPr/>
        </p:nvSpPr>
        <p:spPr>
          <a:xfrm>
            <a:off x="7090465" y="1981716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ครบ 6 เดือน กลุ่มเสี่ยงได้รับการวินิจฉัย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411E34AB-7EC3-4110-8976-4BF7D7077BBC}"/>
              </a:ext>
            </a:extLst>
          </p:cNvPr>
          <p:cNvSpPr txBox="1"/>
          <p:nvPr/>
        </p:nvSpPr>
        <p:spPr>
          <a:xfrm>
            <a:off x="8994227" y="1521702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24" name="ลูกศรเชื่อมต่อแบบตรง 23">
            <a:extLst>
              <a:ext uri="{FF2B5EF4-FFF2-40B4-BE49-F238E27FC236}">
                <a16:creationId xmlns:a16="http://schemas.microsoft.com/office/drawing/2014/main" id="{CF16D8DD-4BBD-4C23-A48A-AA5858343FA0}"/>
              </a:ext>
            </a:extLst>
          </p:cNvPr>
          <p:cNvCxnSpPr>
            <a:cxnSpLocks/>
            <a:stCxn id="14" idx="3"/>
            <a:endCxn id="21" idx="1"/>
          </p:cNvCxnSpPr>
          <p:nvPr/>
        </p:nvCxnSpPr>
        <p:spPr>
          <a:xfrm flipV="1">
            <a:off x="6405790" y="2321152"/>
            <a:ext cx="684675" cy="1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สี่เหลี่ยมผืนผ้า: มุมมน 27">
            <a:extLst>
              <a:ext uri="{FF2B5EF4-FFF2-40B4-BE49-F238E27FC236}">
                <a16:creationId xmlns:a16="http://schemas.microsoft.com/office/drawing/2014/main" id="{1B339843-AE6F-4565-A289-254A56C84419}"/>
              </a:ext>
            </a:extLst>
          </p:cNvPr>
          <p:cNvSpPr/>
          <p:nvPr/>
        </p:nvSpPr>
        <p:spPr>
          <a:xfrm>
            <a:off x="7493517" y="3637604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NCDs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ได้รับการติดตามดูแล</a:t>
            </a:r>
          </a:p>
        </p:txBody>
      </p:sp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A87804E2-1C44-4087-B21F-DEE1A07B1DDA}"/>
              </a:ext>
            </a:extLst>
          </p:cNvPr>
          <p:cNvSpPr txBox="1"/>
          <p:nvPr/>
        </p:nvSpPr>
        <p:spPr>
          <a:xfrm>
            <a:off x="9397279" y="3177590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sp>
        <p:nvSpPr>
          <p:cNvPr id="32" name="สี่เหลี่ยมผืนผ้า: มุมมน 31">
            <a:extLst>
              <a:ext uri="{FF2B5EF4-FFF2-40B4-BE49-F238E27FC236}">
                <a16:creationId xmlns:a16="http://schemas.microsoft.com/office/drawing/2014/main" id="{6DC07402-03B7-411F-894A-0E75712802DB}"/>
              </a:ext>
            </a:extLst>
          </p:cNvPr>
          <p:cNvSpPr/>
          <p:nvPr/>
        </p:nvSpPr>
        <p:spPr>
          <a:xfrm>
            <a:off x="4148129" y="3634140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ขึ้นทะเบียนผู้ป่วยรายใหม่</a:t>
            </a:r>
          </a:p>
        </p:txBody>
      </p:sp>
      <p:sp>
        <p:nvSpPr>
          <p:cNvPr id="34" name="กล่องข้อความ 33">
            <a:extLst>
              <a:ext uri="{FF2B5EF4-FFF2-40B4-BE49-F238E27FC236}">
                <a16:creationId xmlns:a16="http://schemas.microsoft.com/office/drawing/2014/main" id="{915DAF01-D148-4700-81A7-E73E19BCF4F6}"/>
              </a:ext>
            </a:extLst>
          </p:cNvPr>
          <p:cNvSpPr txBox="1"/>
          <p:nvPr/>
        </p:nvSpPr>
        <p:spPr>
          <a:xfrm>
            <a:off x="6051891" y="3174126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Q2</a:t>
            </a:r>
            <a:endParaRPr lang="th-TH" dirty="0"/>
          </a:p>
        </p:txBody>
      </p:sp>
      <p:cxnSp>
        <p:nvCxnSpPr>
          <p:cNvPr id="35" name="ลูกศรเชื่อมต่อแบบตรง 34">
            <a:extLst>
              <a:ext uri="{FF2B5EF4-FFF2-40B4-BE49-F238E27FC236}">
                <a16:creationId xmlns:a16="http://schemas.microsoft.com/office/drawing/2014/main" id="{59C82668-1F0C-45CD-A128-952ABA41513F}"/>
              </a:ext>
            </a:extLst>
          </p:cNvPr>
          <p:cNvCxnSpPr>
            <a:cxnSpLocks/>
            <a:stCxn id="32" idx="3"/>
            <a:endCxn id="28" idx="1"/>
          </p:cNvCxnSpPr>
          <p:nvPr/>
        </p:nvCxnSpPr>
        <p:spPr>
          <a:xfrm>
            <a:off x="6636336" y="3973576"/>
            <a:ext cx="857181" cy="3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ลูกศรเชื่อมต่อแบบตรง 37">
            <a:extLst>
              <a:ext uri="{FF2B5EF4-FFF2-40B4-BE49-F238E27FC236}">
                <a16:creationId xmlns:a16="http://schemas.microsoft.com/office/drawing/2014/main" id="{DD5C932E-3CA3-4B34-AF49-9AECE038C9EE}"/>
              </a:ext>
            </a:extLst>
          </p:cNvPr>
          <p:cNvCxnSpPr>
            <a:cxnSpLocks/>
            <a:stCxn id="9" idx="3"/>
            <a:endCxn id="32" idx="1"/>
          </p:cNvCxnSpPr>
          <p:nvPr/>
        </p:nvCxnSpPr>
        <p:spPr>
          <a:xfrm>
            <a:off x="3072040" y="3210183"/>
            <a:ext cx="1076089" cy="763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86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18">
            <a:extLst>
              <a:ext uri="{FF2B5EF4-FFF2-40B4-BE49-F238E27FC236}">
                <a16:creationId xmlns:a16="http://schemas.microsoft.com/office/drawing/2014/main" id="{32D18435-B3A5-420D-9671-25ABE6888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การดำเนินงาน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COPD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8DC93D15-E9CD-4557-9973-5E22956BE1C0}"/>
              </a:ext>
            </a:extLst>
          </p:cNvPr>
          <p:cNvSpPr/>
          <p:nvPr/>
        </p:nvSpPr>
        <p:spPr>
          <a:xfrm>
            <a:off x="-3173494" y="3686968"/>
            <a:ext cx="2488207" cy="6788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ชี้แจง ถ่ายทอดนโยบายแนวทางการดำเนินงาน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F1E7B15F-BB1C-46F0-9A7B-204AD541D96E}"/>
              </a:ext>
            </a:extLst>
          </p:cNvPr>
          <p:cNvSpPr txBox="1"/>
          <p:nvPr/>
        </p:nvSpPr>
        <p:spPr>
          <a:xfrm>
            <a:off x="-1269732" y="3226954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Q1</a:t>
            </a:r>
            <a:endParaRPr lang="th-TH" dirty="0"/>
          </a:p>
        </p:txBody>
      </p:sp>
      <p:cxnSp>
        <p:nvCxnSpPr>
          <p:cNvPr id="6" name="ลูกศรเชื่อมต่อแบบตรง 5">
            <a:extLst>
              <a:ext uri="{FF2B5EF4-FFF2-40B4-BE49-F238E27FC236}">
                <a16:creationId xmlns:a16="http://schemas.microsoft.com/office/drawing/2014/main" id="{A5E4B5C6-7397-4EE1-9E27-825ED2D4F684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-685287" y="3038733"/>
            <a:ext cx="1376384" cy="98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98139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393</Words>
  <Application>Microsoft Office PowerPoint</Application>
  <PresentationFormat>แบบจอกว้าง</PresentationFormat>
  <Paragraphs>98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TH Sarabun New</vt:lpstr>
      <vt:lpstr>ธีมของ Office</vt:lpstr>
      <vt:lpstr>การดำเนินงาน TB</vt:lpstr>
      <vt:lpstr>การดำเนินงาน TB</vt:lpstr>
      <vt:lpstr>การดำเนินงานเด็กเตี้ย</vt:lpstr>
      <vt:lpstr>การดำเนินงานฆ่าตัวตาย</vt:lpstr>
      <vt:lpstr>การดำเนินงาน Aging Falling</vt:lpstr>
      <vt:lpstr>การดำเนินงาน NCD</vt:lpstr>
      <vt:lpstr>การดำเนินงาน COPD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CIVIC2174 ...WATCHARIN</dc:creator>
  <cp:lastModifiedBy>CIVIC2174 ...WATCHARIN</cp:lastModifiedBy>
  <cp:revision>14</cp:revision>
  <dcterms:created xsi:type="dcterms:W3CDTF">2020-11-02T12:04:41Z</dcterms:created>
  <dcterms:modified xsi:type="dcterms:W3CDTF">2020-11-02T13:58:53Z</dcterms:modified>
</cp:coreProperties>
</file>