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1" r:id="rId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8BE9-C153-4664-95CE-F0646F6792FE}" type="datetimeFigureOut">
              <a:rPr lang="th-TH" smtClean="0"/>
              <a:t>05/11/63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40FA-6DD0-4D68-81AD-BC7B008B09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9830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8BE9-C153-4664-95CE-F0646F6792FE}" type="datetimeFigureOut">
              <a:rPr lang="th-TH" smtClean="0"/>
              <a:t>05/11/63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40FA-6DD0-4D68-81AD-BC7B008B09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1463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8BE9-C153-4664-95CE-F0646F6792FE}" type="datetimeFigureOut">
              <a:rPr lang="th-TH" smtClean="0"/>
              <a:t>05/11/63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40FA-6DD0-4D68-81AD-BC7B008B09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744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8BE9-C153-4664-95CE-F0646F6792FE}" type="datetimeFigureOut">
              <a:rPr lang="th-TH" smtClean="0"/>
              <a:t>05/11/63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40FA-6DD0-4D68-81AD-BC7B008B09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19655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8BE9-C153-4664-95CE-F0646F6792FE}" type="datetimeFigureOut">
              <a:rPr lang="th-TH" smtClean="0"/>
              <a:t>05/11/63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40FA-6DD0-4D68-81AD-BC7B008B09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49155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8BE9-C153-4664-95CE-F0646F6792FE}" type="datetimeFigureOut">
              <a:rPr lang="th-TH" smtClean="0"/>
              <a:t>05/11/63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40FA-6DD0-4D68-81AD-BC7B008B09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1662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8BE9-C153-4664-95CE-F0646F6792FE}" type="datetimeFigureOut">
              <a:rPr lang="th-TH" smtClean="0"/>
              <a:t>05/11/63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40FA-6DD0-4D68-81AD-BC7B008B09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1368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8BE9-C153-4664-95CE-F0646F6792FE}" type="datetimeFigureOut">
              <a:rPr lang="th-TH" smtClean="0"/>
              <a:t>05/11/63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40FA-6DD0-4D68-81AD-BC7B008B09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1598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8BE9-C153-4664-95CE-F0646F6792FE}" type="datetimeFigureOut">
              <a:rPr lang="th-TH" smtClean="0"/>
              <a:t>05/11/63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40FA-6DD0-4D68-81AD-BC7B008B09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56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8BE9-C153-4664-95CE-F0646F6792FE}" type="datetimeFigureOut">
              <a:rPr lang="th-TH" smtClean="0"/>
              <a:t>05/11/63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40FA-6DD0-4D68-81AD-BC7B008B09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65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18BE9-C153-4664-95CE-F0646F6792FE}" type="datetimeFigureOut">
              <a:rPr lang="th-TH" smtClean="0"/>
              <a:t>05/11/63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640FA-6DD0-4D68-81AD-BC7B008B09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7949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18BE9-C153-4664-95CE-F0646F6792FE}" type="datetimeFigureOut">
              <a:rPr lang="th-TH" smtClean="0"/>
              <a:t>05/11/63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640FA-6DD0-4D68-81AD-BC7B008B09D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65856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699792" y="764704"/>
            <a:ext cx="3888432" cy="14700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8800" b="1" dirty="0" smtClean="0">
                <a:latin typeface="TH SarabunIT๙" pitchFamily="34" charset="-34"/>
                <a:cs typeface="TH SarabunIT๙" pitchFamily="34" charset="-34"/>
              </a:rPr>
              <a:t>NCDs</a:t>
            </a:r>
            <a:endParaRPr lang="th-TH" sz="8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43608" y="3789040"/>
            <a:ext cx="7200800" cy="1752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36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กลุ่มงานควบคุมโรคไม่ติดต่อ สุขภาพจิต และยาเสพย์ติด</a:t>
            </a:r>
          </a:p>
          <a:p>
            <a:r>
              <a:rPr lang="th-TH" sz="36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สำนักงานสาธารณสุขจังหวัดแพร่</a:t>
            </a:r>
            <a:endParaRPr lang="th-TH" sz="36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3968" y="3212976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70924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55776" y="404664"/>
            <a:ext cx="4114800" cy="7920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b="1" dirty="0" smtClean="0">
                <a:latin typeface="TH SarabunIT๙" pitchFamily="34" charset="-34"/>
                <a:cs typeface="TH SarabunIT๙" pitchFamily="34" charset="-34"/>
              </a:rPr>
              <a:t>Database NCD</a:t>
            </a:r>
            <a:endParaRPr lang="th-TH" sz="4000" b="1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0106683"/>
              </p:ext>
            </p:extLst>
          </p:nvPr>
        </p:nvGraphicFramePr>
        <p:xfrm>
          <a:off x="179512" y="1484784"/>
          <a:ext cx="8784976" cy="4563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5"/>
                <a:gridCol w="1296144"/>
                <a:gridCol w="1080120"/>
                <a:gridCol w="936104"/>
                <a:gridCol w="936103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ประเด็น</a:t>
                      </a:r>
                      <a:endParaRPr lang="th-TH" sz="32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endParaRPr lang="th-TH" sz="32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ปี 61</a:t>
                      </a:r>
                      <a:endParaRPr lang="th-TH" sz="32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ปี 62</a:t>
                      </a:r>
                      <a:endParaRPr lang="th-TH" sz="32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TH SarabunIT๙" pitchFamily="34" charset="-34"/>
                          <a:cs typeface="TH SarabunIT๙" pitchFamily="34" charset="-34"/>
                        </a:rPr>
                        <a:t>ปี 63</a:t>
                      </a:r>
                      <a:endParaRPr lang="th-TH" sz="3200" dirty="0">
                        <a:solidFill>
                          <a:schemeClr val="tx1"/>
                        </a:solidFill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1. ประชากร 35</a:t>
                      </a:r>
                      <a:r>
                        <a:rPr lang="th-TH" sz="24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 ปีขึ้นไปได้รับการคัดกรอง </a:t>
                      </a:r>
                      <a:r>
                        <a:rPr lang="en-US" sz="24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DM </a:t>
                      </a:r>
                      <a:r>
                        <a:rPr lang="th-TH" sz="24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,</a:t>
                      </a:r>
                      <a:r>
                        <a:rPr lang="en-US" sz="24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HT</a:t>
                      </a:r>
                      <a:endParaRPr lang="th-TH" sz="24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90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96.66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95.21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96.16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2. กลุ่มสงสัยป่วย</a:t>
                      </a:r>
                      <a:r>
                        <a:rPr lang="th-TH" sz="24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  <a:r>
                        <a:rPr lang="en-US" sz="24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DM </a:t>
                      </a:r>
                      <a:r>
                        <a:rPr lang="th-TH" sz="24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ไดรับการติดตาม</a:t>
                      </a:r>
                      <a:endParaRPr lang="th-TH" sz="24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60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55.86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3. กลุ่มสงสัยป่วย</a:t>
                      </a:r>
                      <a:r>
                        <a:rPr lang="th-TH" sz="24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  <a:r>
                        <a:rPr lang="en-US" sz="24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HT </a:t>
                      </a:r>
                      <a:r>
                        <a:rPr lang="th-TH" sz="24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ไดรับการติดตาม</a:t>
                      </a:r>
                      <a:endParaRPr lang="th-TH" sz="24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70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-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73.52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4. อัตราผู้ป่วย </a:t>
                      </a:r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DM </a:t>
                      </a:r>
                      <a:r>
                        <a:rPr lang="th-TH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รายใหม่จากกลุ่มเสี่ยงเบาหวาน</a:t>
                      </a:r>
                      <a:endParaRPr lang="th-TH" sz="24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1.85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2.34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2.17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2.10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5. อัตราผู้ป่วย</a:t>
                      </a:r>
                      <a:r>
                        <a:rPr lang="en-US" sz="24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 HT </a:t>
                      </a:r>
                      <a:r>
                        <a:rPr lang="th-TH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รายใหม่จากกลุ่มเสี่ยงเบาหวาน</a:t>
                      </a:r>
                      <a:endParaRPr lang="th-TH" sz="24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6.00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5.39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5.35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6.12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6. </a:t>
                      </a:r>
                      <a:r>
                        <a:rPr lang="th-TH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ร้อยละผู้ป่วย</a:t>
                      </a:r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 DM</a:t>
                      </a:r>
                      <a:r>
                        <a:rPr lang="en-US" sz="2400" b="1" baseline="0" dirty="0" smtClean="0">
                          <a:latin typeface="TH SarabunIT๙" pitchFamily="34" charset="-34"/>
                          <a:cs typeface="TH SarabunIT๙" pitchFamily="34" charset="-34"/>
                        </a:rPr>
                        <a:t> </a:t>
                      </a:r>
                      <a:r>
                        <a:rPr lang="th-TH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ที่ควบคุมระดับน้ำตาลได้ดี</a:t>
                      </a:r>
                      <a:endParaRPr lang="th-TH" sz="24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40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16.02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16.23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15.76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7. </a:t>
                      </a:r>
                      <a:r>
                        <a:rPr lang="th-TH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ร้อยละผู้ป่วย </a:t>
                      </a:r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HT </a:t>
                      </a:r>
                      <a:r>
                        <a:rPr lang="th-TH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ที่ควบคุมระดับน้ำตาลได้ดี</a:t>
                      </a:r>
                      <a:r>
                        <a:rPr lang="en-US" sz="24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.</a:t>
                      </a:r>
                      <a:endParaRPr lang="th-TH" sz="24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50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41.67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39.56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TH SarabunIT๙" pitchFamily="34" charset="-34"/>
                          <a:cs typeface="TH SarabunIT๙" pitchFamily="34" charset="-34"/>
                        </a:rPr>
                        <a:t>35.55</a:t>
                      </a:r>
                      <a:endParaRPr lang="th-TH" sz="2800" b="1" dirty="0">
                        <a:latin typeface="TH SarabunIT๙" pitchFamily="34" charset="-34"/>
                        <a:cs typeface="TH SarabunIT๙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473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701824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O1: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ลดผู้ป่วย</a:t>
            </a:r>
            <a:r>
              <a:rPr lang="en-US" b="1" dirty="0" smtClean="0">
                <a:latin typeface="TH SarabunIT๙" pitchFamily="34" charset="-34"/>
                <a:cs typeface="TH SarabunIT๙" pitchFamily="34" charset="-34"/>
              </a:rPr>
              <a:t> NCDs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รายใหม่จากกลุ่มเสี่ยง</a:t>
            </a:r>
            <a:endParaRPr lang="th-TH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79512" y="2348880"/>
            <a:ext cx="8769152" cy="316835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Kr1: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ประชาชน 35 ปีขึ้นไปได้รับการคัดกรอง ≥ ร้อยละ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 90</a:t>
            </a:r>
          </a:p>
          <a:p>
            <a:pPr marL="0" indent="0">
              <a:buNone/>
            </a:pP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Kr2: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กลุ่มสงสัยป่วย ได้รับการตรวจติดตาม </a:t>
            </a:r>
            <a:r>
              <a:rPr lang="en-US" sz="3600" b="1" dirty="0">
                <a:latin typeface="TH SarabunPSK" pitchFamily="34" charset="-34"/>
                <a:cs typeface="TH SarabunPSK" pitchFamily="34" charset="-34"/>
              </a:rPr>
              <a:t>DM 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≥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ร้อยละ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60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,</a:t>
            </a:r>
            <a:endParaRPr lang="en-US" sz="3600" b="1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en-US" sz="36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      HT≥ 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ร้อย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ละ70</a:t>
            </a: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Kr3: 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กลุ่มสงสัยป่วยมีการประเมินความรอบรู้ด้าน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สุขภาพ (</a:t>
            </a:r>
            <a:r>
              <a:rPr lang="en-US" sz="3600" b="1" dirty="0">
                <a:latin typeface="TH SarabunPSK" pitchFamily="34" charset="-34"/>
                <a:cs typeface="TH SarabunPSK" pitchFamily="34" charset="-34"/>
              </a:rPr>
              <a:t>HL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marL="0" indent="0">
              <a:buNone/>
            </a:pP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    ≥ ร้อยละ20</a:t>
            </a: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sz="3600" b="1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sz="3600" b="1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73355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O2: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ผู้ป่วย 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NCDs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มีสุขภาวะด้านสุขภาพที่ดี</a:t>
            </a:r>
            <a:endParaRPr lang="th-TH" sz="36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ตัวแทนเนื้อหา 2"/>
          <p:cNvSpPr>
            <a:spLocks noGrp="1"/>
          </p:cNvSpPr>
          <p:nvPr>
            <p:ph idx="1"/>
          </p:nvPr>
        </p:nvSpPr>
        <p:spPr>
          <a:xfrm>
            <a:off x="395536" y="1628800"/>
            <a:ext cx="8496944" cy="453650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Kr1: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ผู้ป่วย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NCDs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ได้รับการประเมินความรอบรู้ด้านสุขภาพ(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 HL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marL="0" indent="0">
              <a:buNone/>
            </a:pP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    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≥ ร้อยละ50</a:t>
            </a:r>
            <a:endParaRPr lang="en-US" sz="3600" b="1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Kr2: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ผู้ป่วย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NCDs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ได้รับ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การตรวจภาวะแทรกซ้อนตาม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มาตรฐาน   </a:t>
            </a:r>
          </a:p>
          <a:p>
            <a:pPr marL="0" indent="0">
              <a:buNone/>
            </a:pP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    ≥ร้อยละ80</a:t>
            </a: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Kr3: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ผู้ป่วย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เบาหวานควบคุมระดับน้ำตาลได้ ≥ ร้อยละ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40ควบคุม  </a:t>
            </a:r>
          </a:p>
          <a:p>
            <a:pPr marL="0" indent="0">
              <a:buNone/>
            </a:pP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    ระดับ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ความดันโลหิต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ได้</a:t>
            </a: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≥ ร้อยละ50</a:t>
            </a:r>
          </a:p>
          <a:p>
            <a:pPr marL="0" indent="0">
              <a:buNone/>
            </a:pP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     </a:t>
            </a:r>
          </a:p>
          <a:p>
            <a:pPr marL="0" indent="0">
              <a:buNone/>
            </a:pPr>
            <a:endParaRPr lang="th-TH" sz="3600" b="1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0807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771800" y="764704"/>
            <a:ext cx="3888432" cy="14700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8800" b="1" dirty="0" smtClean="0">
                <a:latin typeface="TH SarabunIT๙" pitchFamily="34" charset="-34"/>
                <a:cs typeface="TH SarabunIT๙" pitchFamily="34" charset="-34"/>
              </a:rPr>
              <a:t>COPD</a:t>
            </a:r>
            <a:endParaRPr lang="th-TH" sz="88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43608" y="3789040"/>
            <a:ext cx="7200800" cy="1752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36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กลุ่มงานควบคุมโรคไม่ติดต่อ สุขภาพจิต และยาเสพย์ติด</a:t>
            </a:r>
          </a:p>
          <a:p>
            <a:r>
              <a:rPr lang="th-TH" sz="36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สำนักงานสาธารณสุขจังหวัดแพร่</a:t>
            </a:r>
            <a:endParaRPr lang="th-TH" sz="36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61137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1"/>
          <p:cNvSpPr>
            <a:spLocks noGrp="1"/>
          </p:cNvSpPr>
          <p:nvPr>
            <p:ph type="title"/>
          </p:nvPr>
        </p:nvSpPr>
        <p:spPr>
          <a:xfrm>
            <a:off x="2771800" y="260648"/>
            <a:ext cx="4114800" cy="70609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dirty="0" smtClean="0">
                <a:latin typeface="TH SarabunIT๙" pitchFamily="34" charset="-34"/>
                <a:cs typeface="TH SarabunIT๙" pitchFamily="34" charset="-34"/>
              </a:rPr>
              <a:t>Database COPD</a:t>
            </a:r>
            <a:endParaRPr lang="th-TH" b="1" dirty="0">
              <a:latin typeface="TH SarabunIT๙" pitchFamily="34" charset="-34"/>
              <a:cs typeface="TH SarabunIT๙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702183"/>
              </p:ext>
            </p:extLst>
          </p:nvPr>
        </p:nvGraphicFramePr>
        <p:xfrm>
          <a:off x="251520" y="1124744"/>
          <a:ext cx="8608248" cy="5252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18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040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97582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ตัวชี้วัด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2561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2563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3641">
                <a:tc>
                  <a:txBody>
                    <a:bodyPr/>
                    <a:lstStyle/>
                    <a:p>
                      <a:r>
                        <a:rPr lang="th-TH" sz="16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ร้อยละการได้รับยา 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ICS</a:t>
                      </a:r>
                      <a:r>
                        <a:rPr lang="th-TH" sz="16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LBA </a:t>
                      </a:r>
                      <a:r>
                        <a:rPr lang="th-TH" sz="16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หรือ 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LAMA </a:t>
                      </a:r>
                      <a:r>
                        <a:rPr lang="th-TH" sz="16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ในผู้ป่วยที่เคยมีประวัติการกำเริบเฉียบพลัน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65.42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62.19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58.32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3641">
                <a:tc>
                  <a:txBody>
                    <a:bodyPr/>
                    <a:lstStyle/>
                    <a:p>
                      <a:r>
                        <a:rPr lang="th-TH" sz="16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ร้อยละผู้ป่วย 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COPD </a:t>
                      </a:r>
                      <a:r>
                        <a:rPr lang="th-TH" sz="16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ที่ได้รับ 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Influenza vaccine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42.39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55.53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31.49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3641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ร้อยละของผู้ป่วย </a:t>
                      </a: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COPD </a:t>
                      </a:r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ที่ได้รับการตรวจ </a:t>
                      </a: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PFT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40.46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53.14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77.09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</a:tr>
              <a:tr h="1051277">
                <a:tc>
                  <a:txBody>
                    <a:bodyPr/>
                    <a:lstStyle/>
                    <a:p>
                      <a:r>
                        <a:rPr lang="th-TH" sz="16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ร้อยละสถานบริการที่มีเจ้าหน้าที่ผ่านการอบรม </a:t>
                      </a:r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spirometry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6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กับ สมาคม</a:t>
                      </a:r>
                      <a:r>
                        <a:rPr lang="th-TH" sz="1600" b="1" kern="1200" dirty="0" err="1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อุรเวชช์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</a:p>
                    <a:p>
                      <a:pPr algn="ctr"/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(n=10)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</a:p>
                    <a:p>
                      <a:pPr algn="ctr"/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(n=14)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</a:p>
                    <a:p>
                      <a:pPr algn="ctr"/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(n=14)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22786">
                <a:tc>
                  <a:txBody>
                    <a:bodyPr/>
                    <a:lstStyle/>
                    <a:p>
                      <a:r>
                        <a:rPr lang="th-TH" sz="16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ร้อยละสถานบริการที่มีเครื่อง 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spirometer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</a:p>
                    <a:p>
                      <a:pPr algn="ctr"/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(n=10)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</a:p>
                    <a:p>
                      <a:pPr algn="ctr"/>
                      <a:r>
                        <a:rPr lang="th-TH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(ลอง</a:t>
                      </a:r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r>
                        <a:rPr lang="th-TH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สูงเม่น</a:t>
                      </a:r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r>
                        <a:rPr lang="th-TH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เด่นชัย</a:t>
                      </a:r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=2)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(n=11)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(ลอง</a:t>
                      </a:r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r>
                        <a:rPr lang="th-TH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สูงเม่น</a:t>
                      </a:r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r>
                        <a:rPr lang="th-TH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เด่นชัย</a:t>
                      </a:r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=2)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(n=11)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175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O: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ผู้ป่วย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COPD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มีสภาวะสุขภาวะคุณภาพชีวิตที่ดี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ตัวแทนเนื้อหา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100" b="1" dirty="0">
                <a:latin typeface="TH SarabunPSK" pitchFamily="34" charset="-34"/>
                <a:cs typeface="TH SarabunPSK" pitchFamily="34" charset="-34"/>
              </a:rPr>
              <a:t>Kr1:</a:t>
            </a:r>
            <a:r>
              <a:rPr lang="th-TH" sz="3100" b="1" dirty="0">
                <a:latin typeface="TH SarabunPSK" pitchFamily="34" charset="-34"/>
                <a:cs typeface="TH SarabunPSK" pitchFamily="34" charset="-34"/>
              </a:rPr>
              <a:t> ผู้ป่วย</a:t>
            </a:r>
            <a:r>
              <a:rPr lang="en-US" sz="31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3100" b="1" dirty="0" smtClean="0">
                <a:latin typeface="TH SarabunPSK" pitchFamily="34" charset="-34"/>
                <a:cs typeface="TH SarabunPSK" pitchFamily="34" charset="-34"/>
              </a:rPr>
              <a:t>COPD</a:t>
            </a:r>
            <a:r>
              <a:rPr lang="th-TH" sz="3100" b="1" dirty="0" smtClean="0">
                <a:latin typeface="TH SarabunPSK" pitchFamily="34" charset="-34"/>
                <a:cs typeface="TH SarabunPSK" pitchFamily="34" charset="-34"/>
              </a:rPr>
              <a:t> รายใหม่ได้รับ</a:t>
            </a:r>
            <a:r>
              <a:rPr lang="th-TH" sz="3100" b="1" dirty="0"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lang="th-TH" sz="3100" b="1" dirty="0" smtClean="0">
                <a:latin typeface="TH SarabunPSK" pitchFamily="34" charset="-34"/>
                <a:cs typeface="TH SarabunPSK" pitchFamily="34" charset="-34"/>
              </a:rPr>
              <a:t>ตรวจ</a:t>
            </a:r>
            <a:r>
              <a:rPr lang="en-US" sz="31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3100" b="1" dirty="0" err="1" smtClean="0">
                <a:latin typeface="TH SarabunPSK" pitchFamily="34" charset="-34"/>
                <a:cs typeface="TH SarabunPSK" pitchFamily="34" charset="-34"/>
              </a:rPr>
              <a:t>Spirometry</a:t>
            </a:r>
            <a:r>
              <a:rPr lang="th-TH" sz="31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3100" b="1" dirty="0" smtClean="0">
                <a:latin typeface="TH SarabunPSK" pitchFamily="34" charset="-34"/>
                <a:cs typeface="TH SarabunPSK" pitchFamily="34" charset="-34"/>
              </a:rPr>
              <a:t> ≥ </a:t>
            </a:r>
            <a:r>
              <a:rPr lang="th-TH" sz="3100" b="1" dirty="0" smtClean="0">
                <a:latin typeface="TH SarabunPSK" pitchFamily="34" charset="-34"/>
                <a:cs typeface="TH SarabunPSK" pitchFamily="34" charset="-34"/>
              </a:rPr>
              <a:t>ร้อยละ </a:t>
            </a:r>
            <a:r>
              <a:rPr lang="en-US" sz="3100" b="1" dirty="0" smtClean="0">
                <a:latin typeface="TH SarabunPSK" pitchFamily="34" charset="-34"/>
                <a:cs typeface="TH SarabunPSK" pitchFamily="34" charset="-34"/>
              </a:rPr>
              <a:t>95 </a:t>
            </a:r>
            <a:endParaRPr lang="en-US" sz="31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3000" b="1" dirty="0" smtClean="0">
                <a:latin typeface="TH SarabunPSK" pitchFamily="34" charset="-34"/>
                <a:cs typeface="TH SarabunPSK" pitchFamily="34" charset="-34"/>
              </a:rPr>
              <a:t>Kr2: </a:t>
            </a: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ผู้ป่วย </a:t>
            </a:r>
            <a:r>
              <a:rPr lang="en-US" sz="3000" b="1" dirty="0">
                <a:latin typeface="TH SarabunPSK" pitchFamily="34" charset="-34"/>
                <a:cs typeface="TH SarabunPSK" pitchFamily="34" charset="-34"/>
              </a:rPr>
              <a:t>COPD </a:t>
            </a: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ได้รับยา </a:t>
            </a:r>
            <a:r>
              <a:rPr lang="en-US" sz="3000" b="1" dirty="0" smtClean="0">
                <a:latin typeface="TH SarabunPSK" pitchFamily="34" charset="-34"/>
                <a:cs typeface="TH SarabunPSK" pitchFamily="34" charset="-34"/>
              </a:rPr>
              <a:t>ICS/LABA,LAMA </a:t>
            </a: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≥ ร้อย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ละ 90 </a:t>
            </a: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ตามข้อบ่ง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ชี้</a:t>
            </a:r>
          </a:p>
          <a:p>
            <a:r>
              <a:rPr lang="en-US" sz="3000" b="1" dirty="0">
                <a:latin typeface="TH SarabunPSK" pitchFamily="34" charset="-34"/>
                <a:cs typeface="TH SarabunPSK" pitchFamily="34" charset="-34"/>
              </a:rPr>
              <a:t>Kr </a:t>
            </a:r>
            <a:r>
              <a:rPr lang="en-US" sz="3000" b="1" dirty="0" smtClean="0">
                <a:latin typeface="TH SarabunPSK" pitchFamily="34" charset="-34"/>
                <a:cs typeface="TH SarabunPSK" pitchFamily="34" charset="-34"/>
              </a:rPr>
              <a:t>3: </a:t>
            </a: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ผู้ป่วย </a:t>
            </a:r>
            <a:r>
              <a:rPr lang="en-US" sz="3000" b="1" dirty="0">
                <a:latin typeface="TH SarabunPSK" pitchFamily="34" charset="-34"/>
                <a:cs typeface="TH SarabunPSK" pitchFamily="34" charset="-34"/>
              </a:rPr>
              <a:t>COPD Assessment </a:t>
            </a:r>
            <a:r>
              <a:rPr lang="en-US" sz="3000" b="1" dirty="0" smtClean="0">
                <a:latin typeface="TH SarabunPSK" pitchFamily="34" charset="-34"/>
                <a:cs typeface="TH SarabunPSK" pitchFamily="34" charset="-34"/>
              </a:rPr>
              <a:t>Test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 (</a:t>
            </a:r>
            <a:r>
              <a:rPr lang="en-US" sz="3000" b="1" dirty="0">
                <a:latin typeface="TH SarabunPSK" pitchFamily="34" charset="-34"/>
                <a:cs typeface="TH SarabunPSK" pitchFamily="34" charset="-34"/>
              </a:rPr>
              <a:t>CAT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th-TH" sz="3000" b="1" dirty="0" smtClean="0">
                <a:latin typeface="Browallia New"/>
                <a:cs typeface="Browallia New"/>
              </a:rPr>
              <a:t>&lt;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10 คะแนน </a:t>
            </a:r>
            <a:r>
              <a:rPr lang="th-TH" sz="3000" b="1" dirty="0" smtClean="0">
                <a:latin typeface="Browallia New"/>
                <a:cs typeface="Browallia New"/>
              </a:rPr>
              <a:t>&gt; 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ร้อยละ</a:t>
            </a:r>
            <a:r>
              <a:rPr lang="en-US" sz="3000" b="1" dirty="0" smtClean="0">
                <a:latin typeface="TH SarabunPSK" pitchFamily="34" charset="-34"/>
                <a:cs typeface="TH SarabunPSK" pitchFamily="34" charset="-34"/>
              </a:rPr>
              <a:t> 90</a:t>
            </a:r>
            <a:endParaRPr lang="en-US" sz="30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Kr4: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ผู้ป่วย 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COPD 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ได้รับ 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Vaccine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ไข้หวัดใหญ่ 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≥ 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ร้อยละ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90 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60828056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468</Words>
  <Application>Microsoft Office PowerPoint</Application>
  <PresentationFormat>นำเสนอทางหน้าจอ (4:3)</PresentationFormat>
  <Paragraphs>101</Paragraphs>
  <Slides>7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7</vt:i4>
      </vt:variant>
    </vt:vector>
  </HeadingPairs>
  <TitlesOfParts>
    <vt:vector size="8" baseType="lpstr">
      <vt:lpstr>ชุดรูปแบบของ Office</vt:lpstr>
      <vt:lpstr>NCDs</vt:lpstr>
      <vt:lpstr>Database NCD</vt:lpstr>
      <vt:lpstr>O1: ลดผู้ป่วย NCDs รายใหม่จากกลุ่มเสี่ยง</vt:lpstr>
      <vt:lpstr>O2:ผู้ป่วย NCDs มีสุขภาวะด้านสุขภาพที่ดี</vt:lpstr>
      <vt:lpstr>COPD</vt:lpstr>
      <vt:lpstr>Database COPD</vt:lpstr>
      <vt:lpstr>O:ผู้ป่วย COPD มีสภาวะสุขภาวะคุณภาพชีวิตที่ดี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 NCDs</dc:title>
  <dc:creator>User</dc:creator>
  <cp:lastModifiedBy>User</cp:lastModifiedBy>
  <cp:revision>22</cp:revision>
  <dcterms:created xsi:type="dcterms:W3CDTF">2020-11-02T04:44:42Z</dcterms:created>
  <dcterms:modified xsi:type="dcterms:W3CDTF">2020-11-05T01:53:40Z</dcterms:modified>
</cp:coreProperties>
</file>