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</p:sldIdLst>
  <p:sldSz cx="12192000" cy="6858000"/>
  <p:notesSz cx="6784975" cy="9906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66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 err="1" smtClean="0"/>
              <a:t>SumadjRW</a:t>
            </a:r>
            <a:endParaRPr lang="en-US" sz="3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2562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178.75</c:v>
                </c:pt>
                <c:pt idx="1">
                  <c:v>178.74</c:v>
                </c:pt>
                <c:pt idx="2">
                  <c:v>189.85</c:v>
                </c:pt>
                <c:pt idx="3">
                  <c:v>175.58</c:v>
                </c:pt>
                <c:pt idx="4">
                  <c:v>163.88</c:v>
                </c:pt>
                <c:pt idx="5">
                  <c:v>190.6</c:v>
                </c:pt>
                <c:pt idx="6">
                  <c:v>202.76</c:v>
                </c:pt>
                <c:pt idx="7">
                  <c:v>202.76</c:v>
                </c:pt>
                <c:pt idx="8">
                  <c:v>189.1</c:v>
                </c:pt>
                <c:pt idx="9">
                  <c:v>180.55</c:v>
                </c:pt>
                <c:pt idx="10">
                  <c:v>173.37</c:v>
                </c:pt>
                <c:pt idx="11">
                  <c:v>206.55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2563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158.96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676336"/>
        <c:axId val="180676896"/>
      </c:barChart>
      <c:catAx>
        <c:axId val="18067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80676896"/>
        <c:crosses val="autoZero"/>
        <c:auto val="1"/>
        <c:lblAlgn val="ctr"/>
        <c:lblOffset val="100"/>
        <c:noMultiLvlLbl val="0"/>
      </c:catAx>
      <c:valAx>
        <c:axId val="18067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806763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 err="1" smtClean="0"/>
              <a:t>SumadjRW</a:t>
            </a:r>
            <a:endParaRPr lang="en-US" sz="3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2562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197.61</c:v>
                </c:pt>
                <c:pt idx="1">
                  <c:v>172.24</c:v>
                </c:pt>
                <c:pt idx="2">
                  <c:v>149.78</c:v>
                </c:pt>
                <c:pt idx="3">
                  <c:v>172.78</c:v>
                </c:pt>
                <c:pt idx="4">
                  <c:v>181.85</c:v>
                </c:pt>
                <c:pt idx="5">
                  <c:v>187.89</c:v>
                </c:pt>
                <c:pt idx="6">
                  <c:v>157.22999999999999</c:v>
                </c:pt>
                <c:pt idx="7">
                  <c:v>164.9</c:v>
                </c:pt>
                <c:pt idx="8">
                  <c:v>147.21</c:v>
                </c:pt>
                <c:pt idx="9">
                  <c:v>150.86000000000001</c:v>
                </c:pt>
                <c:pt idx="10">
                  <c:v>165.17</c:v>
                </c:pt>
                <c:pt idx="11">
                  <c:v>181.71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2563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179.84</c:v>
                </c:pt>
                <c:pt idx="1">
                  <c:v>162.65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728096"/>
        <c:axId val="138728656"/>
      </c:barChart>
      <c:catAx>
        <c:axId val="13872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8728656"/>
        <c:crosses val="autoZero"/>
        <c:auto val="1"/>
        <c:lblAlgn val="ctr"/>
        <c:lblOffset val="100"/>
        <c:noMultiLvlLbl val="0"/>
      </c:catAx>
      <c:valAx>
        <c:axId val="13872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87280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75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263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86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134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695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9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968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526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2544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320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855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7F7AE-DCBC-4DDA-A598-4C1246CB3120}" type="datetimeFigureOut">
              <a:rPr lang="th-TH" smtClean="0"/>
              <a:t>26/12/62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4BA70-582D-4D3C-B07A-A2EC89FB375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583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mi.ciorh1.com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mi.ciorh1.com/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71313"/>
              </p:ext>
            </p:extLst>
          </p:nvPr>
        </p:nvGraphicFramePr>
        <p:xfrm>
          <a:off x="470230" y="1724301"/>
          <a:ext cx="11499272" cy="29809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32138">
                  <a:extLst>
                    <a:ext uri="{9D8B030D-6E8A-4147-A177-3AD203B41FA5}">
                      <a16:colId xmlns:a16="http://schemas.microsoft.com/office/drawing/2014/main" xmlns="" val="2821543935"/>
                    </a:ext>
                  </a:extLst>
                </a:gridCol>
                <a:gridCol w="3406862">
                  <a:extLst>
                    <a:ext uri="{9D8B030D-6E8A-4147-A177-3AD203B41FA5}">
                      <a16:colId xmlns:a16="http://schemas.microsoft.com/office/drawing/2014/main" xmlns="" val="1420074064"/>
                    </a:ext>
                  </a:extLst>
                </a:gridCol>
                <a:gridCol w="1017201">
                  <a:extLst>
                    <a:ext uri="{9D8B030D-6E8A-4147-A177-3AD203B41FA5}">
                      <a16:colId xmlns:a16="http://schemas.microsoft.com/office/drawing/2014/main" xmlns="" val="2358989756"/>
                    </a:ext>
                  </a:extLst>
                </a:gridCol>
                <a:gridCol w="5343071">
                  <a:extLst>
                    <a:ext uri="{9D8B030D-6E8A-4147-A177-3AD203B41FA5}">
                      <a16:colId xmlns:a16="http://schemas.microsoft.com/office/drawing/2014/main" xmlns="" val="4093986594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Objective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เพิ่มศักยภาพ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โรงพยาบาลแพร่ โรงพยาบาลชุมชน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และลดแออัดโรงพยาบาลระดับ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Sum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adjRW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โรงพยาบาลชุมชนทุกแห่ง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เพิ่มขึ้น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5-10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อัตราครองเตียง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โรงพยาบาลแพร่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ลดลง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685206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Situation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Baseline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โรงพยาบาลแพร่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 เตียง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ICU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</a:t>
                      </a:r>
                      <a:r>
                        <a:rPr lang="th-TH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27 เตียง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อัตราครองเตียง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ICU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83.39 % 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โรงพยาบาล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 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มีจำนวน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sum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adjRW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&lt;2,000 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จำนวน 2</a:t>
                      </a:r>
                      <a:r>
                        <a:rPr lang="th-TH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แห่ง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7964484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Strategies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เพิ่มศักยภาพโรงพยาบาลระดับ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เพิ่มศักยภาพบุคลากร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413667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Action plan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พัฒนาระบบ</a:t>
                      </a: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800" kern="1200" baseline="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</a:t>
                      </a: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efer back 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ให้ครอบคลุมทุกโรงพยาบาล</a:t>
                      </a:r>
                      <a:endParaRPr lang="en-US" sz="18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Node ICU 2 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แห่ง 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รพ.สูงเม่น</a:t>
                      </a: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4 เตียง รพร.เด่นชัย 4 เตียง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.จัดให้มี</a:t>
                      </a:r>
                      <a:r>
                        <a:rPr lang="th-TH" sz="180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กิจกรรมอบรม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แลกเปลี่ยนเรียนรู้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.จัดอบรมหลักสูตรเฉพาะ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.จัดให้มีการหมุนเวียนการทำงานในเครือข่าย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510946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996829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493472"/>
              </p:ext>
            </p:extLst>
          </p:nvPr>
        </p:nvGraphicFramePr>
        <p:xfrm>
          <a:off x="470232" y="4705245"/>
          <a:ext cx="11499270" cy="20756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1505">
                  <a:extLst>
                    <a:ext uri="{9D8B030D-6E8A-4147-A177-3AD203B41FA5}">
                      <a16:colId xmlns:a16="http://schemas.microsoft.com/office/drawing/2014/main" xmlns="" val="3659669030"/>
                    </a:ext>
                  </a:extLst>
                </a:gridCol>
                <a:gridCol w="2503095">
                  <a:extLst>
                    <a:ext uri="{9D8B030D-6E8A-4147-A177-3AD203B41FA5}">
                      <a16:colId xmlns:a16="http://schemas.microsoft.com/office/drawing/2014/main" xmlns="" val="2407579443"/>
                    </a:ext>
                  </a:extLst>
                </a:gridCol>
                <a:gridCol w="2538483">
                  <a:extLst>
                    <a:ext uri="{9D8B030D-6E8A-4147-A177-3AD203B41FA5}">
                      <a16:colId xmlns:a16="http://schemas.microsoft.com/office/drawing/2014/main" xmlns="" val="161789236"/>
                    </a:ext>
                  </a:extLst>
                </a:gridCol>
                <a:gridCol w="2388359">
                  <a:extLst>
                    <a:ext uri="{9D8B030D-6E8A-4147-A177-3AD203B41FA5}">
                      <a16:colId xmlns:a16="http://schemas.microsoft.com/office/drawing/2014/main" xmlns="" val="4194553891"/>
                    </a:ext>
                  </a:extLst>
                </a:gridCol>
                <a:gridCol w="2347828">
                  <a:extLst>
                    <a:ext uri="{9D8B030D-6E8A-4147-A177-3AD203B41FA5}">
                      <a16:colId xmlns:a16="http://schemas.microsoft.com/office/drawing/2014/main" xmlns="" val="215074963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Small success</a:t>
                      </a:r>
                      <a:endParaRPr lang="th-TH" sz="24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 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 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 </a:t>
                      </a: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26183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.กำหนด</a:t>
                      </a: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โรงพยาบาลเป้าหมายและบริการที่เหมาะสม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.จัดทำแผนงานโครงการและการกำกับติดตาม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.พัฒนาระบบ</a:t>
                      </a: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800" kern="1200" baseline="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</a:t>
                      </a: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efer back 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ให้ครอบคลุมทุกโรงพยาบาล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Node ICU 2 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แห่ง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รพ.สูงเม่น</a:t>
                      </a: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4 เตียง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รพร.เด่นชัย 4 เตียง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1.ทุกโรงพยาบาลชุมชนรับ</a:t>
                      </a: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800" kern="1200" baseline="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Refer Back </a:t>
                      </a: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จากโรงพยาบาลแพร่ได้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รพ.สูงเม่นและ </a:t>
                      </a: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รพร.เด่นชัย รับผู้ป่วย </a:t>
                      </a:r>
                      <a:r>
                        <a:rPr lang="en-US" sz="18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ICU </a:t>
                      </a:r>
                      <a:r>
                        <a:rPr lang="th-TH" sz="18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ได้</a:t>
                      </a:r>
                      <a:endParaRPr lang="en-US" sz="1800" dirty="0" smtClean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Sum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adjRW</a:t>
                      </a: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เพิ่มในโรงพยาบาลชุมชน </a:t>
                      </a: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5-10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.อัตราครองเตียงโรงพยาบาลแพร่</a:t>
                      </a:r>
                      <a:r>
                        <a:rPr lang="en-US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ลดลง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1585194"/>
                  </a:ext>
                </a:extLst>
              </a:tr>
            </a:tbl>
          </a:graphicData>
        </a:graphic>
      </p:graphicFrame>
      <p:sp>
        <p:nvSpPr>
          <p:cNvPr id="8" name="Isosceles Triangle 7"/>
          <p:cNvSpPr/>
          <p:nvPr/>
        </p:nvSpPr>
        <p:spPr>
          <a:xfrm>
            <a:off x="483879" y="668740"/>
            <a:ext cx="11451296" cy="1055561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4"/>
          <p:cNvSpPr txBox="1"/>
          <p:nvPr/>
        </p:nvSpPr>
        <p:spPr>
          <a:xfrm>
            <a:off x="5022636" y="1262636"/>
            <a:ext cx="22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th-TH" sz="2400" b="1" kern="120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</a:t>
            </a:r>
            <a:r>
              <a:rPr lang="en-US" sz="2400" b="1" kern="120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Strengthening Node</a:t>
            </a:r>
            <a:r>
              <a:rPr lang="th-TH" sz="2400" b="1" kern="120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endParaRPr lang="en-US" sz="200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4802926" y="943866"/>
            <a:ext cx="3021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th-TH" sz="2400" b="1" kern="120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เครือข่ายเข้มแข็ง แม่ข่ายแข็งแรง </a:t>
            </a:r>
            <a:endParaRPr lang="en-US" sz="200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5018" y="113806"/>
            <a:ext cx="11978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ชื่อตัวชี้วัด : โครงการเครือข่ายเข้มแข็ง แม่ข่ายแข็งแรง (</a:t>
            </a:r>
            <a:r>
              <a:rPr lang="en-US" sz="2400" b="1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Strengthening Node</a:t>
            </a:r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 เขตสุขภาพที่ </a:t>
            </a:r>
            <a:r>
              <a:rPr lang="en-US" sz="24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 </a:t>
            </a:r>
            <a:r>
              <a:rPr lang="th-TH" sz="24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จังหวัดแพร่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7146665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442906"/>
              </p:ext>
            </p:extLst>
          </p:nvPr>
        </p:nvGraphicFramePr>
        <p:xfrm>
          <a:off x="245660" y="1407330"/>
          <a:ext cx="11638624" cy="4608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856">
                  <a:extLst>
                    <a:ext uri="{9D8B030D-6E8A-4147-A177-3AD203B41FA5}">
                      <a16:colId xmlns:a16="http://schemas.microsoft.com/office/drawing/2014/main" xmlns="" val="4042606075"/>
                    </a:ext>
                  </a:extLst>
                </a:gridCol>
                <a:gridCol w="1310185">
                  <a:extLst>
                    <a:ext uri="{9D8B030D-6E8A-4147-A177-3AD203B41FA5}">
                      <a16:colId xmlns:a16="http://schemas.microsoft.com/office/drawing/2014/main" xmlns="" val="4140056911"/>
                    </a:ext>
                  </a:extLst>
                </a:gridCol>
                <a:gridCol w="1827786">
                  <a:extLst>
                    <a:ext uri="{9D8B030D-6E8A-4147-A177-3AD203B41FA5}">
                      <a16:colId xmlns:a16="http://schemas.microsoft.com/office/drawing/2014/main" xmlns="" val="2351627591"/>
                    </a:ext>
                  </a:extLst>
                </a:gridCol>
                <a:gridCol w="1833588">
                  <a:extLst>
                    <a:ext uri="{9D8B030D-6E8A-4147-A177-3AD203B41FA5}">
                      <a16:colId xmlns:a16="http://schemas.microsoft.com/office/drawing/2014/main" xmlns="" val="1671215862"/>
                    </a:ext>
                  </a:extLst>
                </a:gridCol>
                <a:gridCol w="1950245">
                  <a:extLst>
                    <a:ext uri="{9D8B030D-6E8A-4147-A177-3AD203B41FA5}">
                      <a16:colId xmlns:a16="http://schemas.microsoft.com/office/drawing/2014/main" xmlns="" val="375386471"/>
                    </a:ext>
                  </a:extLst>
                </a:gridCol>
                <a:gridCol w="1756385">
                  <a:extLst>
                    <a:ext uri="{9D8B030D-6E8A-4147-A177-3AD203B41FA5}">
                      <a16:colId xmlns:a16="http://schemas.microsoft.com/office/drawing/2014/main" xmlns="" val="2688449348"/>
                    </a:ext>
                  </a:extLst>
                </a:gridCol>
                <a:gridCol w="1172579">
                  <a:extLst>
                    <a:ext uri="{9D8B030D-6E8A-4147-A177-3AD203B41FA5}">
                      <a16:colId xmlns:a16="http://schemas.microsoft.com/office/drawing/2014/main" xmlns="" val="2160659255"/>
                    </a:ext>
                  </a:extLst>
                </a:gridCol>
              </a:tblGrid>
              <a:tr h="5220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มาตรการ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เกณฑ์เป้าหมายการดำเนินงานในแต่ละไตรมาส (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Small Success</a:t>
                      </a: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91923006"/>
                  </a:ext>
                </a:extLst>
              </a:tr>
              <a:tr h="52202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 </a:t>
                      </a: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</a:t>
                      </a: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 </a:t>
                      </a: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 </a:t>
                      </a: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3899659"/>
                  </a:ext>
                </a:extLst>
              </a:tr>
              <a:tr h="35644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เพิ่มศักยภาพ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โรงพยาบาลชุมชน</a:t>
                      </a: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และลดแออัด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โรงพยาบาลแพร่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เพิ่มศักยภาพ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 </a:t>
                      </a: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(Refer Back ,Node ICU)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</a:t>
                      </a:r>
                      <a:r>
                        <a:rPr lang="th-TH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บุคลากร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โรงพยาบาลทุกแห่ง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.กำหนด</a:t>
                      </a:r>
                      <a:r>
                        <a:rPr lang="th-TH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โรงพยาบาลเป้าหมายและบริการที่เหมาะสม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.จัดทำแผนงานโครงการและการกำกับติดตาม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.พัฒนาระบบ</a:t>
                      </a:r>
                      <a:r>
                        <a:rPr lang="th-TH" sz="2400" kern="1200" baseline="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400" kern="1200" baseline="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</a:t>
                      </a: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efer back 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ให้ครอบคลุมทุกโรงพยาบาล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Node ICU 2 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แห่ง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รพ.สูงเม่น</a:t>
                      </a:r>
                      <a:r>
                        <a:rPr lang="th-TH" sz="24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4 เตียง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รพร.เด่นชัย 4 เตียง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1.ทุกโรงพยาบาลชุมชนรับ</a:t>
                      </a:r>
                      <a:r>
                        <a:rPr lang="th-TH" sz="2400" kern="1200" baseline="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400" kern="1200" baseline="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Refer Back </a:t>
                      </a:r>
                      <a:r>
                        <a:rPr lang="th-TH" sz="2400" kern="1200" baseline="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จากโรงพยาบาลแพร่ได้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baseline="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รพ.สูงเม่นและ </a:t>
                      </a:r>
                      <a:r>
                        <a:rPr lang="th-TH" sz="24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รพร.เด่นชัย รับผู้ป่วย </a:t>
                      </a:r>
                      <a:r>
                        <a:rPr lang="en-US" sz="24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ICU </a:t>
                      </a:r>
                      <a:r>
                        <a:rPr lang="th-TH" sz="2400" kern="1200" baseline="0" dirty="0" smtClean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ได้</a:t>
                      </a:r>
                      <a:endParaRPr lang="en-US" sz="2400" dirty="0" smtClean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Sum </a:t>
                      </a:r>
                      <a:r>
                        <a:rPr lang="en-US" sz="2400" kern="1200" dirty="0" err="1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adjRW</a:t>
                      </a: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เพิ่มในโรงพยาบาลชุมชน</a:t>
                      </a: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5-10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400" kern="12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.อัตราครองเตียงโรงพยาบาลแพร่ลดลง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306652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264568" y="332907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h-TH" b="1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ชื่อตัวชี้วัด : โครงการเครือข่ายเข้มแข็ง แม่ข่ายแข็งแรง (</a:t>
            </a:r>
            <a:r>
              <a:rPr lang="en-US" b="1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Strengthening Node</a:t>
            </a:r>
            <a:r>
              <a:rPr lang="th-TH" b="1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 เขตสุขภาพที่ </a:t>
            </a:r>
            <a:r>
              <a:rPr lang="en-US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 </a:t>
            </a:r>
            <a:r>
              <a:rPr lang="th-TH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จังหวัดแพร่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33289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 smtClean="0"/>
              <a:t>โรงพยาบาลสูงเม่น</a:t>
            </a:r>
            <a:endParaRPr lang="th-TH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0975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8244627" y="6334780"/>
            <a:ext cx="36917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https://cmi.ciorh1.com/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29672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 smtClean="0"/>
              <a:t>โรงพยาบาลสมเด็จพระยุพราชเด่นชัย</a:t>
            </a:r>
            <a:endParaRPr lang="th-TH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6140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66021" y="6334780"/>
            <a:ext cx="5059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แหล่งข้อมูล 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https://cmi.ciorh1.com/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618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423</Words>
  <Application>Microsoft Office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Angsana New</vt:lpstr>
      <vt:lpstr>Arial</vt:lpstr>
      <vt:lpstr>Calibri</vt:lpstr>
      <vt:lpstr>Calibri Light</vt:lpstr>
      <vt:lpstr>Cordia New</vt:lpstr>
      <vt:lpstr>TH SarabunPSK</vt:lpstr>
      <vt:lpstr>Times New Roman</vt:lpstr>
      <vt:lpstr>Office Theme</vt:lpstr>
      <vt:lpstr>PowerPoint Presentation</vt:lpstr>
      <vt:lpstr>PowerPoint Presentation</vt:lpstr>
      <vt:lpstr>โรงพยาบาลสูงเม่น</vt:lpstr>
      <vt:lpstr>โรงพยาบาลสมเด็จพระยุพราชเด่นชัย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prdata</dc:creator>
  <cp:lastModifiedBy>prdata</cp:lastModifiedBy>
  <cp:revision>27</cp:revision>
  <cp:lastPrinted>2019-12-11T07:45:41Z</cp:lastPrinted>
  <dcterms:created xsi:type="dcterms:W3CDTF">2019-12-02T08:28:11Z</dcterms:created>
  <dcterms:modified xsi:type="dcterms:W3CDTF">2019-12-26T07:32:14Z</dcterms:modified>
</cp:coreProperties>
</file>