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3" r:id="rId2"/>
    <p:sldMasterId id="2147483902" r:id="rId3"/>
  </p:sldMasterIdLst>
  <p:notesMasterIdLst>
    <p:notesMasterId r:id="rId97"/>
  </p:notesMasterIdLst>
  <p:handoutMasterIdLst>
    <p:handoutMasterId r:id="rId98"/>
  </p:handoutMasterIdLst>
  <p:sldIdLst>
    <p:sldId id="1450" r:id="rId4"/>
    <p:sldId id="1451" r:id="rId5"/>
    <p:sldId id="1452" r:id="rId6"/>
    <p:sldId id="1453" r:id="rId7"/>
    <p:sldId id="284" r:id="rId8"/>
    <p:sldId id="1555" r:id="rId9"/>
    <p:sldId id="1556" r:id="rId10"/>
    <p:sldId id="1557" r:id="rId11"/>
    <p:sldId id="1558" r:id="rId12"/>
    <p:sldId id="1559" r:id="rId13"/>
    <p:sldId id="1462" r:id="rId14"/>
    <p:sldId id="1463" r:id="rId15"/>
    <p:sldId id="1548" r:id="rId16"/>
    <p:sldId id="1550" r:id="rId17"/>
    <p:sldId id="1465" r:id="rId18"/>
    <p:sldId id="1466" r:id="rId19"/>
    <p:sldId id="1467" r:id="rId20"/>
    <p:sldId id="1468" r:id="rId21"/>
    <p:sldId id="1469" r:id="rId22"/>
    <p:sldId id="1470" r:id="rId23"/>
    <p:sldId id="1471" r:id="rId24"/>
    <p:sldId id="1472" r:id="rId25"/>
    <p:sldId id="1563" r:id="rId26"/>
    <p:sldId id="1476" r:id="rId27"/>
    <p:sldId id="1477" r:id="rId28"/>
    <p:sldId id="1564" r:id="rId29"/>
    <p:sldId id="1565" r:id="rId30"/>
    <p:sldId id="1566" r:id="rId31"/>
    <p:sldId id="1567" r:id="rId32"/>
    <p:sldId id="1568" r:id="rId33"/>
    <p:sldId id="1569" r:id="rId34"/>
    <p:sldId id="1570" r:id="rId35"/>
    <p:sldId id="1571" r:id="rId36"/>
    <p:sldId id="1572" r:id="rId37"/>
    <p:sldId id="1573" r:id="rId38"/>
    <p:sldId id="1574" r:id="rId39"/>
    <p:sldId id="1575" r:id="rId40"/>
    <p:sldId id="1576" r:id="rId41"/>
    <p:sldId id="1577" r:id="rId42"/>
    <p:sldId id="1578" r:id="rId43"/>
    <p:sldId id="1579" r:id="rId44"/>
    <p:sldId id="1580" r:id="rId45"/>
    <p:sldId id="1581" r:id="rId46"/>
    <p:sldId id="1582" r:id="rId47"/>
    <p:sldId id="1583" r:id="rId48"/>
    <p:sldId id="1584" r:id="rId49"/>
    <p:sldId id="1585" r:id="rId50"/>
    <p:sldId id="1586" r:id="rId51"/>
    <p:sldId id="1587" r:id="rId52"/>
    <p:sldId id="1588" r:id="rId53"/>
    <p:sldId id="1590" r:id="rId54"/>
    <p:sldId id="1589" r:id="rId55"/>
    <p:sldId id="1592" r:id="rId56"/>
    <p:sldId id="1593" r:id="rId57"/>
    <p:sldId id="1594" r:id="rId58"/>
    <p:sldId id="1595" r:id="rId59"/>
    <p:sldId id="1596" r:id="rId60"/>
    <p:sldId id="1511" r:id="rId61"/>
    <p:sldId id="1513" r:id="rId62"/>
    <p:sldId id="1514" r:id="rId63"/>
    <p:sldId id="1515" r:id="rId64"/>
    <p:sldId id="1516" r:id="rId65"/>
    <p:sldId id="1517" r:id="rId66"/>
    <p:sldId id="1518" r:id="rId67"/>
    <p:sldId id="1520" r:id="rId68"/>
    <p:sldId id="1522" r:id="rId69"/>
    <p:sldId id="1523" r:id="rId70"/>
    <p:sldId id="1524" r:id="rId71"/>
    <p:sldId id="1609" r:id="rId72"/>
    <p:sldId id="1604" r:id="rId73"/>
    <p:sldId id="1605" r:id="rId74"/>
    <p:sldId id="1606" r:id="rId75"/>
    <p:sldId id="1527" r:id="rId76"/>
    <p:sldId id="1528" r:id="rId77"/>
    <p:sldId id="1533" r:id="rId78"/>
    <p:sldId id="1532" r:id="rId79"/>
    <p:sldId id="256" r:id="rId80"/>
    <p:sldId id="1541" r:id="rId81"/>
    <p:sldId id="1334" r:id="rId82"/>
    <p:sldId id="1336" r:id="rId83"/>
    <p:sldId id="1337" r:id="rId84"/>
    <p:sldId id="1338" r:id="rId85"/>
    <p:sldId id="276" r:id="rId86"/>
    <p:sldId id="265" r:id="rId87"/>
    <p:sldId id="1611" r:id="rId88"/>
    <p:sldId id="1543" r:id="rId89"/>
    <p:sldId id="1612" r:id="rId90"/>
    <p:sldId id="1552" r:id="rId91"/>
    <p:sldId id="1534" r:id="rId92"/>
    <p:sldId id="1553" r:id="rId93"/>
    <p:sldId id="1539" r:id="rId94"/>
    <p:sldId id="1607" r:id="rId95"/>
    <p:sldId id="1608" r:id="rId96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ppt.com" initials="W" lastIdx="1" clrIdx="0">
    <p:extLst>
      <p:ext uri="{19B8F6BF-5375-455C-9EA6-DF929625EA0E}">
        <p15:presenceInfo xmlns="" xmlns:p15="http://schemas.microsoft.com/office/powerpoint/2012/main" userId="Allppt.com" providerId="None"/>
      </p:ext>
    </p:extLst>
  </p:cmAuthor>
  <p:cmAuthor id="2" name="acer" initials="a" lastIdx="1" clrIdx="1">
    <p:extLst>
      <p:ext uri="{19B8F6BF-5375-455C-9EA6-DF929625EA0E}">
        <p15:presenceInfo xmlns=""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9D9"/>
    <a:srgbClr val="F4CD6C"/>
    <a:srgbClr val="4DCC2A"/>
    <a:srgbClr val="F9E2BF"/>
    <a:srgbClr val="FFFFCC"/>
    <a:srgbClr val="E8BE0E"/>
    <a:srgbClr val="CC3300"/>
    <a:srgbClr val="C72F65"/>
    <a:srgbClr val="FF99FF"/>
    <a:srgbClr val="BDC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24" autoAdjust="0"/>
    <p:restoredTop sz="94507" autoAdjust="0"/>
  </p:normalViewPr>
  <p:slideViewPr>
    <p:cSldViewPr snapToGrid="0" showGuides="1">
      <p:cViewPr>
        <p:scale>
          <a:sx n="70" d="100"/>
          <a:sy n="70" d="100"/>
        </p:scale>
        <p:origin x="18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3626;&#3617;&#3640;&#3604;&#3591;&#3634;&#3609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3626;&#3617;&#3640;&#3604;&#3591;&#3634;&#3609;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1.xlsx"/><Relationship Id="rId1" Type="http://schemas.openxmlformats.org/officeDocument/2006/relationships/image" Target="../media/image104.jpe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2.xlsx"/><Relationship Id="rId1" Type="http://schemas.openxmlformats.org/officeDocument/2006/relationships/image" Target="../media/image104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th-TH" sz="40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จำนวนผู้มารับบริการโรงพยาบาลวังชิ้น</a:t>
            </a:r>
            <a:endParaRPr lang="th-TH" sz="40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c:rich>
      </c:tx>
      <c:layout/>
      <c:overlay val="0"/>
      <c:spPr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คน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-1.0416666666666671E-3"/>
                  <c:y val="-2.0486867998270181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latin typeface="TH SarabunPSK" pitchFamily="34" charset="-34"/>
                      <a:cs typeface="TH SarabunPSK" pitchFamily="34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0416666666667063E-3"/>
                  <c:y val="-1.6389494398616082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latin typeface="TH SarabunPSK" pitchFamily="34" charset="-34"/>
                      <a:cs typeface="TH SarabunPSK" pitchFamily="34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833333333333368E-3"/>
                  <c:y val="-2.0486867998270101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latin typeface="TH SarabunPSK" pitchFamily="34" charset="-34"/>
                      <a:cs typeface="TH SarabunPSK" pitchFamily="34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2.0486867998270101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latin typeface="TH SarabunPSK" pitchFamily="34" charset="-34"/>
                      <a:cs typeface="TH SarabunPSK" pitchFamily="34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ปี 2561</c:v>
                </c:pt>
                <c:pt idx="1">
                  <c:v>ปี 2562</c:v>
                </c:pt>
                <c:pt idx="2">
                  <c:v>ปี 2563</c:v>
                </c:pt>
                <c:pt idx="3">
                  <c:v>ปี 2564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24696</c:v>
                </c:pt>
                <c:pt idx="1">
                  <c:v>25102</c:v>
                </c:pt>
                <c:pt idx="2">
                  <c:v>24367</c:v>
                </c:pt>
                <c:pt idx="3">
                  <c:v>28461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ครั้ง</c:v>
                </c:pt>
              </c:strCache>
            </c:strRef>
          </c:tx>
          <c:spPr>
            <a:solidFill>
              <a:srgbClr val="CC330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1.024343399913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416666666666671E-3"/>
                  <c:y val="-1.4340807598789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1.4340807598789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1.6389494398616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ปี 2561</c:v>
                </c:pt>
                <c:pt idx="1">
                  <c:v>ปี 2562</c:v>
                </c:pt>
                <c:pt idx="2">
                  <c:v>ปี 2563</c:v>
                </c:pt>
                <c:pt idx="3">
                  <c:v>ปี 2564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116246</c:v>
                </c:pt>
                <c:pt idx="1">
                  <c:v>117807</c:v>
                </c:pt>
                <c:pt idx="2">
                  <c:v>110523</c:v>
                </c:pt>
                <c:pt idx="3">
                  <c:v>121213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8403200"/>
        <c:axId val="178404736"/>
        <c:axId val="0"/>
      </c:bar3DChart>
      <c:catAx>
        <c:axId val="17840320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78404736"/>
        <c:crosses val="autoZero"/>
        <c:auto val="1"/>
        <c:lblAlgn val="ctr"/>
        <c:lblOffset val="100"/>
        <c:noMultiLvlLbl val="0"/>
      </c:catAx>
      <c:valAx>
        <c:axId val="178404736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800" b="1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7840320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800" b="1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th-TH" sz="40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จำนวนผู้ป่วยนอกต่อวัน</a:t>
            </a:r>
          </a:p>
        </c:rich>
      </c:tx>
      <c:layout/>
      <c:overlay val="0"/>
      <c:spPr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dLbls>
            <c:txPr>
              <a:bodyPr/>
              <a:lstStyle/>
              <a:p>
                <a:pPr>
                  <a:defRPr sz="2400" b="1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Sheet1!$A$1:$A$4</c:f>
              <c:strCache>
                <c:ptCount val="4"/>
                <c:pt idx="0">
                  <c:v>ปี 2561</c:v>
                </c:pt>
                <c:pt idx="1">
                  <c:v>ปี 2562</c:v>
                </c:pt>
                <c:pt idx="2">
                  <c:v>ปี 2563</c:v>
                </c:pt>
                <c:pt idx="3">
                  <c:v>ปี 2564</c:v>
                </c:pt>
              </c:strCache>
            </c:strRef>
          </c:cat>
          <c:val>
            <c:numRef>
              <c:f>Sheet1!$B$1:$B$4</c:f>
              <c:numCache>
                <c:formatCode>General</c:formatCode>
                <c:ptCount val="4"/>
                <c:pt idx="0">
                  <c:v>318</c:v>
                </c:pt>
                <c:pt idx="1">
                  <c:v>323</c:v>
                </c:pt>
                <c:pt idx="2">
                  <c:v>303</c:v>
                </c:pt>
                <c:pt idx="3">
                  <c:v>332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0062976"/>
        <c:axId val="190064512"/>
      </c:lineChart>
      <c:catAx>
        <c:axId val="1900629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 b="1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90064512"/>
        <c:crosses val="autoZero"/>
        <c:auto val="1"/>
        <c:lblAlgn val="ctr"/>
        <c:lblOffset val="100"/>
        <c:noMultiLvlLbl val="0"/>
      </c:catAx>
      <c:valAx>
        <c:axId val="190064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0062976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rgbClr val="FDEFCB"/>
    </a:solidFill>
  </c:spPr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th-TH" sz="2400" b="1" dirty="0">
                <a:solidFill>
                  <a:srgbClr val="0070C0"/>
                </a:solidFill>
              </a:rPr>
              <a:t>แผนภูมิแสดงร้อยละของรายได้ตามแผนเงินบำรุงเปรียบเทียบกับผลการดำเนินงาน ปีงบประมาณ 2565โรงพยาบาลวังชิ้น </a:t>
            </a:r>
            <a:r>
              <a:rPr lang="th-TH" sz="2400" b="1" baseline="0" dirty="0">
                <a:solidFill>
                  <a:srgbClr val="0070C0"/>
                </a:solidFill>
              </a:rPr>
              <a:t> ข้อมูล </a:t>
            </a:r>
            <a:r>
              <a:rPr lang="th-TH" sz="2400" b="1" dirty="0">
                <a:solidFill>
                  <a:srgbClr val="0070C0"/>
                </a:solidFill>
              </a:rPr>
              <a:t>ณ.ธันวาคม  2564</a:t>
            </a:r>
          </a:p>
        </c:rich>
      </c:tx>
      <c:layout>
        <c:manualLayout>
          <c:xMode val="edge"/>
          <c:yMode val="edge"/>
          <c:x val="0.20808210149030734"/>
          <c:y val="1.22114875803402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872397017317628"/>
          <c:y val="0.1296082306332538"/>
          <c:w val="0.81828204445152153"/>
          <c:h val="0.416431918713159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 ประมาณการปี 2565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Sheet1!$B$3:$B$12</c:f>
              <c:strCache>
                <c:ptCount val="10"/>
                <c:pt idx="0">
                  <c:v>รายได้ UC</c:v>
                </c:pt>
                <c:pt idx="1">
                  <c:v>รายได้จาก  EMS</c:v>
                </c:pt>
                <c:pt idx="2">
                  <c:v>รายได้ค่ารักษาเบิกต้นสังกัด</c:v>
                </c:pt>
                <c:pt idx="3">
                  <c:v>รายได้ค่ารักษา อปท.</c:v>
                </c:pt>
                <c:pt idx="4">
                  <c:v>รายได้ค่ารักษาเบิกจ่ายตรงกรมบัญชีกลาง</c:v>
                </c:pt>
                <c:pt idx="5">
                  <c:v>รายได้ประกันสังคม</c:v>
                </c:pt>
                <c:pt idx="6">
                  <c:v>รายได้แรงงานต่างด้าว</c:v>
                </c:pt>
                <c:pt idx="7">
                  <c:v>รายได้ค่ารักษาและบริการอื่น ๆ</c:v>
                </c:pt>
                <c:pt idx="8">
                  <c:v>รายได้อื่น</c:v>
                </c:pt>
                <c:pt idx="9">
                  <c:v>รายได้งบลงทุน</c:v>
                </c:pt>
              </c:strCache>
            </c:strRef>
          </c:cat>
          <c:val>
            <c:numRef>
              <c:f>Sheet1!$C$3:$C$12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A9-4508-A4DB-33D2BF47A6DE}"/>
            </c:ext>
          </c:extLst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 รายได้จากบัญชี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Sheet1!$B$3:$B$12</c:f>
              <c:strCache>
                <c:ptCount val="10"/>
                <c:pt idx="0">
                  <c:v>รายได้ UC</c:v>
                </c:pt>
                <c:pt idx="1">
                  <c:v>รายได้จาก  EMS</c:v>
                </c:pt>
                <c:pt idx="2">
                  <c:v>รายได้ค่ารักษาเบิกต้นสังกัด</c:v>
                </c:pt>
                <c:pt idx="3">
                  <c:v>รายได้ค่ารักษา อปท.</c:v>
                </c:pt>
                <c:pt idx="4">
                  <c:v>รายได้ค่ารักษาเบิกจ่ายตรงกรมบัญชีกลาง</c:v>
                </c:pt>
                <c:pt idx="5">
                  <c:v>รายได้ประกันสังคม</c:v>
                </c:pt>
                <c:pt idx="6">
                  <c:v>รายได้แรงงานต่างด้าว</c:v>
                </c:pt>
                <c:pt idx="7">
                  <c:v>รายได้ค่ารักษาและบริการอื่น ๆ</c:v>
                </c:pt>
                <c:pt idx="8">
                  <c:v>รายได้อื่น</c:v>
                </c:pt>
                <c:pt idx="9">
                  <c:v>รายได้งบลงทุน</c:v>
                </c:pt>
              </c:strCache>
            </c:strRef>
          </c:cat>
          <c:val>
            <c:numRef>
              <c:f>Sheet1!$E$3:$E$12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EA9-4508-A4DB-33D2BF47A6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0"/>
        <c:overlap val="-14"/>
        <c:axId val="195679744"/>
        <c:axId val="195681664"/>
      </c:barChart>
      <c:barChart>
        <c:barDir val="col"/>
        <c:grouping val="clustered"/>
        <c:varyColors val="0"/>
        <c:ser>
          <c:idx val="1"/>
          <c:order val="1"/>
          <c:tx>
            <c:strRef>
              <c:f>Sheet1!$D$2</c:f>
              <c:strCache>
                <c:ptCount val="1"/>
                <c:pt idx="0">
                  <c:v> ร้อยละแผนเงินบำรุง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82550" h="44450" prst="angle"/>
              <a:bevelB w="82550" h="44450" prst="angle"/>
              <a:contourClr>
                <a:srgbClr val="000000"/>
              </a:contourClr>
            </a:sp3d>
          </c:spPr>
          <c:invertIfNegative val="0"/>
          <c:cat>
            <c:strRef>
              <c:f>Sheet1!$B$3:$B$12</c:f>
              <c:strCache>
                <c:ptCount val="10"/>
                <c:pt idx="0">
                  <c:v>รายได้ UC</c:v>
                </c:pt>
                <c:pt idx="1">
                  <c:v>รายได้จาก  EMS</c:v>
                </c:pt>
                <c:pt idx="2">
                  <c:v>รายได้ค่ารักษาเบิกต้นสังกัด</c:v>
                </c:pt>
                <c:pt idx="3">
                  <c:v>รายได้ค่ารักษา อปท.</c:v>
                </c:pt>
                <c:pt idx="4">
                  <c:v>รายได้ค่ารักษาเบิกจ่ายตรงกรมบัญชีกลาง</c:v>
                </c:pt>
                <c:pt idx="5">
                  <c:v>รายได้ประกันสังคม</c:v>
                </c:pt>
                <c:pt idx="6">
                  <c:v>รายได้แรงงานต่างด้าว</c:v>
                </c:pt>
                <c:pt idx="7">
                  <c:v>รายได้ค่ารักษาและบริการอื่น ๆ</c:v>
                </c:pt>
                <c:pt idx="8">
                  <c:v>รายได้อื่น</c:v>
                </c:pt>
                <c:pt idx="9">
                  <c:v>รายได้งบลงทุน</c:v>
                </c:pt>
              </c:strCache>
            </c:strRef>
          </c:cat>
          <c:val>
            <c:numRef>
              <c:f>Sheet1!$D$3:$D$12</c:f>
              <c:numCache>
                <c:formatCode>#,##0.00_ ;[Red]\-#,##0.00\ </c:formatCode>
                <c:ptCount val="10"/>
                <c:pt idx="0">
                  <c:v>77.716250431471465</c:v>
                </c:pt>
                <c:pt idx="1">
                  <c:v>0.1820151400703158</c:v>
                </c:pt>
                <c:pt idx="2">
                  <c:v>3.6403028014063196E-3</c:v>
                </c:pt>
                <c:pt idx="3">
                  <c:v>0.771380163617996</c:v>
                </c:pt>
                <c:pt idx="4">
                  <c:v>5.2299016913537324</c:v>
                </c:pt>
                <c:pt idx="5">
                  <c:v>1.4367061722883552</c:v>
                </c:pt>
                <c:pt idx="6">
                  <c:v>1.2134342671354319E-2</c:v>
                </c:pt>
                <c:pt idx="7">
                  <c:v>3.2823396926013606</c:v>
                </c:pt>
                <c:pt idx="8">
                  <c:v>9.246369115571996</c:v>
                </c:pt>
                <c:pt idx="9">
                  <c:v>2.1192629475520381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EA9-4508-A4DB-33D2BF47A6DE}"/>
            </c:ext>
          </c:extLst>
        </c:ser>
        <c:ser>
          <c:idx val="3"/>
          <c:order val="3"/>
          <c:tx>
            <c:strRef>
              <c:f>Sheet1!$F$2</c:f>
              <c:strCache>
                <c:ptCount val="1"/>
                <c:pt idx="0">
                  <c:v> ร้อยละผลงาน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cat>
            <c:strRef>
              <c:f>Sheet1!$B$3:$B$12</c:f>
              <c:strCache>
                <c:ptCount val="10"/>
                <c:pt idx="0">
                  <c:v>รายได้ UC</c:v>
                </c:pt>
                <c:pt idx="1">
                  <c:v>รายได้จาก  EMS</c:v>
                </c:pt>
                <c:pt idx="2">
                  <c:v>รายได้ค่ารักษาเบิกต้นสังกัด</c:v>
                </c:pt>
                <c:pt idx="3">
                  <c:v>รายได้ค่ารักษา อปท.</c:v>
                </c:pt>
                <c:pt idx="4">
                  <c:v>รายได้ค่ารักษาเบิกจ่ายตรงกรมบัญชีกลาง</c:v>
                </c:pt>
                <c:pt idx="5">
                  <c:v>รายได้ประกันสังคม</c:v>
                </c:pt>
                <c:pt idx="6">
                  <c:v>รายได้แรงงานต่างด้าว</c:v>
                </c:pt>
                <c:pt idx="7">
                  <c:v>รายได้ค่ารักษาและบริการอื่น ๆ</c:v>
                </c:pt>
                <c:pt idx="8">
                  <c:v>รายได้อื่น</c:v>
                </c:pt>
                <c:pt idx="9">
                  <c:v>รายได้งบลงทุน</c:v>
                </c:pt>
              </c:strCache>
            </c:strRef>
          </c:cat>
          <c:val>
            <c:numRef>
              <c:f>Sheet1!$F$3:$F$12</c:f>
              <c:numCache>
                <c:formatCode>#,##0.00_ ;[Red]\-#,##0.00\ </c:formatCode>
                <c:ptCount val="10"/>
                <c:pt idx="0">
                  <c:v>32.141841391766512</c:v>
                </c:pt>
                <c:pt idx="1">
                  <c:v>0</c:v>
                </c:pt>
                <c:pt idx="2">
                  <c:v>3.1549290945521405E-4</c:v>
                </c:pt>
                <c:pt idx="3">
                  <c:v>0.20359736688598518</c:v>
                </c:pt>
                <c:pt idx="4">
                  <c:v>1.2818070167998958</c:v>
                </c:pt>
                <c:pt idx="5">
                  <c:v>0.26006305011732583</c:v>
                </c:pt>
                <c:pt idx="6">
                  <c:v>3.458287661335999E-3</c:v>
                </c:pt>
                <c:pt idx="7">
                  <c:v>1.1428034619119494</c:v>
                </c:pt>
                <c:pt idx="8">
                  <c:v>2.3973885127810952</c:v>
                </c:pt>
                <c:pt idx="9">
                  <c:v>0.95861307103699378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EA9-4508-A4DB-33D2BF47A6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0"/>
        <c:overlap val="1"/>
        <c:axId val="195679744"/>
        <c:axId val="195681664"/>
      </c:barChart>
      <c:catAx>
        <c:axId val="1956797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h-TH" sz="2400" b="1" dirty="0">
                    <a:solidFill>
                      <a:srgbClr val="7030A0"/>
                    </a:solidFill>
                  </a:rPr>
                  <a:t>รายได้</a:t>
                </a:r>
              </a:p>
            </c:rich>
          </c:tx>
          <c:layout>
            <c:manualLayout>
              <c:xMode val="edge"/>
              <c:yMode val="edge"/>
              <c:x val="0.9161463831588309"/>
              <c:y val="0.8783065967994366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95681664"/>
        <c:crosses val="autoZero"/>
        <c:auto val="1"/>
        <c:lblAlgn val="ctr"/>
        <c:lblOffset val="100"/>
        <c:noMultiLvlLbl val="0"/>
      </c:catAx>
      <c:valAx>
        <c:axId val="195681664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h-TH" sz="2400" b="1">
                    <a:solidFill>
                      <a:srgbClr val="7030A0"/>
                    </a:solidFill>
                  </a:rPr>
                  <a:t>ร้อยละ</a:t>
                </a:r>
              </a:p>
            </c:rich>
          </c:tx>
          <c:layout>
            <c:manualLayout>
              <c:xMode val="edge"/>
              <c:yMode val="edge"/>
              <c:x val="5.348089986464688E-2"/>
              <c:y val="0.1487214199372184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0_ ;[Red]\-#,##0.00&quot; 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956797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092474753055202"/>
          <c:y val="0.88567852121129009"/>
          <c:w val="0.37654304133407668"/>
          <c:h val="7.1237844201290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  <a:ln>
      <a:noFill/>
    </a:ln>
    <a:effectLst/>
  </c:spPr>
  <c:txPr>
    <a:bodyPr/>
    <a:lstStyle/>
    <a:p>
      <a:pPr>
        <a:defRPr sz="1800"/>
      </a:pPr>
      <a:endParaRPr lang="th-TH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0070C0"/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 sz="2400" b="1" i="0" baseline="0" dirty="0">
                <a:solidFill>
                  <a:srgbClr val="0070C0"/>
                </a:solidFill>
                <a:effectLst/>
              </a:rPr>
              <a:t>แผนภูมิแสดงร้อยละรายจ่ายตามแผนเงินบำรุงเปรียบเทียบกับผลการดำเนินงานปีงบประมาณ 2565 </a:t>
            </a:r>
          </a:p>
          <a:p>
            <a:pPr>
              <a:defRPr sz="2400" b="0" i="0" u="none" strike="noStrike" kern="1200" spc="0" baseline="0">
                <a:solidFill>
                  <a:srgbClr val="0070C0"/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 sz="2400" b="1" i="0" baseline="0" dirty="0">
                <a:solidFill>
                  <a:srgbClr val="0070C0"/>
                </a:solidFill>
                <a:effectLst/>
              </a:rPr>
              <a:t>โรงพยาบาลวังชิ้น ณ.ธันวาคม  2564</a:t>
            </a:r>
            <a:endParaRPr lang="th-TH" sz="2400" dirty="0">
              <a:solidFill>
                <a:srgbClr val="0070C0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964153289329831"/>
          <c:y val="0.15700107407698374"/>
          <c:w val="0.84990350426023731"/>
          <c:h val="0.438978134908559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 ประมาณการปี 2565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Sheet1!$B$3:$B$28</c:f>
              <c:strCache>
                <c:ptCount val="15"/>
                <c:pt idx="0">
                  <c:v>ค่ายา</c:v>
                </c:pt>
                <c:pt idx="1">
                  <c:v>ค่าวัสดุการแพทย์ทั่วไป</c:v>
                </c:pt>
                <c:pt idx="2">
                  <c:v>ค่าวัสดุชันสูตร</c:v>
                </c:pt>
                <c:pt idx="3">
                  <c:v>ค่าวัสดุทันตกรรม</c:v>
                </c:pt>
                <c:pt idx="4">
                  <c:v>วัสดุเอ็กซเรย์</c:v>
                </c:pt>
                <c:pt idx="5">
                  <c:v>ครุภัณฑ์สำนักงาน</c:v>
                </c:pt>
                <c:pt idx="6">
                  <c:v>ครุภัณฑ์การแพทย์</c:v>
                </c:pt>
                <c:pt idx="7">
                  <c:v>ครุภัณฑ์คอม</c:v>
                </c:pt>
                <c:pt idx="8">
                  <c:v>จ้างซ่อมและปรับปรุงสิ่งก่อสร้า</c:v>
                </c:pt>
                <c:pt idx="9">
                  <c:v>จ้างเหมาบริการ</c:v>
                </c:pt>
                <c:pt idx="10">
                  <c:v>ค่าจ้าง ค่าตอบแทน</c:v>
                </c:pt>
                <c:pt idx="11">
                  <c:v>ค่าสาธารณูปโภค</c:v>
                </c:pt>
                <c:pt idx="12">
                  <c:v>ค่าสนับสนุน รพ.สต.และ สสอ.</c:v>
                </c:pt>
                <c:pt idx="13">
                  <c:v>แผนงานโครงการ</c:v>
                </c:pt>
                <c:pt idx="14">
                  <c:v>ค่าวัสดุ</c:v>
                </c:pt>
              </c:strCache>
            </c:strRef>
          </c:cat>
          <c:val>
            <c:numRef>
              <c:f>Sheet1!$C$3:$C$28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AC-49C5-8F39-07F6B90DC0CD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 ร้อยละแผนเงินบำรุง 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cat>
            <c:strRef>
              <c:f>Sheet1!$B$3:$B$28</c:f>
              <c:strCache>
                <c:ptCount val="15"/>
                <c:pt idx="0">
                  <c:v>ค่ายา</c:v>
                </c:pt>
                <c:pt idx="1">
                  <c:v>ค่าวัสดุการแพทย์ทั่วไป</c:v>
                </c:pt>
                <c:pt idx="2">
                  <c:v>ค่าวัสดุชันสูตร</c:v>
                </c:pt>
                <c:pt idx="3">
                  <c:v>ค่าวัสดุทันตกรรม</c:v>
                </c:pt>
                <c:pt idx="4">
                  <c:v>วัสดุเอ็กซเรย์</c:v>
                </c:pt>
                <c:pt idx="5">
                  <c:v>ครุภัณฑ์สำนักงาน</c:v>
                </c:pt>
                <c:pt idx="6">
                  <c:v>ครุภัณฑ์การแพทย์</c:v>
                </c:pt>
                <c:pt idx="7">
                  <c:v>ครุภัณฑ์คอม</c:v>
                </c:pt>
                <c:pt idx="8">
                  <c:v>จ้างซ่อมและปรับปรุงสิ่งก่อสร้า</c:v>
                </c:pt>
                <c:pt idx="9">
                  <c:v>จ้างเหมาบริการ</c:v>
                </c:pt>
                <c:pt idx="10">
                  <c:v>ค่าจ้าง ค่าตอบแทน</c:v>
                </c:pt>
                <c:pt idx="11">
                  <c:v>ค่าสาธารณูปโภค</c:v>
                </c:pt>
                <c:pt idx="12">
                  <c:v>ค่าสนับสนุน รพ.สต.และ สสอ.</c:v>
                </c:pt>
                <c:pt idx="13">
                  <c:v>แผนงานโครงการ</c:v>
                </c:pt>
                <c:pt idx="14">
                  <c:v>ค่าวัสดุ</c:v>
                </c:pt>
              </c:strCache>
            </c:strRef>
          </c:cat>
          <c:val>
            <c:numRef>
              <c:f>Sheet1!$D$3:$D$28</c:f>
              <c:numCache>
                <c:formatCode>#,##0.00_ ;[Red]\-#,##0.00\ </c:formatCode>
                <c:ptCount val="15"/>
                <c:pt idx="0">
                  <c:v>13.300414003141794</c:v>
                </c:pt>
                <c:pt idx="1">
                  <c:v>0.30049349763134181</c:v>
                </c:pt>
                <c:pt idx="2">
                  <c:v>2.322121174020606</c:v>
                </c:pt>
                <c:pt idx="3">
                  <c:v>0.88631921916593959</c:v>
                </c:pt>
                <c:pt idx="4">
                  <c:v>4.7929419831141698E-2</c:v>
                </c:pt>
                <c:pt idx="5">
                  <c:v>0.36055148111546448</c:v>
                </c:pt>
                <c:pt idx="6">
                  <c:v>11.35927249998055</c:v>
                </c:pt>
                <c:pt idx="7">
                  <c:v>24.338463531414007</c:v>
                </c:pt>
                <c:pt idx="8">
                  <c:v>0.50685361471432167</c:v>
                </c:pt>
                <c:pt idx="9">
                  <c:v>9.5466676356282747</c:v>
                </c:pt>
                <c:pt idx="10">
                  <c:v>2.6070222871713149</c:v>
                </c:pt>
                <c:pt idx="11">
                  <c:v>3.3271105452408776</c:v>
                </c:pt>
                <c:pt idx="12">
                  <c:v>25.371438387614791</c:v>
                </c:pt>
                <c:pt idx="13">
                  <c:v>4.2932993496134353</c:v>
                </c:pt>
                <c:pt idx="14">
                  <c:v>1.432043353716218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5AC-49C5-8F39-07F6B90DC0CD}"/>
            </c:ext>
          </c:extLst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 รายได้จากบัญชี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Sheet1!$B$3:$B$28</c:f>
              <c:strCache>
                <c:ptCount val="15"/>
                <c:pt idx="0">
                  <c:v>ค่ายา</c:v>
                </c:pt>
                <c:pt idx="1">
                  <c:v>ค่าวัสดุการแพทย์ทั่วไป</c:v>
                </c:pt>
                <c:pt idx="2">
                  <c:v>ค่าวัสดุชันสูตร</c:v>
                </c:pt>
                <c:pt idx="3">
                  <c:v>ค่าวัสดุทันตกรรม</c:v>
                </c:pt>
                <c:pt idx="4">
                  <c:v>วัสดุเอ็กซเรย์</c:v>
                </c:pt>
                <c:pt idx="5">
                  <c:v>ครุภัณฑ์สำนักงาน</c:v>
                </c:pt>
                <c:pt idx="6">
                  <c:v>ครุภัณฑ์การแพทย์</c:v>
                </c:pt>
                <c:pt idx="7">
                  <c:v>ครุภัณฑ์คอม</c:v>
                </c:pt>
                <c:pt idx="8">
                  <c:v>จ้างซ่อมและปรับปรุงสิ่งก่อสร้า</c:v>
                </c:pt>
                <c:pt idx="9">
                  <c:v>จ้างเหมาบริการ</c:v>
                </c:pt>
                <c:pt idx="10">
                  <c:v>ค่าจ้าง ค่าตอบแทน</c:v>
                </c:pt>
                <c:pt idx="11">
                  <c:v>ค่าสาธารณูปโภค</c:v>
                </c:pt>
                <c:pt idx="12">
                  <c:v>ค่าสนับสนุน รพ.สต.และ สสอ.</c:v>
                </c:pt>
                <c:pt idx="13">
                  <c:v>แผนงานโครงการ</c:v>
                </c:pt>
                <c:pt idx="14">
                  <c:v>ค่าวัสดุ</c:v>
                </c:pt>
              </c:strCache>
            </c:strRef>
          </c:cat>
          <c:val>
            <c:numRef>
              <c:f>Sheet1!$E$3:$E$28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5AC-49C5-8F39-07F6B90DC0CD}"/>
            </c:ext>
          </c:extLst>
        </c:ser>
        <c:ser>
          <c:idx val="3"/>
          <c:order val="3"/>
          <c:tx>
            <c:strRef>
              <c:f>Sheet1!$F$2</c:f>
              <c:strCache>
                <c:ptCount val="1"/>
                <c:pt idx="0">
                  <c:v> ร้อยละผลงาน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etal">
              <a:bevelT w="88900" h="88900"/>
            </a:sp3d>
          </c:spPr>
          <c:invertIfNegative val="0"/>
          <c:cat>
            <c:strRef>
              <c:f>Sheet1!$B$3:$B$28</c:f>
              <c:strCache>
                <c:ptCount val="15"/>
                <c:pt idx="0">
                  <c:v>ค่ายา</c:v>
                </c:pt>
                <c:pt idx="1">
                  <c:v>ค่าวัสดุการแพทย์ทั่วไป</c:v>
                </c:pt>
                <c:pt idx="2">
                  <c:v>ค่าวัสดุชันสูตร</c:v>
                </c:pt>
                <c:pt idx="3">
                  <c:v>ค่าวัสดุทันตกรรม</c:v>
                </c:pt>
                <c:pt idx="4">
                  <c:v>วัสดุเอ็กซเรย์</c:v>
                </c:pt>
                <c:pt idx="5">
                  <c:v>ครุภัณฑ์สำนักงาน</c:v>
                </c:pt>
                <c:pt idx="6">
                  <c:v>ครุภัณฑ์การแพทย์</c:v>
                </c:pt>
                <c:pt idx="7">
                  <c:v>ครุภัณฑ์คอม</c:v>
                </c:pt>
                <c:pt idx="8">
                  <c:v>จ้างซ่อมและปรับปรุงสิ่งก่อสร้า</c:v>
                </c:pt>
                <c:pt idx="9">
                  <c:v>จ้างเหมาบริการ</c:v>
                </c:pt>
                <c:pt idx="10">
                  <c:v>ค่าจ้าง ค่าตอบแทน</c:v>
                </c:pt>
                <c:pt idx="11">
                  <c:v>ค่าสาธารณูปโภค</c:v>
                </c:pt>
                <c:pt idx="12">
                  <c:v>ค่าสนับสนุน รพ.สต.และ สสอ.</c:v>
                </c:pt>
                <c:pt idx="13">
                  <c:v>แผนงานโครงการ</c:v>
                </c:pt>
                <c:pt idx="14">
                  <c:v>ค่าวัสดุ</c:v>
                </c:pt>
              </c:strCache>
            </c:strRef>
          </c:cat>
          <c:val>
            <c:numRef>
              <c:f>Sheet1!$F$3:$F$28</c:f>
              <c:numCache>
                <c:formatCode>#,##0.00_ ;[Red]\-#,##0.00\ </c:formatCode>
                <c:ptCount val="15"/>
                <c:pt idx="0">
                  <c:v>2.9920530101101064</c:v>
                </c:pt>
                <c:pt idx="1">
                  <c:v>0.89288987770941675</c:v>
                </c:pt>
                <c:pt idx="2">
                  <c:v>0.54389749643109553</c:v>
                </c:pt>
                <c:pt idx="3">
                  <c:v>0.17113041662917838</c:v>
                </c:pt>
                <c:pt idx="4">
                  <c:v>0</c:v>
                </c:pt>
                <c:pt idx="5">
                  <c:v>6.3841987215080512E-2</c:v>
                </c:pt>
                <c:pt idx="6">
                  <c:v>0</c:v>
                </c:pt>
                <c:pt idx="7">
                  <c:v>0</c:v>
                </c:pt>
                <c:pt idx="8">
                  <c:v>0.32709889331133601</c:v>
                </c:pt>
                <c:pt idx="9">
                  <c:v>1.8094544635867764</c:v>
                </c:pt>
                <c:pt idx="10">
                  <c:v>9.4332958988044773</c:v>
                </c:pt>
                <c:pt idx="11">
                  <c:v>0.28844714251925591</c:v>
                </c:pt>
                <c:pt idx="12">
                  <c:v>0</c:v>
                </c:pt>
                <c:pt idx="13">
                  <c:v>0</c:v>
                </c:pt>
                <c:pt idx="14">
                  <c:v>0.9698676845069969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5AC-49C5-8F39-07F6B90DC0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"/>
        <c:overlap val="5"/>
        <c:axId val="195375104"/>
        <c:axId val="195377024"/>
      </c:barChart>
      <c:catAx>
        <c:axId val="195375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r>
                  <a:rPr lang="th-TH" b="1" dirty="0"/>
                  <a:t>รายจ่าย</a:t>
                </a:r>
              </a:p>
            </c:rich>
          </c:tx>
          <c:layout>
            <c:manualLayout>
              <c:xMode val="edge"/>
              <c:yMode val="edge"/>
              <c:x val="0.85909792604819935"/>
              <c:y val="0.842594579179014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70C0"/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195377024"/>
        <c:crosses val="autoZero"/>
        <c:auto val="1"/>
        <c:lblAlgn val="ctr"/>
        <c:lblOffset val="100"/>
        <c:noMultiLvlLbl val="0"/>
      </c:catAx>
      <c:valAx>
        <c:axId val="19537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r>
                  <a:rPr lang="th-TH" b="1" dirty="0"/>
                  <a:t>ร้อยละ</a:t>
                </a:r>
              </a:p>
            </c:rich>
          </c:tx>
          <c:layout>
            <c:manualLayout>
              <c:xMode val="edge"/>
              <c:yMode val="edge"/>
              <c:x val="9.2933003079686514E-3"/>
              <c:y val="9.4640738743151667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0_ ;[Red]\-#,##0.0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70C0"/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195375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accent6">
                  <a:lumMod val="7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th-TH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  <a:ln>
      <a:noFill/>
    </a:ln>
    <a:effectLst/>
  </c:spPr>
  <c:txPr>
    <a:bodyPr/>
    <a:lstStyle/>
    <a:p>
      <a:pPr>
        <a:defRPr sz="2400"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337" cy="4969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5120" y="0"/>
            <a:ext cx="2971336" cy="4969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19670-9831-4D21-8821-10EA26FFD943}" type="datetimeFigureOut">
              <a:rPr lang="th-TH" smtClean="0"/>
              <a:t>04/02/65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7047"/>
            <a:ext cx="2971337" cy="4969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5120" y="9447047"/>
            <a:ext cx="2971336" cy="4969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65D3A-5FF1-4A6E-A489-875D48BFFFD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9154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26633-D25D-4484-BB79-0126448A1D32}" type="datetimeFigureOut">
              <a:rPr lang="th-TH" smtClean="0"/>
              <a:pPr/>
              <a:t>04/02/65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721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944721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BE2FB-2A11-47E6-9A2B-6985DB4A2AC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059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E2FB-2A11-47E6-9A2B-6985DB4A2AC6}" type="slidenum">
              <a:rPr lang="th-TH" smtClean="0"/>
              <a:pPr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1757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E2FB-2A11-47E6-9A2B-6985DB4A2AC6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3998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7227E-2690-42C4-A24E-175BCF537E3D}" type="slidenum">
              <a:rPr lang="th-TH" smtClean="0">
                <a:solidFill>
                  <a:prstClr val="black"/>
                </a:solidFill>
              </a:rPr>
              <a:pPr/>
              <a:t>50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57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E2FB-2A11-47E6-9A2B-6985DB4A2AC6}" type="slidenum">
              <a:rPr lang="th-TH" smtClean="0"/>
              <a:pPr/>
              <a:t>68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5499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3FBF6-508D-4EBF-B3D9-7186314CE2A6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DB05156-7022-47FA-8449-64FDA730A9B5}"/>
              </a:ext>
            </a:extLst>
          </p:cNvPr>
          <p:cNvGrpSpPr/>
          <p:nvPr userDrawn="1"/>
        </p:nvGrpSpPr>
        <p:grpSpPr>
          <a:xfrm rot="5400000">
            <a:off x="5981671" y="5720329"/>
            <a:ext cx="228658" cy="1691575"/>
            <a:chOff x="7316420" y="1861156"/>
            <a:chExt cx="689857" cy="5103452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A3A6D6BC-9E2C-432C-9A5D-C060231AFDB0}"/>
                </a:ext>
              </a:extLst>
            </p:cNvPr>
            <p:cNvSpPr/>
            <p:nvPr/>
          </p:nvSpPr>
          <p:spPr>
            <a:xfrm>
              <a:off x="7316420" y="1861156"/>
              <a:ext cx="689857" cy="689857"/>
            </a:xfrm>
            <a:prstGeom prst="ellipse">
              <a:avLst/>
            </a:prstGeom>
            <a:solidFill>
              <a:schemeClr val="accent5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A3C81B2F-B325-4145-8798-0F28B0C98B7C}"/>
                </a:ext>
              </a:extLst>
            </p:cNvPr>
            <p:cNvSpPr/>
            <p:nvPr/>
          </p:nvSpPr>
          <p:spPr>
            <a:xfrm>
              <a:off x="7316420" y="2743875"/>
              <a:ext cx="689857" cy="689857"/>
            </a:xfrm>
            <a:prstGeom prst="ellipse">
              <a:avLst/>
            </a:prstGeom>
            <a:solidFill>
              <a:schemeClr val="accent4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BE6035F-7CC6-46C7-9AEB-6ADA10B1D38B}"/>
                </a:ext>
              </a:extLst>
            </p:cNvPr>
            <p:cNvSpPr/>
            <p:nvPr/>
          </p:nvSpPr>
          <p:spPr>
            <a:xfrm>
              <a:off x="7316420" y="3626594"/>
              <a:ext cx="689857" cy="689857"/>
            </a:xfrm>
            <a:prstGeom prst="ellipse">
              <a:avLst/>
            </a:prstGeom>
            <a:solidFill>
              <a:schemeClr val="accent3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55801913-98AE-438B-BDE8-12666D966E27}"/>
                </a:ext>
              </a:extLst>
            </p:cNvPr>
            <p:cNvSpPr/>
            <p:nvPr/>
          </p:nvSpPr>
          <p:spPr>
            <a:xfrm>
              <a:off x="7316420" y="4509313"/>
              <a:ext cx="689857" cy="689857"/>
            </a:xfrm>
            <a:prstGeom prst="ellipse">
              <a:avLst/>
            </a:prstGeom>
            <a:solidFill>
              <a:schemeClr val="accent2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38C4E16A-515C-4D25-BD61-670F72620E9D}"/>
                </a:ext>
              </a:extLst>
            </p:cNvPr>
            <p:cNvSpPr/>
            <p:nvPr/>
          </p:nvSpPr>
          <p:spPr>
            <a:xfrm>
              <a:off x="7316420" y="5392032"/>
              <a:ext cx="689857" cy="689857"/>
            </a:xfrm>
            <a:prstGeom prst="ellipse">
              <a:avLst/>
            </a:prstGeom>
            <a:solidFill>
              <a:schemeClr val="accent1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3CCA7F11-F003-4C26-B567-7140268ADCEF}"/>
                </a:ext>
              </a:extLst>
            </p:cNvPr>
            <p:cNvSpPr/>
            <p:nvPr/>
          </p:nvSpPr>
          <p:spPr>
            <a:xfrm>
              <a:off x="7316420" y="6274751"/>
              <a:ext cx="689857" cy="689857"/>
            </a:xfrm>
            <a:prstGeom prst="ellipse">
              <a:avLst/>
            </a:prstGeom>
            <a:solidFill>
              <a:schemeClr val="accent6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14">
            <a:extLst>
              <a:ext uri="{FF2B5EF4-FFF2-40B4-BE49-F238E27FC236}">
                <a16:creationId xmlns="" xmlns:a16="http://schemas.microsoft.com/office/drawing/2014/main" id="{A769A459-AF04-45A7-80CE-4E8DC5AC49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4943" y="448887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15">
            <a:extLst>
              <a:ext uri="{FF2B5EF4-FFF2-40B4-BE49-F238E27FC236}">
                <a16:creationId xmlns="" xmlns:a16="http://schemas.microsoft.com/office/drawing/2014/main" id="{DFE4068D-B3EC-469A-9F6F-A76002F6DBF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53743" y="2009396"/>
            <a:ext cx="2825140" cy="2825140"/>
          </a:xfrm>
          <a:custGeom>
            <a:avLst/>
            <a:gdLst>
              <a:gd name="connsiteX0" fmla="*/ 1412571 w 2825140"/>
              <a:gd name="connsiteY0" fmla="*/ 0 h 2825140"/>
              <a:gd name="connsiteX1" fmla="*/ 2825140 w 2825140"/>
              <a:gd name="connsiteY1" fmla="*/ 1412570 h 2825140"/>
              <a:gd name="connsiteX2" fmla="*/ 1412571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1" y="0"/>
                </a:moveTo>
                <a:lnTo>
                  <a:pt x="2825140" y="1412570"/>
                </a:lnTo>
                <a:lnTo>
                  <a:pt x="1412571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그림 개체 틀 16">
            <a:extLst>
              <a:ext uri="{FF2B5EF4-FFF2-40B4-BE49-F238E27FC236}">
                <a16:creationId xmlns="" xmlns:a16="http://schemas.microsoft.com/office/drawing/2014/main" id="{5C5441D4-AB74-4B7F-B4AC-DD976BF778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2543" y="448886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="" xmlns:a16="http://schemas.microsoft.com/office/drawing/2014/main" id="{9EB123B0-D633-4FA6-9EA7-8A395458C6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6298" y="3569906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7DE9F876-6862-4E0C-A11E-9C7D17FE10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70034" y="14068"/>
            <a:ext cx="3421966" cy="6843932"/>
          </a:xfrm>
          <a:custGeom>
            <a:avLst/>
            <a:gdLst>
              <a:gd name="connsiteX0" fmla="*/ 3421966 w 3421966"/>
              <a:gd name="connsiteY0" fmla="*/ 0 h 6843932"/>
              <a:gd name="connsiteX1" fmla="*/ 3421966 w 3421966"/>
              <a:gd name="connsiteY1" fmla="*/ 6843932 h 6843932"/>
              <a:gd name="connsiteX2" fmla="*/ 0 w 3421966"/>
              <a:gd name="connsiteY2" fmla="*/ 3421966 h 684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1966" h="6843932">
                <a:moveTo>
                  <a:pt x="3421966" y="0"/>
                </a:moveTo>
                <a:lnTo>
                  <a:pt x="3421966" y="6843932"/>
                </a:lnTo>
                <a:lnTo>
                  <a:pt x="0" y="34219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252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04472DF4-780C-4ADE-ADF2-F9FF59D5E3DF}"/>
              </a:ext>
            </a:extLst>
          </p:cNvPr>
          <p:cNvSpPr/>
          <p:nvPr userDrawn="1"/>
        </p:nvSpPr>
        <p:spPr>
          <a:xfrm>
            <a:off x="0" y="4146072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8DA4AA9B-DE3D-40EB-9F5D-E33991966CF3}"/>
              </a:ext>
            </a:extLst>
          </p:cNvPr>
          <p:cNvSpPr/>
          <p:nvPr userDrawn="1"/>
        </p:nvSpPr>
        <p:spPr>
          <a:xfrm>
            <a:off x="8014620" y="4146072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C0BCB32D-63B6-403B-AF38-CB68742DC0CC}"/>
              </a:ext>
            </a:extLst>
          </p:cNvPr>
          <p:cNvSpPr/>
          <p:nvPr userDrawn="1"/>
        </p:nvSpPr>
        <p:spPr>
          <a:xfrm>
            <a:off x="3880338" y="4498201"/>
            <a:ext cx="4431324" cy="4488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5" name="Graphic 14">
            <a:extLst>
              <a:ext uri="{FF2B5EF4-FFF2-40B4-BE49-F238E27FC236}">
                <a16:creationId xmlns="" xmlns:a16="http://schemas.microsoft.com/office/drawing/2014/main" id="{EC269C82-1A20-453E-9C19-936C54DAF495}"/>
              </a:ext>
            </a:extLst>
          </p:cNvPr>
          <p:cNvGrpSpPr/>
          <p:nvPr userDrawn="1"/>
        </p:nvGrpSpPr>
        <p:grpSpPr>
          <a:xfrm>
            <a:off x="4181510" y="1466504"/>
            <a:ext cx="3966027" cy="3201070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976E0F3D-2583-4D45-BFC6-CB87342E7D61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757FAD70-6D4B-482B-95A9-4E04FB55ECCF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9D563A12-0F0A-4174-9A89-B35A42440D1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0C2CEB12-9BC1-4648-9624-BD1C7A1F9020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80E5679B-A26F-4D11-A60A-B1A0979D6CD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19D55C80-D642-4CD0-B4B5-4986DF17909C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874C12F8-D0E0-45A4-AC42-BDCA423A40CA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41FEF898-9667-4F86-A5F6-CEDDC6C293EB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" name="Graphic 14">
            <a:extLst>
              <a:ext uri="{FF2B5EF4-FFF2-40B4-BE49-F238E27FC236}">
                <a16:creationId xmlns="" xmlns:a16="http://schemas.microsoft.com/office/drawing/2014/main" id="{6466E66D-3BAE-425D-BC41-650435BB6D1C}"/>
              </a:ext>
            </a:extLst>
          </p:cNvPr>
          <p:cNvGrpSpPr/>
          <p:nvPr userDrawn="1"/>
        </p:nvGrpSpPr>
        <p:grpSpPr>
          <a:xfrm>
            <a:off x="802991" y="2123122"/>
            <a:ext cx="2744170" cy="2214881"/>
            <a:chOff x="2444748" y="555045"/>
            <a:chExt cx="7282048" cy="5727454"/>
          </a:xfrm>
        </p:grpSpPr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DFBCB55E-BA4A-4722-B00E-1D42824A242D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6756075A-4F2A-4B6D-9790-C67B8D4AAF71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753DD044-D8CB-4BE4-A652-EC88AE72017E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4C0F7F19-7D20-46BD-BAF2-01D7B020C27A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0DA2D2FE-EA18-49F0-9EF7-0F43A5C301F6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35A0640C-4A28-4749-A6D0-C5A294D5F97D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5B336D64-6D18-4EB9-9791-519A52CC9A37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8B9CE25C-4F42-4A53-A78D-C2B80F3231D2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3" name="Graphic 14">
            <a:extLst>
              <a:ext uri="{FF2B5EF4-FFF2-40B4-BE49-F238E27FC236}">
                <a16:creationId xmlns="" xmlns:a16="http://schemas.microsoft.com/office/drawing/2014/main" id="{4C761F98-172B-4C1D-AA69-0DDECF8B42B3}"/>
              </a:ext>
            </a:extLst>
          </p:cNvPr>
          <p:cNvGrpSpPr/>
          <p:nvPr userDrawn="1"/>
        </p:nvGrpSpPr>
        <p:grpSpPr>
          <a:xfrm>
            <a:off x="8753103" y="2123122"/>
            <a:ext cx="2744170" cy="2214881"/>
            <a:chOff x="2444748" y="555045"/>
            <a:chExt cx="7282048" cy="5727454"/>
          </a:xfrm>
        </p:grpSpPr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31DCA19F-9F67-49A5-A8DA-BAA1E14A3282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77B11387-2F56-4E1F-8723-F0F0CF79A78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B733A570-34CE-4BC0-96F1-784046504334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06BF6594-0686-4B3A-8A22-E45AE30E1F02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F34423DA-D34F-461C-861F-85E6100E7803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88C16CA6-78CC-482B-B2E3-E2FE7687FF22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33250C-BA10-4121-AF30-F82F162C6D7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2D59BB2-DE53-439B-99EC-82AAEDD01EA7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2" name="그림 개체 틀 2">
            <a:extLst>
              <a:ext uri="{FF2B5EF4-FFF2-40B4-BE49-F238E27FC236}">
                <a16:creationId xmlns="" xmlns:a16="http://schemas.microsoft.com/office/drawing/2014/main" id="{0DB6E3C2-C40C-4102-BF69-47AA9B9BAD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0236" y="1620355"/>
            <a:ext cx="3747829" cy="21844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3" name="그림 개체 틀 2">
            <a:extLst>
              <a:ext uri="{FF2B5EF4-FFF2-40B4-BE49-F238E27FC236}">
                <a16:creationId xmlns="" xmlns:a16="http://schemas.microsoft.com/office/drawing/2014/main" id="{677CFC62-2B4A-456E-BE05-1E1E77FC63B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8338" y="2225935"/>
            <a:ext cx="2513477" cy="14976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4" name="그림 개체 틀 2">
            <a:extLst>
              <a:ext uri="{FF2B5EF4-FFF2-40B4-BE49-F238E27FC236}">
                <a16:creationId xmlns="" xmlns:a16="http://schemas.microsoft.com/office/drawing/2014/main" id="{B8AF8CA0-D485-461D-B32B-288B7416459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868450" y="2225935"/>
            <a:ext cx="2513477" cy="14976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="" xmlns:a16="http://schemas.microsoft.com/office/drawing/2014/main" id="{C92F677F-2353-4295-A595-533F1F0904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85B0FBAA-C8B0-4DB6-BFD4-9779F94E5944}"/>
              </a:ext>
            </a:extLst>
          </p:cNvPr>
          <p:cNvGrpSpPr/>
          <p:nvPr userDrawn="1"/>
        </p:nvGrpSpPr>
        <p:grpSpPr>
          <a:xfrm rot="5400000">
            <a:off x="5981671" y="5720329"/>
            <a:ext cx="228658" cy="1691575"/>
            <a:chOff x="7316420" y="1861156"/>
            <a:chExt cx="689857" cy="5103452"/>
          </a:xfrm>
        </p:grpSpPr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08290DD0-F2B3-4172-8DFA-3BA8A5F6400F}"/>
                </a:ext>
              </a:extLst>
            </p:cNvPr>
            <p:cNvSpPr/>
            <p:nvPr/>
          </p:nvSpPr>
          <p:spPr>
            <a:xfrm>
              <a:off x="7316420" y="1861156"/>
              <a:ext cx="689857" cy="689857"/>
            </a:xfrm>
            <a:prstGeom prst="ellipse">
              <a:avLst/>
            </a:prstGeom>
            <a:solidFill>
              <a:schemeClr val="accent5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2D53E9A3-E57B-4204-BF9B-4AE6E66ADDF8}"/>
                </a:ext>
              </a:extLst>
            </p:cNvPr>
            <p:cNvSpPr/>
            <p:nvPr/>
          </p:nvSpPr>
          <p:spPr>
            <a:xfrm>
              <a:off x="7316420" y="2743875"/>
              <a:ext cx="689857" cy="689857"/>
            </a:xfrm>
            <a:prstGeom prst="ellipse">
              <a:avLst/>
            </a:prstGeom>
            <a:solidFill>
              <a:schemeClr val="accent4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B4F5CA35-04A5-473F-998F-C7756015249C}"/>
                </a:ext>
              </a:extLst>
            </p:cNvPr>
            <p:cNvSpPr/>
            <p:nvPr/>
          </p:nvSpPr>
          <p:spPr>
            <a:xfrm>
              <a:off x="7316420" y="3626594"/>
              <a:ext cx="689857" cy="689857"/>
            </a:xfrm>
            <a:prstGeom prst="ellipse">
              <a:avLst/>
            </a:prstGeom>
            <a:solidFill>
              <a:schemeClr val="accent3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8934F24F-7B1B-4044-AFBE-2466FBD7B2C7}"/>
                </a:ext>
              </a:extLst>
            </p:cNvPr>
            <p:cNvSpPr/>
            <p:nvPr/>
          </p:nvSpPr>
          <p:spPr>
            <a:xfrm>
              <a:off x="7316420" y="4509313"/>
              <a:ext cx="689857" cy="689857"/>
            </a:xfrm>
            <a:prstGeom prst="ellipse">
              <a:avLst/>
            </a:prstGeom>
            <a:solidFill>
              <a:schemeClr val="accent2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9EC92AEB-CA32-4F13-976C-FE745F858304}"/>
                </a:ext>
              </a:extLst>
            </p:cNvPr>
            <p:cNvSpPr/>
            <p:nvPr/>
          </p:nvSpPr>
          <p:spPr>
            <a:xfrm>
              <a:off x="7316420" y="5392032"/>
              <a:ext cx="689857" cy="689857"/>
            </a:xfrm>
            <a:prstGeom prst="ellipse">
              <a:avLst/>
            </a:prstGeom>
            <a:solidFill>
              <a:schemeClr val="accent1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48872E85-CFD3-4815-85A8-0CCEC4689539}"/>
                </a:ext>
              </a:extLst>
            </p:cNvPr>
            <p:cNvSpPr/>
            <p:nvPr/>
          </p:nvSpPr>
          <p:spPr>
            <a:xfrm>
              <a:off x="7316420" y="6274751"/>
              <a:ext cx="689857" cy="689857"/>
            </a:xfrm>
            <a:prstGeom prst="ellipse">
              <a:avLst/>
            </a:prstGeom>
            <a:solidFill>
              <a:schemeClr val="accent6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3BA6D116-08C4-4B82-9CED-6CAA135A4C41}"/>
              </a:ext>
            </a:extLst>
          </p:cNvPr>
          <p:cNvSpPr/>
          <p:nvPr userDrawn="1"/>
        </p:nvSpPr>
        <p:spPr>
          <a:xfrm>
            <a:off x="647699" y="619125"/>
            <a:ext cx="10906125" cy="5619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94D1C30F-C049-4A2E-AA78-FB452C660A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133600" y="0"/>
            <a:ext cx="3960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093496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75D3304-F06B-4905-8034-326782C7E4EA}"/>
              </a:ext>
            </a:extLst>
          </p:cNvPr>
          <p:cNvGrpSpPr/>
          <p:nvPr userDrawn="1"/>
        </p:nvGrpSpPr>
        <p:grpSpPr>
          <a:xfrm>
            <a:off x="2924901" y="1599606"/>
            <a:ext cx="6342197" cy="3484608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07F8A63B-D184-4CD5-8DBC-971A155CA923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A0B5DC62-199C-4D62-8C73-F7A0D4D68F6E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72E1BB28-E75E-43C6-A518-41157449D91C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2E3A7629-E620-4EE4-9D18-57F801E2DA6D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D2E17E0E-FDBA-4A1F-B35B-4A34A311CB8A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078CB813-0DBC-4674-9CCC-578B191804B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EA461F5A-82E3-44FD-8776-84AECCFDBA9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="" xmlns:a16="http://schemas.microsoft.com/office/drawing/2014/main" id="{6A7A05AF-5E39-45CA-B25D-95424BDF8CE4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1EA28B16-E0A2-4B85-8806-216B2E392249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D0038EED-C7DA-48EE-AAD1-4DA9DEB75622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="" xmlns:a16="http://schemas.microsoft.com/office/drawing/2014/main" id="{D62659C9-8BB8-41FC-9D6E-ED553BB90C46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50CCA88F-3BEA-464E-A4B9-A2B716420923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그림 개체 틀 2">
            <a:extLst>
              <a:ext uri="{FF2B5EF4-FFF2-40B4-BE49-F238E27FC236}">
                <a16:creationId xmlns="" xmlns:a16="http://schemas.microsoft.com/office/drawing/2014/main" id="{64B25DB6-835E-4C42-B6ED-3C69DB29AD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76996" y="1772575"/>
            <a:ext cx="4679027" cy="28461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="" xmlns:a16="http://schemas.microsoft.com/office/drawing/2014/main" id="{94E4B220-F13F-4399-A985-9091E84BCE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5CEEFBF-292E-495F-BB21-82A3E7605A30}"/>
              </a:ext>
            </a:extLst>
          </p:cNvPr>
          <p:cNvGrpSpPr/>
          <p:nvPr userDrawn="1"/>
        </p:nvGrpSpPr>
        <p:grpSpPr>
          <a:xfrm rot="5400000">
            <a:off x="5981671" y="5720329"/>
            <a:ext cx="228658" cy="1691575"/>
            <a:chOff x="7316420" y="1861156"/>
            <a:chExt cx="689857" cy="5103452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0120445-9D2E-4C38-8C0F-33C6328651CD}"/>
                </a:ext>
              </a:extLst>
            </p:cNvPr>
            <p:cNvSpPr/>
            <p:nvPr/>
          </p:nvSpPr>
          <p:spPr>
            <a:xfrm>
              <a:off x="7316420" y="1861156"/>
              <a:ext cx="689857" cy="689857"/>
            </a:xfrm>
            <a:prstGeom prst="ellipse">
              <a:avLst/>
            </a:prstGeom>
            <a:solidFill>
              <a:schemeClr val="accent5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4B27002C-0EA3-441D-8EE5-2A664BC84F29}"/>
                </a:ext>
              </a:extLst>
            </p:cNvPr>
            <p:cNvSpPr/>
            <p:nvPr/>
          </p:nvSpPr>
          <p:spPr>
            <a:xfrm>
              <a:off x="7316420" y="2743875"/>
              <a:ext cx="689857" cy="689857"/>
            </a:xfrm>
            <a:prstGeom prst="ellipse">
              <a:avLst/>
            </a:prstGeom>
            <a:solidFill>
              <a:schemeClr val="accent4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C6D07AB3-E8A0-491A-8859-5F26088CA6BC}"/>
                </a:ext>
              </a:extLst>
            </p:cNvPr>
            <p:cNvSpPr/>
            <p:nvPr/>
          </p:nvSpPr>
          <p:spPr>
            <a:xfrm>
              <a:off x="7316420" y="3626594"/>
              <a:ext cx="689857" cy="689857"/>
            </a:xfrm>
            <a:prstGeom prst="ellipse">
              <a:avLst/>
            </a:prstGeom>
            <a:solidFill>
              <a:schemeClr val="accent3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8446FD9E-F308-440E-B090-CBC9FC7EE219}"/>
                </a:ext>
              </a:extLst>
            </p:cNvPr>
            <p:cNvSpPr/>
            <p:nvPr/>
          </p:nvSpPr>
          <p:spPr>
            <a:xfrm>
              <a:off x="7316420" y="4509313"/>
              <a:ext cx="689857" cy="689857"/>
            </a:xfrm>
            <a:prstGeom prst="ellipse">
              <a:avLst/>
            </a:prstGeom>
            <a:solidFill>
              <a:schemeClr val="accent2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06C1D924-6DAE-4F41-9584-1AA770C6A40F}"/>
                </a:ext>
              </a:extLst>
            </p:cNvPr>
            <p:cNvSpPr/>
            <p:nvPr/>
          </p:nvSpPr>
          <p:spPr>
            <a:xfrm>
              <a:off x="7316420" y="5392032"/>
              <a:ext cx="689857" cy="689857"/>
            </a:xfrm>
            <a:prstGeom prst="ellipse">
              <a:avLst/>
            </a:prstGeom>
            <a:solidFill>
              <a:schemeClr val="accent1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4A545195-1C5A-4D1D-9E72-47CD0C01F8B9}"/>
                </a:ext>
              </a:extLst>
            </p:cNvPr>
            <p:cNvSpPr/>
            <p:nvPr/>
          </p:nvSpPr>
          <p:spPr>
            <a:xfrm>
              <a:off x="7316420" y="6274751"/>
              <a:ext cx="689857" cy="689857"/>
            </a:xfrm>
            <a:prstGeom prst="ellipse">
              <a:avLst/>
            </a:prstGeom>
            <a:solidFill>
              <a:schemeClr val="accent6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7FA38A96-E96D-46FD-BB3B-E80226A00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="" xmlns:a16="http://schemas.microsoft.com/office/drawing/2014/main" id="{92484BFD-403F-42F8-BBBD-F13326AC9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B55CA3A2-64E3-4FF6-9724-89BFF3804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BAF1DCCB-945B-4DC6-8794-B872BC61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AAD5DAEF-ECDC-456A-9A61-1F895AFB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1959E1-C374-49C1-B756-429E94947C4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74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5FA13935-7C85-4BC0-953E-CAA22F3D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D457DCFD-DCBA-47CB-BAE1-3F3384DD0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CAB8150B-ADEC-4183-A985-0F6C32871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428676EA-AB8F-4166-A5E7-A81899F1A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D453950E-27E1-4611-98F6-12276190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41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1E283FEB-EFDD-403A-A1D2-F589D3C5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="" xmlns:a16="http://schemas.microsoft.com/office/drawing/2014/main" id="{3023198B-00A5-4EF6-B9A3-32D46D0F3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="" xmlns:a16="http://schemas.microsoft.com/office/drawing/2014/main" id="{81C0F9B6-189D-42CE-8478-161A806C3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="" xmlns:a16="http://schemas.microsoft.com/office/drawing/2014/main" id="{A8D87819-9033-4B4E-A82C-17D2680AD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B82C-CE2B-4E67-94DA-976162AD3B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98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="" xmlns:a16="http://schemas.microsoft.com/office/drawing/2014/main" id="{8ECCD8AD-80A7-42EC-A553-77507CD71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="" xmlns:a16="http://schemas.microsoft.com/office/drawing/2014/main" id="{B21270BD-2E7A-4B7C-811D-96B0F2AED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="" xmlns:a16="http://schemas.microsoft.com/office/drawing/2014/main" id="{B164FDE6-08FD-435E-BE91-153092BAF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42F87-CDEB-4DDC-B8DF-5AAAFE83184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32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C4CB588C-C56B-42B5-90E8-3A9AE14FF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30866815-5E40-4426-B4D4-E413219F4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77F53BDE-9648-4280-A204-814BE126F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F5DA9A77-DFE3-4D51-8A2C-3E25D92E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1BD255CC-5B92-4833-9365-72EC8811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8D3ED4CB-C74A-4098-931A-358ACB4BA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22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="" xmlns:a16="http://schemas.microsoft.com/office/drawing/2014/main" id="{1FCD2364-6768-428D-9F8D-561B8BAEF4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78B7A5BA-3373-4D58-BDFB-EFC5AF2FD6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9055" y="3163702"/>
            <a:ext cx="3174968" cy="243550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="" xmlns:a16="http://schemas.microsoft.com/office/drawing/2014/main" id="{07050FED-2693-41CE-BF3F-2C47E2E71D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010445">
            <a:off x="4517226" y="2806647"/>
            <a:ext cx="3174968" cy="243550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Sent to Back </a:t>
            </a:r>
          </a:p>
        </p:txBody>
      </p:sp>
      <p:sp>
        <p:nvSpPr>
          <p:cNvPr id="5" name="그림 개체 틀 2">
            <a:extLst>
              <a:ext uri="{FF2B5EF4-FFF2-40B4-BE49-F238E27FC236}">
                <a16:creationId xmlns="" xmlns:a16="http://schemas.microsoft.com/office/drawing/2014/main" id="{F0548FBD-E110-4AE6-B740-CC43C6192FD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25395" y="3163702"/>
            <a:ext cx="3174968" cy="243550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147029928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1AD8F5B5-5545-47BD-9A80-DADAF7DA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030541F1-EEF6-45D5-A46E-9CC089964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93F4ADC7-757F-4E3E-94AF-4750A4E86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="" xmlns:a16="http://schemas.microsoft.com/office/drawing/2014/main" id="{D49FF7F0-816F-4D67-9302-A8921C22B4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="" xmlns:a16="http://schemas.microsoft.com/office/drawing/2014/main" id="{ED415B0F-80D9-46A3-BECD-11F04ADDC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="" xmlns:a16="http://schemas.microsoft.com/office/drawing/2014/main" id="{5F478DB8-8DE9-44B9-A7DF-5D649BC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="" xmlns:a16="http://schemas.microsoft.com/office/drawing/2014/main" id="{BC179426-CE3A-4310-85A0-902FCF73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="" xmlns:a16="http://schemas.microsoft.com/office/drawing/2014/main" id="{0A2E1FD6-965A-47E8-9D6E-14F97759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742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1959E1-C374-49C1-B756-429E94947C4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78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269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3EDA40FE-25EC-4F3B-AFD0-21C347F8595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769399" y="-1"/>
            <a:ext cx="6881081" cy="6871547"/>
          </a:xfrm>
          <a:custGeom>
            <a:avLst/>
            <a:gdLst>
              <a:gd name="connsiteX0" fmla="*/ 0 w 6858000"/>
              <a:gd name="connsiteY0" fmla="*/ 0 h 6848498"/>
              <a:gd name="connsiteX1" fmla="*/ 3429000 w 6858000"/>
              <a:gd name="connsiteY1" fmla="*/ 0 h 6848498"/>
              <a:gd name="connsiteX2" fmla="*/ 6858000 w 6858000"/>
              <a:gd name="connsiteY2" fmla="*/ 3429000 h 6848498"/>
              <a:gd name="connsiteX3" fmla="*/ 3438502 w 6858000"/>
              <a:gd name="connsiteY3" fmla="*/ 6848498 h 6848498"/>
              <a:gd name="connsiteX4" fmla="*/ 9502 w 6858000"/>
              <a:gd name="connsiteY4" fmla="*/ 6848498 h 6848498"/>
              <a:gd name="connsiteX5" fmla="*/ 3429000 w 6858000"/>
              <a:gd name="connsiteY5" fmla="*/ 3429000 h 684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6848498">
                <a:moveTo>
                  <a:pt x="0" y="0"/>
                </a:moveTo>
                <a:lnTo>
                  <a:pt x="3429000" y="0"/>
                </a:lnTo>
                <a:lnTo>
                  <a:pt x="6858000" y="3429000"/>
                </a:lnTo>
                <a:lnTo>
                  <a:pt x="3438502" y="6848498"/>
                </a:lnTo>
                <a:lnTo>
                  <a:pt x="9502" y="6848498"/>
                </a:lnTo>
                <a:lnTo>
                  <a:pt x="342900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3B18C6E2-188D-48FE-BE1D-63F8CBBE66EE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-5528" y="0"/>
            <a:ext cx="3990210" cy="6858000"/>
          </a:xfrm>
          <a:custGeom>
            <a:avLst/>
            <a:gdLst>
              <a:gd name="connsiteX0" fmla="*/ 0 w 3984681"/>
              <a:gd name="connsiteY0" fmla="*/ 0 h 6848498"/>
              <a:gd name="connsiteX1" fmla="*/ 555684 w 3984681"/>
              <a:gd name="connsiteY1" fmla="*/ 0 h 6848498"/>
              <a:gd name="connsiteX2" fmla="*/ 3984681 w 3984681"/>
              <a:gd name="connsiteY2" fmla="*/ 3428997 h 6848498"/>
              <a:gd name="connsiteX3" fmla="*/ 565179 w 3984681"/>
              <a:gd name="connsiteY3" fmla="*/ 6848498 h 6848498"/>
              <a:gd name="connsiteX4" fmla="*/ 0 w 3984681"/>
              <a:gd name="connsiteY4" fmla="*/ 6848498 h 684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81" h="6848498">
                <a:moveTo>
                  <a:pt x="0" y="0"/>
                </a:moveTo>
                <a:lnTo>
                  <a:pt x="555684" y="0"/>
                </a:lnTo>
                <a:lnTo>
                  <a:pt x="3984681" y="3428997"/>
                </a:lnTo>
                <a:lnTo>
                  <a:pt x="565179" y="6848498"/>
                </a:lnTo>
                <a:lnTo>
                  <a:pt x="0" y="68484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13623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993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reeform: Shape 140">
            <a:extLst>
              <a:ext uri="{FF2B5EF4-FFF2-40B4-BE49-F238E27FC236}">
                <a16:creationId xmlns="" xmlns:a16="http://schemas.microsoft.com/office/drawing/2014/main" id="{E1A58DF6-EE24-4D91-8403-F5F5EE802B14}"/>
              </a:ext>
            </a:extLst>
          </p:cNvPr>
          <p:cNvSpPr/>
          <p:nvPr userDrawn="1"/>
        </p:nvSpPr>
        <p:spPr>
          <a:xfrm>
            <a:off x="0" y="-1"/>
            <a:ext cx="6210518" cy="6263593"/>
          </a:xfrm>
          <a:custGeom>
            <a:avLst/>
            <a:gdLst>
              <a:gd name="connsiteX0" fmla="*/ 0 w 6210518"/>
              <a:gd name="connsiteY0" fmla="*/ 0 h 6344514"/>
              <a:gd name="connsiteX1" fmla="*/ 6210518 w 6210518"/>
              <a:gd name="connsiteY1" fmla="*/ 0 h 6344514"/>
              <a:gd name="connsiteX2" fmla="*/ 0 w 6210518"/>
              <a:gd name="connsiteY2" fmla="*/ 6344514 h 6344514"/>
              <a:gd name="connsiteX0" fmla="*/ 0 w 6210518"/>
              <a:gd name="connsiteY0" fmla="*/ 0 h 6295961"/>
              <a:gd name="connsiteX1" fmla="*/ 6210518 w 6210518"/>
              <a:gd name="connsiteY1" fmla="*/ 0 h 6295961"/>
              <a:gd name="connsiteX2" fmla="*/ 0 w 6210518"/>
              <a:gd name="connsiteY2" fmla="*/ 6295961 h 6295961"/>
              <a:gd name="connsiteX3" fmla="*/ 0 w 6210518"/>
              <a:gd name="connsiteY3" fmla="*/ 0 h 6295961"/>
              <a:gd name="connsiteX0" fmla="*/ 0 w 6210518"/>
              <a:gd name="connsiteY0" fmla="*/ 0 h 6263593"/>
              <a:gd name="connsiteX1" fmla="*/ 6210518 w 6210518"/>
              <a:gd name="connsiteY1" fmla="*/ 0 h 6263593"/>
              <a:gd name="connsiteX2" fmla="*/ 0 w 6210518"/>
              <a:gd name="connsiteY2" fmla="*/ 6263593 h 6263593"/>
              <a:gd name="connsiteX3" fmla="*/ 0 w 6210518"/>
              <a:gd name="connsiteY3" fmla="*/ 0 h 626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10518" h="6263593">
                <a:moveTo>
                  <a:pt x="0" y="0"/>
                </a:moveTo>
                <a:lnTo>
                  <a:pt x="6210518" y="0"/>
                </a:lnTo>
                <a:lnTo>
                  <a:pt x="0" y="62635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="" xmlns:a16="http://schemas.microsoft.com/office/drawing/2014/main" id="{52619E89-8BE6-4882-80BE-E5B90A2E25D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274951" y="665214"/>
            <a:ext cx="11588489" cy="3069750"/>
          </a:xfrm>
          <a:custGeom>
            <a:avLst/>
            <a:gdLst>
              <a:gd name="connsiteX0" fmla="*/ 8538295 w 11588489"/>
              <a:gd name="connsiteY0" fmla="*/ 1638313 h 3069750"/>
              <a:gd name="connsiteX1" fmla="*/ 9254015 w 11588489"/>
              <a:gd name="connsiteY1" fmla="*/ 2354032 h 3069750"/>
              <a:gd name="connsiteX2" fmla="*/ 8538297 w 11588489"/>
              <a:gd name="connsiteY2" fmla="*/ 3069750 h 3069750"/>
              <a:gd name="connsiteX3" fmla="*/ 7822577 w 11588489"/>
              <a:gd name="connsiteY3" fmla="*/ 2354032 h 3069750"/>
              <a:gd name="connsiteX4" fmla="*/ 10099736 w 11588489"/>
              <a:gd name="connsiteY4" fmla="*/ 1634131 h 3069750"/>
              <a:gd name="connsiteX5" fmla="*/ 10815454 w 11588489"/>
              <a:gd name="connsiteY5" fmla="*/ 2349850 h 3069750"/>
              <a:gd name="connsiteX6" fmla="*/ 10099737 w 11588489"/>
              <a:gd name="connsiteY6" fmla="*/ 3065568 h 3069750"/>
              <a:gd name="connsiteX7" fmla="*/ 9384018 w 11588489"/>
              <a:gd name="connsiteY7" fmla="*/ 2349849 h 3069750"/>
              <a:gd name="connsiteX8" fmla="*/ 6976855 w 11588489"/>
              <a:gd name="connsiteY8" fmla="*/ 1622938 h 3069750"/>
              <a:gd name="connsiteX9" fmla="*/ 7692574 w 11588489"/>
              <a:gd name="connsiteY9" fmla="*/ 2338658 h 3069750"/>
              <a:gd name="connsiteX10" fmla="*/ 6976856 w 11588489"/>
              <a:gd name="connsiteY10" fmla="*/ 3054377 h 3069750"/>
              <a:gd name="connsiteX11" fmla="*/ 6261136 w 11588489"/>
              <a:gd name="connsiteY11" fmla="*/ 2338657 h 3069750"/>
              <a:gd name="connsiteX12" fmla="*/ 5415414 w 11588489"/>
              <a:gd name="connsiteY12" fmla="*/ 1607564 h 3069750"/>
              <a:gd name="connsiteX13" fmla="*/ 6131134 w 11588489"/>
              <a:gd name="connsiteY13" fmla="*/ 2323284 h 3069750"/>
              <a:gd name="connsiteX14" fmla="*/ 5415415 w 11588489"/>
              <a:gd name="connsiteY14" fmla="*/ 3039002 h 3069750"/>
              <a:gd name="connsiteX15" fmla="*/ 4699696 w 11588489"/>
              <a:gd name="connsiteY15" fmla="*/ 2323283 h 3069750"/>
              <a:gd name="connsiteX16" fmla="*/ 3853976 w 11588489"/>
              <a:gd name="connsiteY16" fmla="*/ 1592191 h 3069750"/>
              <a:gd name="connsiteX17" fmla="*/ 4569692 w 11588489"/>
              <a:gd name="connsiteY17" fmla="*/ 2307910 h 3069750"/>
              <a:gd name="connsiteX18" fmla="*/ 3853976 w 11588489"/>
              <a:gd name="connsiteY18" fmla="*/ 3023628 h 3069750"/>
              <a:gd name="connsiteX19" fmla="*/ 3138256 w 11588489"/>
              <a:gd name="connsiteY19" fmla="*/ 2307910 h 3069750"/>
              <a:gd name="connsiteX20" fmla="*/ 2292535 w 11588489"/>
              <a:gd name="connsiteY20" fmla="*/ 1576817 h 3069750"/>
              <a:gd name="connsiteX21" fmla="*/ 3008253 w 11588489"/>
              <a:gd name="connsiteY21" fmla="*/ 2292536 h 3069750"/>
              <a:gd name="connsiteX22" fmla="*/ 2292536 w 11588489"/>
              <a:gd name="connsiteY22" fmla="*/ 3008255 h 3069750"/>
              <a:gd name="connsiteX23" fmla="*/ 1576817 w 11588489"/>
              <a:gd name="connsiteY23" fmla="*/ 2292535 h 3069750"/>
              <a:gd name="connsiteX24" fmla="*/ 731094 w 11588489"/>
              <a:gd name="connsiteY24" fmla="*/ 1561441 h 3069750"/>
              <a:gd name="connsiteX25" fmla="*/ 1446815 w 11588489"/>
              <a:gd name="connsiteY25" fmla="*/ 2277160 h 3069750"/>
              <a:gd name="connsiteX26" fmla="*/ 731095 w 11588489"/>
              <a:gd name="connsiteY26" fmla="*/ 2992879 h 3069750"/>
              <a:gd name="connsiteX27" fmla="*/ 15375 w 11588489"/>
              <a:gd name="connsiteY27" fmla="*/ 2277159 h 3069750"/>
              <a:gd name="connsiteX28" fmla="*/ 10872769 w 11588489"/>
              <a:gd name="connsiteY28" fmla="*/ 861096 h 3069750"/>
              <a:gd name="connsiteX29" fmla="*/ 11588489 w 11588489"/>
              <a:gd name="connsiteY29" fmla="*/ 1576815 h 3069750"/>
              <a:gd name="connsiteX30" fmla="*/ 10872770 w 11588489"/>
              <a:gd name="connsiteY30" fmla="*/ 2292534 h 3069750"/>
              <a:gd name="connsiteX31" fmla="*/ 10157052 w 11588489"/>
              <a:gd name="connsiteY31" fmla="*/ 1576814 h 3069750"/>
              <a:gd name="connsiteX32" fmla="*/ 7749888 w 11588489"/>
              <a:gd name="connsiteY32" fmla="*/ 849905 h 3069750"/>
              <a:gd name="connsiteX33" fmla="*/ 8465606 w 11588489"/>
              <a:gd name="connsiteY33" fmla="*/ 1565624 h 3069750"/>
              <a:gd name="connsiteX34" fmla="*/ 7749889 w 11588489"/>
              <a:gd name="connsiteY34" fmla="*/ 2281343 h 3069750"/>
              <a:gd name="connsiteX35" fmla="*/ 7034169 w 11588489"/>
              <a:gd name="connsiteY35" fmla="*/ 1565624 h 3069750"/>
              <a:gd name="connsiteX36" fmla="*/ 9311327 w 11588489"/>
              <a:gd name="connsiteY36" fmla="*/ 845723 h 3069750"/>
              <a:gd name="connsiteX37" fmla="*/ 10027046 w 11588489"/>
              <a:gd name="connsiteY37" fmla="*/ 1561442 h 3069750"/>
              <a:gd name="connsiteX38" fmla="*/ 9311329 w 11588489"/>
              <a:gd name="connsiteY38" fmla="*/ 2277161 h 3069750"/>
              <a:gd name="connsiteX39" fmla="*/ 8595610 w 11588489"/>
              <a:gd name="connsiteY39" fmla="*/ 1561441 h 3069750"/>
              <a:gd name="connsiteX40" fmla="*/ 6188447 w 11588489"/>
              <a:gd name="connsiteY40" fmla="*/ 834531 h 3069750"/>
              <a:gd name="connsiteX41" fmla="*/ 6904166 w 11588489"/>
              <a:gd name="connsiteY41" fmla="*/ 1550250 h 3069750"/>
              <a:gd name="connsiteX42" fmla="*/ 6188447 w 11588489"/>
              <a:gd name="connsiteY42" fmla="*/ 2265969 h 3069750"/>
              <a:gd name="connsiteX43" fmla="*/ 5472728 w 11588489"/>
              <a:gd name="connsiteY43" fmla="*/ 1550249 h 3069750"/>
              <a:gd name="connsiteX44" fmla="*/ 4627006 w 11588489"/>
              <a:gd name="connsiteY44" fmla="*/ 819156 h 3069750"/>
              <a:gd name="connsiteX45" fmla="*/ 5342726 w 11588489"/>
              <a:gd name="connsiteY45" fmla="*/ 1534875 h 3069750"/>
              <a:gd name="connsiteX46" fmla="*/ 4627008 w 11588489"/>
              <a:gd name="connsiteY46" fmla="*/ 2250595 h 3069750"/>
              <a:gd name="connsiteX47" fmla="*/ 3911289 w 11588489"/>
              <a:gd name="connsiteY47" fmla="*/ 1534875 h 3069750"/>
              <a:gd name="connsiteX48" fmla="*/ 3065568 w 11588489"/>
              <a:gd name="connsiteY48" fmla="*/ 803783 h 3069750"/>
              <a:gd name="connsiteX49" fmla="*/ 3781287 w 11588489"/>
              <a:gd name="connsiteY49" fmla="*/ 1519502 h 3069750"/>
              <a:gd name="connsiteX50" fmla="*/ 3065567 w 11588489"/>
              <a:gd name="connsiteY50" fmla="*/ 2235221 h 3069750"/>
              <a:gd name="connsiteX51" fmla="*/ 2349849 w 11588489"/>
              <a:gd name="connsiteY51" fmla="*/ 1519502 h 3069750"/>
              <a:gd name="connsiteX52" fmla="*/ 1504128 w 11588489"/>
              <a:gd name="connsiteY52" fmla="*/ 788408 h 3069750"/>
              <a:gd name="connsiteX53" fmla="*/ 2219846 w 11588489"/>
              <a:gd name="connsiteY53" fmla="*/ 1504127 h 3069750"/>
              <a:gd name="connsiteX54" fmla="*/ 1504128 w 11588489"/>
              <a:gd name="connsiteY54" fmla="*/ 2219847 h 3069750"/>
              <a:gd name="connsiteX55" fmla="*/ 788409 w 11588489"/>
              <a:gd name="connsiteY55" fmla="*/ 1504127 h 3069750"/>
              <a:gd name="connsiteX56" fmla="*/ 8522921 w 11588489"/>
              <a:gd name="connsiteY56" fmla="*/ 76872 h 3069750"/>
              <a:gd name="connsiteX57" fmla="*/ 9238640 w 11588489"/>
              <a:gd name="connsiteY57" fmla="*/ 792590 h 3069750"/>
              <a:gd name="connsiteX58" fmla="*/ 8522921 w 11588489"/>
              <a:gd name="connsiteY58" fmla="*/ 1508309 h 3069750"/>
              <a:gd name="connsiteX59" fmla="*/ 7807202 w 11588489"/>
              <a:gd name="connsiteY59" fmla="*/ 792589 h 3069750"/>
              <a:gd name="connsiteX60" fmla="*/ 10084360 w 11588489"/>
              <a:gd name="connsiteY60" fmla="*/ 72688 h 3069750"/>
              <a:gd name="connsiteX61" fmla="*/ 10800080 w 11588489"/>
              <a:gd name="connsiteY61" fmla="*/ 788407 h 3069750"/>
              <a:gd name="connsiteX62" fmla="*/ 10084362 w 11588489"/>
              <a:gd name="connsiteY62" fmla="*/ 1504125 h 3069750"/>
              <a:gd name="connsiteX63" fmla="*/ 9368642 w 11588489"/>
              <a:gd name="connsiteY63" fmla="*/ 788406 h 3069750"/>
              <a:gd name="connsiteX64" fmla="*/ 6961480 w 11588489"/>
              <a:gd name="connsiteY64" fmla="*/ 61496 h 3069750"/>
              <a:gd name="connsiteX65" fmla="*/ 7677199 w 11588489"/>
              <a:gd name="connsiteY65" fmla="*/ 777215 h 3069750"/>
              <a:gd name="connsiteX66" fmla="*/ 6961481 w 11588489"/>
              <a:gd name="connsiteY66" fmla="*/ 1492934 h 3069750"/>
              <a:gd name="connsiteX67" fmla="*/ 6245761 w 11588489"/>
              <a:gd name="connsiteY67" fmla="*/ 777215 h 3069750"/>
              <a:gd name="connsiteX68" fmla="*/ 5400039 w 11588489"/>
              <a:gd name="connsiteY68" fmla="*/ 46123 h 3069750"/>
              <a:gd name="connsiteX69" fmla="*/ 6115758 w 11588489"/>
              <a:gd name="connsiteY69" fmla="*/ 761842 h 3069750"/>
              <a:gd name="connsiteX70" fmla="*/ 5400040 w 11588489"/>
              <a:gd name="connsiteY70" fmla="*/ 1477561 h 3069750"/>
              <a:gd name="connsiteX71" fmla="*/ 4684320 w 11588489"/>
              <a:gd name="connsiteY71" fmla="*/ 761841 h 3069750"/>
              <a:gd name="connsiteX72" fmla="*/ 3838601 w 11588489"/>
              <a:gd name="connsiteY72" fmla="*/ 30748 h 3069750"/>
              <a:gd name="connsiteX73" fmla="*/ 4554317 w 11588489"/>
              <a:gd name="connsiteY73" fmla="*/ 746468 h 3069750"/>
              <a:gd name="connsiteX74" fmla="*/ 3838601 w 11588489"/>
              <a:gd name="connsiteY74" fmla="*/ 1462185 h 3069750"/>
              <a:gd name="connsiteX75" fmla="*/ 3122882 w 11588489"/>
              <a:gd name="connsiteY75" fmla="*/ 746466 h 3069750"/>
              <a:gd name="connsiteX76" fmla="*/ 2277161 w 11588489"/>
              <a:gd name="connsiteY76" fmla="*/ 15374 h 3069750"/>
              <a:gd name="connsiteX77" fmla="*/ 2992879 w 11588489"/>
              <a:gd name="connsiteY77" fmla="*/ 731094 h 3069750"/>
              <a:gd name="connsiteX78" fmla="*/ 2277161 w 11588489"/>
              <a:gd name="connsiteY78" fmla="*/ 1446812 h 3069750"/>
              <a:gd name="connsiteX79" fmla="*/ 1561440 w 11588489"/>
              <a:gd name="connsiteY79" fmla="*/ 731092 h 3069750"/>
              <a:gd name="connsiteX80" fmla="*/ 715719 w 11588489"/>
              <a:gd name="connsiteY80" fmla="*/ 0 h 3069750"/>
              <a:gd name="connsiteX81" fmla="*/ 1431439 w 11588489"/>
              <a:gd name="connsiteY81" fmla="*/ 715719 h 3069750"/>
              <a:gd name="connsiteX82" fmla="*/ 715719 w 11588489"/>
              <a:gd name="connsiteY82" fmla="*/ 1431438 h 3069750"/>
              <a:gd name="connsiteX83" fmla="*/ 0 w 11588489"/>
              <a:gd name="connsiteY83" fmla="*/ 715719 h 306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1588489" h="3069750">
                <a:moveTo>
                  <a:pt x="8538295" y="1638313"/>
                </a:moveTo>
                <a:lnTo>
                  <a:pt x="9254015" y="2354032"/>
                </a:lnTo>
                <a:lnTo>
                  <a:pt x="8538297" y="3069750"/>
                </a:lnTo>
                <a:lnTo>
                  <a:pt x="7822577" y="2354032"/>
                </a:lnTo>
                <a:close/>
                <a:moveTo>
                  <a:pt x="10099736" y="1634131"/>
                </a:moveTo>
                <a:lnTo>
                  <a:pt x="10815454" y="2349850"/>
                </a:lnTo>
                <a:lnTo>
                  <a:pt x="10099737" y="3065568"/>
                </a:lnTo>
                <a:lnTo>
                  <a:pt x="9384018" y="2349849"/>
                </a:lnTo>
                <a:close/>
                <a:moveTo>
                  <a:pt x="6976855" y="1622938"/>
                </a:moveTo>
                <a:lnTo>
                  <a:pt x="7692574" y="2338658"/>
                </a:lnTo>
                <a:lnTo>
                  <a:pt x="6976856" y="3054377"/>
                </a:lnTo>
                <a:lnTo>
                  <a:pt x="6261136" y="2338657"/>
                </a:lnTo>
                <a:close/>
                <a:moveTo>
                  <a:pt x="5415414" y="1607564"/>
                </a:moveTo>
                <a:lnTo>
                  <a:pt x="6131134" y="2323284"/>
                </a:lnTo>
                <a:lnTo>
                  <a:pt x="5415415" y="3039002"/>
                </a:lnTo>
                <a:lnTo>
                  <a:pt x="4699696" y="2323283"/>
                </a:lnTo>
                <a:close/>
                <a:moveTo>
                  <a:pt x="3853976" y="1592191"/>
                </a:moveTo>
                <a:lnTo>
                  <a:pt x="4569692" y="2307910"/>
                </a:lnTo>
                <a:lnTo>
                  <a:pt x="3853976" y="3023628"/>
                </a:lnTo>
                <a:lnTo>
                  <a:pt x="3138256" y="2307910"/>
                </a:lnTo>
                <a:close/>
                <a:moveTo>
                  <a:pt x="2292535" y="1576817"/>
                </a:moveTo>
                <a:lnTo>
                  <a:pt x="3008253" y="2292536"/>
                </a:lnTo>
                <a:lnTo>
                  <a:pt x="2292536" y="3008255"/>
                </a:lnTo>
                <a:lnTo>
                  <a:pt x="1576817" y="2292535"/>
                </a:lnTo>
                <a:close/>
                <a:moveTo>
                  <a:pt x="731094" y="1561441"/>
                </a:moveTo>
                <a:lnTo>
                  <a:pt x="1446815" y="2277160"/>
                </a:lnTo>
                <a:lnTo>
                  <a:pt x="731095" y="2992879"/>
                </a:lnTo>
                <a:lnTo>
                  <a:pt x="15375" y="2277159"/>
                </a:lnTo>
                <a:close/>
                <a:moveTo>
                  <a:pt x="10872769" y="861096"/>
                </a:moveTo>
                <a:lnTo>
                  <a:pt x="11588489" y="1576815"/>
                </a:lnTo>
                <a:lnTo>
                  <a:pt x="10872770" y="2292534"/>
                </a:lnTo>
                <a:lnTo>
                  <a:pt x="10157052" y="1576814"/>
                </a:lnTo>
                <a:close/>
                <a:moveTo>
                  <a:pt x="7749888" y="849905"/>
                </a:moveTo>
                <a:lnTo>
                  <a:pt x="8465606" y="1565624"/>
                </a:lnTo>
                <a:lnTo>
                  <a:pt x="7749889" y="2281343"/>
                </a:lnTo>
                <a:lnTo>
                  <a:pt x="7034169" y="1565624"/>
                </a:lnTo>
                <a:close/>
                <a:moveTo>
                  <a:pt x="9311327" y="845723"/>
                </a:moveTo>
                <a:lnTo>
                  <a:pt x="10027046" y="1561442"/>
                </a:lnTo>
                <a:lnTo>
                  <a:pt x="9311329" y="2277161"/>
                </a:lnTo>
                <a:lnTo>
                  <a:pt x="8595610" y="1561441"/>
                </a:lnTo>
                <a:close/>
                <a:moveTo>
                  <a:pt x="6188447" y="834531"/>
                </a:moveTo>
                <a:lnTo>
                  <a:pt x="6904166" y="1550250"/>
                </a:lnTo>
                <a:lnTo>
                  <a:pt x="6188447" y="2265969"/>
                </a:lnTo>
                <a:lnTo>
                  <a:pt x="5472728" y="1550249"/>
                </a:lnTo>
                <a:close/>
                <a:moveTo>
                  <a:pt x="4627006" y="819156"/>
                </a:moveTo>
                <a:lnTo>
                  <a:pt x="5342726" y="1534875"/>
                </a:lnTo>
                <a:lnTo>
                  <a:pt x="4627008" y="2250595"/>
                </a:lnTo>
                <a:lnTo>
                  <a:pt x="3911289" y="1534875"/>
                </a:lnTo>
                <a:close/>
                <a:moveTo>
                  <a:pt x="3065568" y="803783"/>
                </a:moveTo>
                <a:lnTo>
                  <a:pt x="3781287" y="1519502"/>
                </a:lnTo>
                <a:lnTo>
                  <a:pt x="3065567" y="2235221"/>
                </a:lnTo>
                <a:lnTo>
                  <a:pt x="2349849" y="1519502"/>
                </a:lnTo>
                <a:close/>
                <a:moveTo>
                  <a:pt x="1504128" y="788408"/>
                </a:moveTo>
                <a:lnTo>
                  <a:pt x="2219846" y="1504127"/>
                </a:lnTo>
                <a:lnTo>
                  <a:pt x="1504128" y="2219847"/>
                </a:lnTo>
                <a:lnTo>
                  <a:pt x="788409" y="1504127"/>
                </a:lnTo>
                <a:close/>
                <a:moveTo>
                  <a:pt x="8522921" y="76872"/>
                </a:moveTo>
                <a:lnTo>
                  <a:pt x="9238640" y="792590"/>
                </a:lnTo>
                <a:lnTo>
                  <a:pt x="8522921" y="1508309"/>
                </a:lnTo>
                <a:lnTo>
                  <a:pt x="7807202" y="792589"/>
                </a:lnTo>
                <a:close/>
                <a:moveTo>
                  <a:pt x="10084360" y="72688"/>
                </a:moveTo>
                <a:lnTo>
                  <a:pt x="10800080" y="788407"/>
                </a:lnTo>
                <a:lnTo>
                  <a:pt x="10084362" y="1504125"/>
                </a:lnTo>
                <a:lnTo>
                  <a:pt x="9368642" y="788406"/>
                </a:lnTo>
                <a:close/>
                <a:moveTo>
                  <a:pt x="6961480" y="61496"/>
                </a:moveTo>
                <a:lnTo>
                  <a:pt x="7677199" y="777215"/>
                </a:lnTo>
                <a:lnTo>
                  <a:pt x="6961481" y="1492934"/>
                </a:lnTo>
                <a:lnTo>
                  <a:pt x="6245761" y="777215"/>
                </a:lnTo>
                <a:close/>
                <a:moveTo>
                  <a:pt x="5400039" y="46123"/>
                </a:moveTo>
                <a:lnTo>
                  <a:pt x="6115758" y="761842"/>
                </a:lnTo>
                <a:lnTo>
                  <a:pt x="5400040" y="1477561"/>
                </a:lnTo>
                <a:lnTo>
                  <a:pt x="4684320" y="761841"/>
                </a:lnTo>
                <a:close/>
                <a:moveTo>
                  <a:pt x="3838601" y="30748"/>
                </a:moveTo>
                <a:lnTo>
                  <a:pt x="4554317" y="746468"/>
                </a:lnTo>
                <a:lnTo>
                  <a:pt x="3838601" y="1462185"/>
                </a:lnTo>
                <a:lnTo>
                  <a:pt x="3122882" y="746466"/>
                </a:lnTo>
                <a:close/>
                <a:moveTo>
                  <a:pt x="2277161" y="15374"/>
                </a:moveTo>
                <a:lnTo>
                  <a:pt x="2992879" y="731094"/>
                </a:lnTo>
                <a:lnTo>
                  <a:pt x="2277161" y="1446812"/>
                </a:lnTo>
                <a:lnTo>
                  <a:pt x="1561440" y="731092"/>
                </a:lnTo>
                <a:close/>
                <a:moveTo>
                  <a:pt x="715719" y="0"/>
                </a:moveTo>
                <a:lnTo>
                  <a:pt x="1431439" y="715719"/>
                </a:lnTo>
                <a:lnTo>
                  <a:pt x="715719" y="1431438"/>
                </a:lnTo>
                <a:lnTo>
                  <a:pt x="0" y="7157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0821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638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14">
            <a:extLst>
              <a:ext uri="{FF2B5EF4-FFF2-40B4-BE49-F238E27FC236}">
                <a16:creationId xmlns="" xmlns:a16="http://schemas.microsoft.com/office/drawing/2014/main" id="{A769A459-AF04-45A7-80CE-4E8DC5AC49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4943" y="448887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15">
            <a:extLst>
              <a:ext uri="{FF2B5EF4-FFF2-40B4-BE49-F238E27FC236}">
                <a16:creationId xmlns="" xmlns:a16="http://schemas.microsoft.com/office/drawing/2014/main" id="{DFE4068D-B3EC-469A-9F6F-A76002F6DBF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53743" y="2009396"/>
            <a:ext cx="2825140" cy="2825140"/>
          </a:xfrm>
          <a:custGeom>
            <a:avLst/>
            <a:gdLst>
              <a:gd name="connsiteX0" fmla="*/ 1412571 w 2825140"/>
              <a:gd name="connsiteY0" fmla="*/ 0 h 2825140"/>
              <a:gd name="connsiteX1" fmla="*/ 2825140 w 2825140"/>
              <a:gd name="connsiteY1" fmla="*/ 1412570 h 2825140"/>
              <a:gd name="connsiteX2" fmla="*/ 1412571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1" y="0"/>
                </a:moveTo>
                <a:lnTo>
                  <a:pt x="2825140" y="1412570"/>
                </a:lnTo>
                <a:lnTo>
                  <a:pt x="1412571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그림 개체 틀 16">
            <a:extLst>
              <a:ext uri="{FF2B5EF4-FFF2-40B4-BE49-F238E27FC236}">
                <a16:creationId xmlns="" xmlns:a16="http://schemas.microsoft.com/office/drawing/2014/main" id="{5C5441D4-AB74-4B7F-B4AC-DD976BF778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2543" y="448886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="" xmlns:a16="http://schemas.microsoft.com/office/drawing/2014/main" id="{9EB123B0-D633-4FA6-9EA7-8A395458C6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6298" y="3569906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7DE9F876-6862-4E0C-A11E-9C7D17FE10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70034" y="14068"/>
            <a:ext cx="3421966" cy="6843932"/>
          </a:xfrm>
          <a:custGeom>
            <a:avLst/>
            <a:gdLst>
              <a:gd name="connsiteX0" fmla="*/ 3421966 w 3421966"/>
              <a:gd name="connsiteY0" fmla="*/ 0 h 6843932"/>
              <a:gd name="connsiteX1" fmla="*/ 3421966 w 3421966"/>
              <a:gd name="connsiteY1" fmla="*/ 6843932 h 6843932"/>
              <a:gd name="connsiteX2" fmla="*/ 0 w 3421966"/>
              <a:gd name="connsiteY2" fmla="*/ 3421966 h 684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1966" h="6843932">
                <a:moveTo>
                  <a:pt x="3421966" y="0"/>
                </a:moveTo>
                <a:lnTo>
                  <a:pt x="3421966" y="6843932"/>
                </a:lnTo>
                <a:lnTo>
                  <a:pt x="0" y="34219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7751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198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904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3BA6D116-08C4-4B82-9CED-6CAA135A4C41}"/>
              </a:ext>
            </a:extLst>
          </p:cNvPr>
          <p:cNvSpPr/>
          <p:nvPr userDrawn="1"/>
        </p:nvSpPr>
        <p:spPr>
          <a:xfrm>
            <a:off x="647699" y="619125"/>
            <a:ext cx="10906125" cy="5619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94D1C30F-C049-4A2E-AA78-FB452C660A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133600" y="0"/>
            <a:ext cx="3960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912985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781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303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2959579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1959E1-C374-49C1-B756-429E94947C4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7594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6711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8873-7E7D-4D2A-BF07-8BD191B257F0}" type="datetimeFigureOut">
              <a:rPr lang="th-TH" smtClean="0"/>
              <a:pPr/>
              <a:t>04/02/65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3BE24-E169-4029-A479-C732A5392595}" type="slidenum">
              <a:rPr lang="th-TH" smtClean="0"/>
              <a:pPr/>
              <a:t>‹#›</a:t>
            </a:fld>
            <a:endParaRPr lang="th-TH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978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777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4536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B82C-CE2B-4E67-94DA-976162AD3B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24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42F87-CDEB-4DDC-B8DF-5AAAFE83184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589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E1B8873-7E7D-4D2A-BF07-8BD191B257F0}" type="datetimeFigureOut">
              <a:rPr lang="th-TH" smtClean="0"/>
              <a:pPr/>
              <a:t>04/02/65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63BE24-E169-4029-A479-C732A539259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6214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=""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F9DC0811-0AEE-48AE-88E3-0CE98AC8678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523957" y="1362066"/>
            <a:ext cx="1720091" cy="1720282"/>
          </a:xfrm>
          <a:prstGeom prst="ellipse">
            <a:avLst/>
          </a:prstGeom>
          <a:solidFill>
            <a:schemeClr val="bg1">
              <a:lumMod val="95000"/>
            </a:schemeClr>
          </a:solidFill>
          <a:ln w="476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="" xmlns:a16="http://schemas.microsoft.com/office/drawing/2014/main" id="{BB684A2A-4E63-4C7E-9DDA-5481BB9652D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56409" y="4067345"/>
            <a:ext cx="1586755" cy="15869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476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="" xmlns:a16="http://schemas.microsoft.com/office/drawing/2014/main" id="{7FF7F52A-8872-45A7-9CB0-6399F1B288D6}"/>
              </a:ext>
            </a:extLst>
          </p:cNvPr>
          <p:cNvSpPr>
            <a:spLocks noGrp="1"/>
          </p:cNvSpPr>
          <p:nvPr userDrawn="1">
            <p:ph type="pic" sz="quarter" idx="45" hasCustomPrompt="1"/>
          </p:nvPr>
        </p:nvSpPr>
        <p:spPr>
          <a:xfrm>
            <a:off x="4554917" y="4067345"/>
            <a:ext cx="1586755" cy="15869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476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="" xmlns:a16="http://schemas.microsoft.com/office/drawing/2014/main" id="{08A4017F-6A05-43A5-995A-D8C10EA54CBA}"/>
              </a:ext>
            </a:extLst>
          </p:cNvPr>
          <p:cNvSpPr>
            <a:spLocks noGrp="1"/>
          </p:cNvSpPr>
          <p:nvPr userDrawn="1">
            <p:ph type="pic" sz="quarter" idx="46" hasCustomPrompt="1"/>
          </p:nvPr>
        </p:nvSpPr>
        <p:spPr>
          <a:xfrm>
            <a:off x="8353425" y="4067345"/>
            <a:ext cx="1586755" cy="15869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476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770E9868-3AAD-4B34-BEA2-B50526787336}"/>
              </a:ext>
            </a:extLst>
          </p:cNvPr>
          <p:cNvGrpSpPr/>
          <p:nvPr userDrawn="1"/>
        </p:nvGrpSpPr>
        <p:grpSpPr>
          <a:xfrm rot="5400000">
            <a:off x="5981671" y="5720329"/>
            <a:ext cx="228658" cy="1691575"/>
            <a:chOff x="7316420" y="1861156"/>
            <a:chExt cx="689857" cy="5103452"/>
          </a:xfrm>
        </p:grpSpPr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2514F1D8-E525-4DE8-B724-643ABAC9AE07}"/>
                </a:ext>
              </a:extLst>
            </p:cNvPr>
            <p:cNvSpPr/>
            <p:nvPr/>
          </p:nvSpPr>
          <p:spPr>
            <a:xfrm>
              <a:off x="7316420" y="1861156"/>
              <a:ext cx="689857" cy="689857"/>
            </a:xfrm>
            <a:prstGeom prst="ellipse">
              <a:avLst/>
            </a:prstGeom>
            <a:solidFill>
              <a:schemeClr val="accent5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FE862A4C-2F3A-44EA-9B13-AB448370E669}"/>
                </a:ext>
              </a:extLst>
            </p:cNvPr>
            <p:cNvSpPr/>
            <p:nvPr/>
          </p:nvSpPr>
          <p:spPr>
            <a:xfrm>
              <a:off x="7316420" y="2743875"/>
              <a:ext cx="689857" cy="689857"/>
            </a:xfrm>
            <a:prstGeom prst="ellipse">
              <a:avLst/>
            </a:prstGeom>
            <a:solidFill>
              <a:schemeClr val="accent4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D6328244-9B76-44AD-9D98-ECA17C45B083}"/>
                </a:ext>
              </a:extLst>
            </p:cNvPr>
            <p:cNvSpPr/>
            <p:nvPr/>
          </p:nvSpPr>
          <p:spPr>
            <a:xfrm>
              <a:off x="7316420" y="3626594"/>
              <a:ext cx="689857" cy="689857"/>
            </a:xfrm>
            <a:prstGeom prst="ellipse">
              <a:avLst/>
            </a:prstGeom>
            <a:solidFill>
              <a:schemeClr val="accent3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0089F497-0BD5-4E18-85F6-8EE310F96D0B}"/>
                </a:ext>
              </a:extLst>
            </p:cNvPr>
            <p:cNvSpPr/>
            <p:nvPr/>
          </p:nvSpPr>
          <p:spPr>
            <a:xfrm>
              <a:off x="7316420" y="4509313"/>
              <a:ext cx="689857" cy="689857"/>
            </a:xfrm>
            <a:prstGeom prst="ellipse">
              <a:avLst/>
            </a:prstGeom>
            <a:solidFill>
              <a:schemeClr val="accent2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56970D4C-7529-482D-9E5A-8E42BE680D8D}"/>
                </a:ext>
              </a:extLst>
            </p:cNvPr>
            <p:cNvSpPr/>
            <p:nvPr/>
          </p:nvSpPr>
          <p:spPr>
            <a:xfrm>
              <a:off x="7316420" y="5392032"/>
              <a:ext cx="689857" cy="689857"/>
            </a:xfrm>
            <a:prstGeom prst="ellipse">
              <a:avLst/>
            </a:prstGeom>
            <a:solidFill>
              <a:schemeClr val="accent1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CF4CAE1C-AB8A-430F-A858-3AD8B0746998}"/>
                </a:ext>
              </a:extLst>
            </p:cNvPr>
            <p:cNvSpPr/>
            <p:nvPr/>
          </p:nvSpPr>
          <p:spPr>
            <a:xfrm>
              <a:off x="7316420" y="6274751"/>
              <a:ext cx="689857" cy="689857"/>
            </a:xfrm>
            <a:prstGeom prst="ellipse">
              <a:avLst/>
            </a:prstGeom>
            <a:solidFill>
              <a:schemeClr val="accent6"/>
            </a:solidFill>
            <a:ln w="63500">
              <a:noFill/>
            </a:ln>
            <a:effectLst>
              <a:innerShdw blurRad="101600" dist="88900" dir="13500000">
                <a:prstClr val="black">
                  <a:alpha val="5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8873-7E7D-4D2A-BF07-8BD191B257F0}" type="datetimeFigureOut">
              <a:rPr lang="th-TH" smtClean="0"/>
              <a:pPr/>
              <a:t>04/02/65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3BE24-E169-4029-A479-C732A539259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991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8873-7E7D-4D2A-BF07-8BD191B257F0}" type="datetimeFigureOut">
              <a:rPr lang="th-TH" smtClean="0"/>
              <a:pPr/>
              <a:t>04/02/65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3BE24-E169-4029-A479-C732A539259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5200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8873-7E7D-4D2A-BF07-8BD191B257F0}" type="datetimeFigureOut">
              <a:rPr lang="th-TH" smtClean="0"/>
              <a:pPr/>
              <a:t>04/02/65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3BE24-E169-4029-A479-C732A539259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06825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24744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3EDA40FE-25EC-4F3B-AFD0-21C347F8595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769399" y="-1"/>
            <a:ext cx="6881081" cy="6871547"/>
          </a:xfrm>
          <a:custGeom>
            <a:avLst/>
            <a:gdLst>
              <a:gd name="connsiteX0" fmla="*/ 0 w 6858000"/>
              <a:gd name="connsiteY0" fmla="*/ 0 h 6848498"/>
              <a:gd name="connsiteX1" fmla="*/ 3429000 w 6858000"/>
              <a:gd name="connsiteY1" fmla="*/ 0 h 6848498"/>
              <a:gd name="connsiteX2" fmla="*/ 6858000 w 6858000"/>
              <a:gd name="connsiteY2" fmla="*/ 3429000 h 6848498"/>
              <a:gd name="connsiteX3" fmla="*/ 3438502 w 6858000"/>
              <a:gd name="connsiteY3" fmla="*/ 6848498 h 6848498"/>
              <a:gd name="connsiteX4" fmla="*/ 9502 w 6858000"/>
              <a:gd name="connsiteY4" fmla="*/ 6848498 h 6848498"/>
              <a:gd name="connsiteX5" fmla="*/ 3429000 w 6858000"/>
              <a:gd name="connsiteY5" fmla="*/ 3429000 h 684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6848498">
                <a:moveTo>
                  <a:pt x="0" y="0"/>
                </a:moveTo>
                <a:lnTo>
                  <a:pt x="3429000" y="0"/>
                </a:lnTo>
                <a:lnTo>
                  <a:pt x="6858000" y="3429000"/>
                </a:lnTo>
                <a:lnTo>
                  <a:pt x="3438502" y="6848498"/>
                </a:lnTo>
                <a:lnTo>
                  <a:pt x="9502" y="6848498"/>
                </a:lnTo>
                <a:lnTo>
                  <a:pt x="342900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3B18C6E2-188D-48FE-BE1D-63F8CBBE66EE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-5528" y="0"/>
            <a:ext cx="3990210" cy="6858000"/>
          </a:xfrm>
          <a:custGeom>
            <a:avLst/>
            <a:gdLst>
              <a:gd name="connsiteX0" fmla="*/ 0 w 3984681"/>
              <a:gd name="connsiteY0" fmla="*/ 0 h 6848498"/>
              <a:gd name="connsiteX1" fmla="*/ 555684 w 3984681"/>
              <a:gd name="connsiteY1" fmla="*/ 0 h 6848498"/>
              <a:gd name="connsiteX2" fmla="*/ 3984681 w 3984681"/>
              <a:gd name="connsiteY2" fmla="*/ 3428997 h 6848498"/>
              <a:gd name="connsiteX3" fmla="*/ 565179 w 3984681"/>
              <a:gd name="connsiteY3" fmla="*/ 6848498 h 6848498"/>
              <a:gd name="connsiteX4" fmla="*/ 0 w 3984681"/>
              <a:gd name="connsiteY4" fmla="*/ 6848498 h 684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81" h="6848498">
                <a:moveTo>
                  <a:pt x="0" y="0"/>
                </a:moveTo>
                <a:lnTo>
                  <a:pt x="555684" y="0"/>
                </a:lnTo>
                <a:lnTo>
                  <a:pt x="3984681" y="3428997"/>
                </a:lnTo>
                <a:lnTo>
                  <a:pt x="565179" y="6848498"/>
                </a:lnTo>
                <a:lnTo>
                  <a:pt x="0" y="68484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reeform: Shape 140">
            <a:extLst>
              <a:ext uri="{FF2B5EF4-FFF2-40B4-BE49-F238E27FC236}">
                <a16:creationId xmlns="" xmlns:a16="http://schemas.microsoft.com/office/drawing/2014/main" id="{E1A58DF6-EE24-4D91-8403-F5F5EE802B14}"/>
              </a:ext>
            </a:extLst>
          </p:cNvPr>
          <p:cNvSpPr/>
          <p:nvPr userDrawn="1"/>
        </p:nvSpPr>
        <p:spPr>
          <a:xfrm>
            <a:off x="0" y="-1"/>
            <a:ext cx="6210518" cy="6263593"/>
          </a:xfrm>
          <a:custGeom>
            <a:avLst/>
            <a:gdLst>
              <a:gd name="connsiteX0" fmla="*/ 0 w 6210518"/>
              <a:gd name="connsiteY0" fmla="*/ 0 h 6344514"/>
              <a:gd name="connsiteX1" fmla="*/ 6210518 w 6210518"/>
              <a:gd name="connsiteY1" fmla="*/ 0 h 6344514"/>
              <a:gd name="connsiteX2" fmla="*/ 0 w 6210518"/>
              <a:gd name="connsiteY2" fmla="*/ 6344514 h 6344514"/>
              <a:gd name="connsiteX0" fmla="*/ 0 w 6210518"/>
              <a:gd name="connsiteY0" fmla="*/ 0 h 6295961"/>
              <a:gd name="connsiteX1" fmla="*/ 6210518 w 6210518"/>
              <a:gd name="connsiteY1" fmla="*/ 0 h 6295961"/>
              <a:gd name="connsiteX2" fmla="*/ 0 w 6210518"/>
              <a:gd name="connsiteY2" fmla="*/ 6295961 h 6295961"/>
              <a:gd name="connsiteX3" fmla="*/ 0 w 6210518"/>
              <a:gd name="connsiteY3" fmla="*/ 0 h 6295961"/>
              <a:gd name="connsiteX0" fmla="*/ 0 w 6210518"/>
              <a:gd name="connsiteY0" fmla="*/ 0 h 6263593"/>
              <a:gd name="connsiteX1" fmla="*/ 6210518 w 6210518"/>
              <a:gd name="connsiteY1" fmla="*/ 0 h 6263593"/>
              <a:gd name="connsiteX2" fmla="*/ 0 w 6210518"/>
              <a:gd name="connsiteY2" fmla="*/ 6263593 h 6263593"/>
              <a:gd name="connsiteX3" fmla="*/ 0 w 6210518"/>
              <a:gd name="connsiteY3" fmla="*/ 0 h 626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10518" h="6263593">
                <a:moveTo>
                  <a:pt x="0" y="0"/>
                </a:moveTo>
                <a:lnTo>
                  <a:pt x="6210518" y="0"/>
                </a:lnTo>
                <a:lnTo>
                  <a:pt x="0" y="62635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="" xmlns:a16="http://schemas.microsoft.com/office/drawing/2014/main" id="{52619E89-8BE6-4882-80BE-E5B90A2E25D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274951" y="665214"/>
            <a:ext cx="11588489" cy="3069750"/>
          </a:xfrm>
          <a:custGeom>
            <a:avLst/>
            <a:gdLst>
              <a:gd name="connsiteX0" fmla="*/ 8538295 w 11588489"/>
              <a:gd name="connsiteY0" fmla="*/ 1638313 h 3069750"/>
              <a:gd name="connsiteX1" fmla="*/ 9254015 w 11588489"/>
              <a:gd name="connsiteY1" fmla="*/ 2354032 h 3069750"/>
              <a:gd name="connsiteX2" fmla="*/ 8538297 w 11588489"/>
              <a:gd name="connsiteY2" fmla="*/ 3069750 h 3069750"/>
              <a:gd name="connsiteX3" fmla="*/ 7822577 w 11588489"/>
              <a:gd name="connsiteY3" fmla="*/ 2354032 h 3069750"/>
              <a:gd name="connsiteX4" fmla="*/ 10099736 w 11588489"/>
              <a:gd name="connsiteY4" fmla="*/ 1634131 h 3069750"/>
              <a:gd name="connsiteX5" fmla="*/ 10815454 w 11588489"/>
              <a:gd name="connsiteY5" fmla="*/ 2349850 h 3069750"/>
              <a:gd name="connsiteX6" fmla="*/ 10099737 w 11588489"/>
              <a:gd name="connsiteY6" fmla="*/ 3065568 h 3069750"/>
              <a:gd name="connsiteX7" fmla="*/ 9384018 w 11588489"/>
              <a:gd name="connsiteY7" fmla="*/ 2349849 h 3069750"/>
              <a:gd name="connsiteX8" fmla="*/ 6976855 w 11588489"/>
              <a:gd name="connsiteY8" fmla="*/ 1622938 h 3069750"/>
              <a:gd name="connsiteX9" fmla="*/ 7692574 w 11588489"/>
              <a:gd name="connsiteY9" fmla="*/ 2338658 h 3069750"/>
              <a:gd name="connsiteX10" fmla="*/ 6976856 w 11588489"/>
              <a:gd name="connsiteY10" fmla="*/ 3054377 h 3069750"/>
              <a:gd name="connsiteX11" fmla="*/ 6261136 w 11588489"/>
              <a:gd name="connsiteY11" fmla="*/ 2338657 h 3069750"/>
              <a:gd name="connsiteX12" fmla="*/ 5415414 w 11588489"/>
              <a:gd name="connsiteY12" fmla="*/ 1607564 h 3069750"/>
              <a:gd name="connsiteX13" fmla="*/ 6131134 w 11588489"/>
              <a:gd name="connsiteY13" fmla="*/ 2323284 h 3069750"/>
              <a:gd name="connsiteX14" fmla="*/ 5415415 w 11588489"/>
              <a:gd name="connsiteY14" fmla="*/ 3039002 h 3069750"/>
              <a:gd name="connsiteX15" fmla="*/ 4699696 w 11588489"/>
              <a:gd name="connsiteY15" fmla="*/ 2323283 h 3069750"/>
              <a:gd name="connsiteX16" fmla="*/ 3853976 w 11588489"/>
              <a:gd name="connsiteY16" fmla="*/ 1592191 h 3069750"/>
              <a:gd name="connsiteX17" fmla="*/ 4569692 w 11588489"/>
              <a:gd name="connsiteY17" fmla="*/ 2307910 h 3069750"/>
              <a:gd name="connsiteX18" fmla="*/ 3853976 w 11588489"/>
              <a:gd name="connsiteY18" fmla="*/ 3023628 h 3069750"/>
              <a:gd name="connsiteX19" fmla="*/ 3138256 w 11588489"/>
              <a:gd name="connsiteY19" fmla="*/ 2307910 h 3069750"/>
              <a:gd name="connsiteX20" fmla="*/ 2292535 w 11588489"/>
              <a:gd name="connsiteY20" fmla="*/ 1576817 h 3069750"/>
              <a:gd name="connsiteX21" fmla="*/ 3008253 w 11588489"/>
              <a:gd name="connsiteY21" fmla="*/ 2292536 h 3069750"/>
              <a:gd name="connsiteX22" fmla="*/ 2292536 w 11588489"/>
              <a:gd name="connsiteY22" fmla="*/ 3008255 h 3069750"/>
              <a:gd name="connsiteX23" fmla="*/ 1576817 w 11588489"/>
              <a:gd name="connsiteY23" fmla="*/ 2292535 h 3069750"/>
              <a:gd name="connsiteX24" fmla="*/ 731094 w 11588489"/>
              <a:gd name="connsiteY24" fmla="*/ 1561441 h 3069750"/>
              <a:gd name="connsiteX25" fmla="*/ 1446815 w 11588489"/>
              <a:gd name="connsiteY25" fmla="*/ 2277160 h 3069750"/>
              <a:gd name="connsiteX26" fmla="*/ 731095 w 11588489"/>
              <a:gd name="connsiteY26" fmla="*/ 2992879 h 3069750"/>
              <a:gd name="connsiteX27" fmla="*/ 15375 w 11588489"/>
              <a:gd name="connsiteY27" fmla="*/ 2277159 h 3069750"/>
              <a:gd name="connsiteX28" fmla="*/ 10872769 w 11588489"/>
              <a:gd name="connsiteY28" fmla="*/ 861096 h 3069750"/>
              <a:gd name="connsiteX29" fmla="*/ 11588489 w 11588489"/>
              <a:gd name="connsiteY29" fmla="*/ 1576815 h 3069750"/>
              <a:gd name="connsiteX30" fmla="*/ 10872770 w 11588489"/>
              <a:gd name="connsiteY30" fmla="*/ 2292534 h 3069750"/>
              <a:gd name="connsiteX31" fmla="*/ 10157052 w 11588489"/>
              <a:gd name="connsiteY31" fmla="*/ 1576814 h 3069750"/>
              <a:gd name="connsiteX32" fmla="*/ 7749888 w 11588489"/>
              <a:gd name="connsiteY32" fmla="*/ 849905 h 3069750"/>
              <a:gd name="connsiteX33" fmla="*/ 8465606 w 11588489"/>
              <a:gd name="connsiteY33" fmla="*/ 1565624 h 3069750"/>
              <a:gd name="connsiteX34" fmla="*/ 7749889 w 11588489"/>
              <a:gd name="connsiteY34" fmla="*/ 2281343 h 3069750"/>
              <a:gd name="connsiteX35" fmla="*/ 7034169 w 11588489"/>
              <a:gd name="connsiteY35" fmla="*/ 1565624 h 3069750"/>
              <a:gd name="connsiteX36" fmla="*/ 9311327 w 11588489"/>
              <a:gd name="connsiteY36" fmla="*/ 845723 h 3069750"/>
              <a:gd name="connsiteX37" fmla="*/ 10027046 w 11588489"/>
              <a:gd name="connsiteY37" fmla="*/ 1561442 h 3069750"/>
              <a:gd name="connsiteX38" fmla="*/ 9311329 w 11588489"/>
              <a:gd name="connsiteY38" fmla="*/ 2277161 h 3069750"/>
              <a:gd name="connsiteX39" fmla="*/ 8595610 w 11588489"/>
              <a:gd name="connsiteY39" fmla="*/ 1561441 h 3069750"/>
              <a:gd name="connsiteX40" fmla="*/ 6188447 w 11588489"/>
              <a:gd name="connsiteY40" fmla="*/ 834531 h 3069750"/>
              <a:gd name="connsiteX41" fmla="*/ 6904166 w 11588489"/>
              <a:gd name="connsiteY41" fmla="*/ 1550250 h 3069750"/>
              <a:gd name="connsiteX42" fmla="*/ 6188447 w 11588489"/>
              <a:gd name="connsiteY42" fmla="*/ 2265969 h 3069750"/>
              <a:gd name="connsiteX43" fmla="*/ 5472728 w 11588489"/>
              <a:gd name="connsiteY43" fmla="*/ 1550249 h 3069750"/>
              <a:gd name="connsiteX44" fmla="*/ 4627006 w 11588489"/>
              <a:gd name="connsiteY44" fmla="*/ 819156 h 3069750"/>
              <a:gd name="connsiteX45" fmla="*/ 5342726 w 11588489"/>
              <a:gd name="connsiteY45" fmla="*/ 1534875 h 3069750"/>
              <a:gd name="connsiteX46" fmla="*/ 4627008 w 11588489"/>
              <a:gd name="connsiteY46" fmla="*/ 2250595 h 3069750"/>
              <a:gd name="connsiteX47" fmla="*/ 3911289 w 11588489"/>
              <a:gd name="connsiteY47" fmla="*/ 1534875 h 3069750"/>
              <a:gd name="connsiteX48" fmla="*/ 3065568 w 11588489"/>
              <a:gd name="connsiteY48" fmla="*/ 803783 h 3069750"/>
              <a:gd name="connsiteX49" fmla="*/ 3781287 w 11588489"/>
              <a:gd name="connsiteY49" fmla="*/ 1519502 h 3069750"/>
              <a:gd name="connsiteX50" fmla="*/ 3065567 w 11588489"/>
              <a:gd name="connsiteY50" fmla="*/ 2235221 h 3069750"/>
              <a:gd name="connsiteX51" fmla="*/ 2349849 w 11588489"/>
              <a:gd name="connsiteY51" fmla="*/ 1519502 h 3069750"/>
              <a:gd name="connsiteX52" fmla="*/ 1504128 w 11588489"/>
              <a:gd name="connsiteY52" fmla="*/ 788408 h 3069750"/>
              <a:gd name="connsiteX53" fmla="*/ 2219846 w 11588489"/>
              <a:gd name="connsiteY53" fmla="*/ 1504127 h 3069750"/>
              <a:gd name="connsiteX54" fmla="*/ 1504128 w 11588489"/>
              <a:gd name="connsiteY54" fmla="*/ 2219847 h 3069750"/>
              <a:gd name="connsiteX55" fmla="*/ 788409 w 11588489"/>
              <a:gd name="connsiteY55" fmla="*/ 1504127 h 3069750"/>
              <a:gd name="connsiteX56" fmla="*/ 8522921 w 11588489"/>
              <a:gd name="connsiteY56" fmla="*/ 76872 h 3069750"/>
              <a:gd name="connsiteX57" fmla="*/ 9238640 w 11588489"/>
              <a:gd name="connsiteY57" fmla="*/ 792590 h 3069750"/>
              <a:gd name="connsiteX58" fmla="*/ 8522921 w 11588489"/>
              <a:gd name="connsiteY58" fmla="*/ 1508309 h 3069750"/>
              <a:gd name="connsiteX59" fmla="*/ 7807202 w 11588489"/>
              <a:gd name="connsiteY59" fmla="*/ 792589 h 3069750"/>
              <a:gd name="connsiteX60" fmla="*/ 10084360 w 11588489"/>
              <a:gd name="connsiteY60" fmla="*/ 72688 h 3069750"/>
              <a:gd name="connsiteX61" fmla="*/ 10800080 w 11588489"/>
              <a:gd name="connsiteY61" fmla="*/ 788407 h 3069750"/>
              <a:gd name="connsiteX62" fmla="*/ 10084362 w 11588489"/>
              <a:gd name="connsiteY62" fmla="*/ 1504125 h 3069750"/>
              <a:gd name="connsiteX63" fmla="*/ 9368642 w 11588489"/>
              <a:gd name="connsiteY63" fmla="*/ 788406 h 3069750"/>
              <a:gd name="connsiteX64" fmla="*/ 6961480 w 11588489"/>
              <a:gd name="connsiteY64" fmla="*/ 61496 h 3069750"/>
              <a:gd name="connsiteX65" fmla="*/ 7677199 w 11588489"/>
              <a:gd name="connsiteY65" fmla="*/ 777215 h 3069750"/>
              <a:gd name="connsiteX66" fmla="*/ 6961481 w 11588489"/>
              <a:gd name="connsiteY66" fmla="*/ 1492934 h 3069750"/>
              <a:gd name="connsiteX67" fmla="*/ 6245761 w 11588489"/>
              <a:gd name="connsiteY67" fmla="*/ 777215 h 3069750"/>
              <a:gd name="connsiteX68" fmla="*/ 5400039 w 11588489"/>
              <a:gd name="connsiteY68" fmla="*/ 46123 h 3069750"/>
              <a:gd name="connsiteX69" fmla="*/ 6115758 w 11588489"/>
              <a:gd name="connsiteY69" fmla="*/ 761842 h 3069750"/>
              <a:gd name="connsiteX70" fmla="*/ 5400040 w 11588489"/>
              <a:gd name="connsiteY70" fmla="*/ 1477561 h 3069750"/>
              <a:gd name="connsiteX71" fmla="*/ 4684320 w 11588489"/>
              <a:gd name="connsiteY71" fmla="*/ 761841 h 3069750"/>
              <a:gd name="connsiteX72" fmla="*/ 3838601 w 11588489"/>
              <a:gd name="connsiteY72" fmla="*/ 30748 h 3069750"/>
              <a:gd name="connsiteX73" fmla="*/ 4554317 w 11588489"/>
              <a:gd name="connsiteY73" fmla="*/ 746468 h 3069750"/>
              <a:gd name="connsiteX74" fmla="*/ 3838601 w 11588489"/>
              <a:gd name="connsiteY74" fmla="*/ 1462185 h 3069750"/>
              <a:gd name="connsiteX75" fmla="*/ 3122882 w 11588489"/>
              <a:gd name="connsiteY75" fmla="*/ 746466 h 3069750"/>
              <a:gd name="connsiteX76" fmla="*/ 2277161 w 11588489"/>
              <a:gd name="connsiteY76" fmla="*/ 15374 h 3069750"/>
              <a:gd name="connsiteX77" fmla="*/ 2992879 w 11588489"/>
              <a:gd name="connsiteY77" fmla="*/ 731094 h 3069750"/>
              <a:gd name="connsiteX78" fmla="*/ 2277161 w 11588489"/>
              <a:gd name="connsiteY78" fmla="*/ 1446812 h 3069750"/>
              <a:gd name="connsiteX79" fmla="*/ 1561440 w 11588489"/>
              <a:gd name="connsiteY79" fmla="*/ 731092 h 3069750"/>
              <a:gd name="connsiteX80" fmla="*/ 715719 w 11588489"/>
              <a:gd name="connsiteY80" fmla="*/ 0 h 3069750"/>
              <a:gd name="connsiteX81" fmla="*/ 1431439 w 11588489"/>
              <a:gd name="connsiteY81" fmla="*/ 715719 h 3069750"/>
              <a:gd name="connsiteX82" fmla="*/ 715719 w 11588489"/>
              <a:gd name="connsiteY82" fmla="*/ 1431438 h 3069750"/>
              <a:gd name="connsiteX83" fmla="*/ 0 w 11588489"/>
              <a:gd name="connsiteY83" fmla="*/ 715719 h 306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1588489" h="3069750">
                <a:moveTo>
                  <a:pt x="8538295" y="1638313"/>
                </a:moveTo>
                <a:lnTo>
                  <a:pt x="9254015" y="2354032"/>
                </a:lnTo>
                <a:lnTo>
                  <a:pt x="8538297" y="3069750"/>
                </a:lnTo>
                <a:lnTo>
                  <a:pt x="7822577" y="2354032"/>
                </a:lnTo>
                <a:close/>
                <a:moveTo>
                  <a:pt x="10099736" y="1634131"/>
                </a:moveTo>
                <a:lnTo>
                  <a:pt x="10815454" y="2349850"/>
                </a:lnTo>
                <a:lnTo>
                  <a:pt x="10099737" y="3065568"/>
                </a:lnTo>
                <a:lnTo>
                  <a:pt x="9384018" y="2349849"/>
                </a:lnTo>
                <a:close/>
                <a:moveTo>
                  <a:pt x="6976855" y="1622938"/>
                </a:moveTo>
                <a:lnTo>
                  <a:pt x="7692574" y="2338658"/>
                </a:lnTo>
                <a:lnTo>
                  <a:pt x="6976856" y="3054377"/>
                </a:lnTo>
                <a:lnTo>
                  <a:pt x="6261136" y="2338657"/>
                </a:lnTo>
                <a:close/>
                <a:moveTo>
                  <a:pt x="5415414" y="1607564"/>
                </a:moveTo>
                <a:lnTo>
                  <a:pt x="6131134" y="2323284"/>
                </a:lnTo>
                <a:lnTo>
                  <a:pt x="5415415" y="3039002"/>
                </a:lnTo>
                <a:lnTo>
                  <a:pt x="4699696" y="2323283"/>
                </a:lnTo>
                <a:close/>
                <a:moveTo>
                  <a:pt x="3853976" y="1592191"/>
                </a:moveTo>
                <a:lnTo>
                  <a:pt x="4569692" y="2307910"/>
                </a:lnTo>
                <a:lnTo>
                  <a:pt x="3853976" y="3023628"/>
                </a:lnTo>
                <a:lnTo>
                  <a:pt x="3138256" y="2307910"/>
                </a:lnTo>
                <a:close/>
                <a:moveTo>
                  <a:pt x="2292535" y="1576817"/>
                </a:moveTo>
                <a:lnTo>
                  <a:pt x="3008253" y="2292536"/>
                </a:lnTo>
                <a:lnTo>
                  <a:pt x="2292536" y="3008255"/>
                </a:lnTo>
                <a:lnTo>
                  <a:pt x="1576817" y="2292535"/>
                </a:lnTo>
                <a:close/>
                <a:moveTo>
                  <a:pt x="731094" y="1561441"/>
                </a:moveTo>
                <a:lnTo>
                  <a:pt x="1446815" y="2277160"/>
                </a:lnTo>
                <a:lnTo>
                  <a:pt x="731095" y="2992879"/>
                </a:lnTo>
                <a:lnTo>
                  <a:pt x="15375" y="2277159"/>
                </a:lnTo>
                <a:close/>
                <a:moveTo>
                  <a:pt x="10872769" y="861096"/>
                </a:moveTo>
                <a:lnTo>
                  <a:pt x="11588489" y="1576815"/>
                </a:lnTo>
                <a:lnTo>
                  <a:pt x="10872770" y="2292534"/>
                </a:lnTo>
                <a:lnTo>
                  <a:pt x="10157052" y="1576814"/>
                </a:lnTo>
                <a:close/>
                <a:moveTo>
                  <a:pt x="7749888" y="849905"/>
                </a:moveTo>
                <a:lnTo>
                  <a:pt x="8465606" y="1565624"/>
                </a:lnTo>
                <a:lnTo>
                  <a:pt x="7749889" y="2281343"/>
                </a:lnTo>
                <a:lnTo>
                  <a:pt x="7034169" y="1565624"/>
                </a:lnTo>
                <a:close/>
                <a:moveTo>
                  <a:pt x="9311327" y="845723"/>
                </a:moveTo>
                <a:lnTo>
                  <a:pt x="10027046" y="1561442"/>
                </a:lnTo>
                <a:lnTo>
                  <a:pt x="9311329" y="2277161"/>
                </a:lnTo>
                <a:lnTo>
                  <a:pt x="8595610" y="1561441"/>
                </a:lnTo>
                <a:close/>
                <a:moveTo>
                  <a:pt x="6188447" y="834531"/>
                </a:moveTo>
                <a:lnTo>
                  <a:pt x="6904166" y="1550250"/>
                </a:lnTo>
                <a:lnTo>
                  <a:pt x="6188447" y="2265969"/>
                </a:lnTo>
                <a:lnTo>
                  <a:pt x="5472728" y="1550249"/>
                </a:lnTo>
                <a:close/>
                <a:moveTo>
                  <a:pt x="4627006" y="819156"/>
                </a:moveTo>
                <a:lnTo>
                  <a:pt x="5342726" y="1534875"/>
                </a:lnTo>
                <a:lnTo>
                  <a:pt x="4627008" y="2250595"/>
                </a:lnTo>
                <a:lnTo>
                  <a:pt x="3911289" y="1534875"/>
                </a:lnTo>
                <a:close/>
                <a:moveTo>
                  <a:pt x="3065568" y="803783"/>
                </a:moveTo>
                <a:lnTo>
                  <a:pt x="3781287" y="1519502"/>
                </a:lnTo>
                <a:lnTo>
                  <a:pt x="3065567" y="2235221"/>
                </a:lnTo>
                <a:lnTo>
                  <a:pt x="2349849" y="1519502"/>
                </a:lnTo>
                <a:close/>
                <a:moveTo>
                  <a:pt x="1504128" y="788408"/>
                </a:moveTo>
                <a:lnTo>
                  <a:pt x="2219846" y="1504127"/>
                </a:lnTo>
                <a:lnTo>
                  <a:pt x="1504128" y="2219847"/>
                </a:lnTo>
                <a:lnTo>
                  <a:pt x="788409" y="1504127"/>
                </a:lnTo>
                <a:close/>
                <a:moveTo>
                  <a:pt x="8522921" y="76872"/>
                </a:moveTo>
                <a:lnTo>
                  <a:pt x="9238640" y="792590"/>
                </a:lnTo>
                <a:lnTo>
                  <a:pt x="8522921" y="1508309"/>
                </a:lnTo>
                <a:lnTo>
                  <a:pt x="7807202" y="792589"/>
                </a:lnTo>
                <a:close/>
                <a:moveTo>
                  <a:pt x="10084360" y="72688"/>
                </a:moveTo>
                <a:lnTo>
                  <a:pt x="10800080" y="788407"/>
                </a:lnTo>
                <a:lnTo>
                  <a:pt x="10084362" y="1504125"/>
                </a:lnTo>
                <a:lnTo>
                  <a:pt x="9368642" y="788406"/>
                </a:lnTo>
                <a:close/>
                <a:moveTo>
                  <a:pt x="6961480" y="61496"/>
                </a:moveTo>
                <a:lnTo>
                  <a:pt x="7677199" y="777215"/>
                </a:lnTo>
                <a:lnTo>
                  <a:pt x="6961481" y="1492934"/>
                </a:lnTo>
                <a:lnTo>
                  <a:pt x="6245761" y="777215"/>
                </a:lnTo>
                <a:close/>
                <a:moveTo>
                  <a:pt x="5400039" y="46123"/>
                </a:moveTo>
                <a:lnTo>
                  <a:pt x="6115758" y="761842"/>
                </a:lnTo>
                <a:lnTo>
                  <a:pt x="5400040" y="1477561"/>
                </a:lnTo>
                <a:lnTo>
                  <a:pt x="4684320" y="761841"/>
                </a:lnTo>
                <a:close/>
                <a:moveTo>
                  <a:pt x="3838601" y="30748"/>
                </a:moveTo>
                <a:lnTo>
                  <a:pt x="4554317" y="746468"/>
                </a:lnTo>
                <a:lnTo>
                  <a:pt x="3838601" y="1462185"/>
                </a:lnTo>
                <a:lnTo>
                  <a:pt x="3122882" y="746466"/>
                </a:lnTo>
                <a:close/>
                <a:moveTo>
                  <a:pt x="2277161" y="15374"/>
                </a:moveTo>
                <a:lnTo>
                  <a:pt x="2992879" y="731094"/>
                </a:lnTo>
                <a:lnTo>
                  <a:pt x="2277161" y="1446812"/>
                </a:lnTo>
                <a:lnTo>
                  <a:pt x="1561440" y="731092"/>
                </a:lnTo>
                <a:close/>
                <a:moveTo>
                  <a:pt x="715719" y="0"/>
                </a:moveTo>
                <a:lnTo>
                  <a:pt x="1431439" y="715719"/>
                </a:lnTo>
                <a:lnTo>
                  <a:pt x="715719" y="1431438"/>
                </a:lnTo>
                <a:lnTo>
                  <a:pt x="0" y="7157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90" r:id="rId10"/>
    <p:sldLayoutId id="2147483682" r:id="rId11"/>
    <p:sldLayoutId id="2147483683" r:id="rId12"/>
    <p:sldLayoutId id="2147483684" r:id="rId13"/>
    <p:sldLayoutId id="2147483691" r:id="rId14"/>
    <p:sldLayoutId id="2147483686" r:id="rId15"/>
    <p:sldLayoutId id="2147483689" r:id="rId16"/>
    <p:sldLayoutId id="2147483687" r:id="rId17"/>
    <p:sldLayoutId id="2147483688" r:id="rId18"/>
    <p:sldLayoutId id="2147483671" r:id="rId19"/>
    <p:sldLayoutId id="2147483672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2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3" r:id="rId9"/>
    <p:sldLayoutId id="2147483704" r:id="rId10"/>
    <p:sldLayoutId id="2147483705" r:id="rId11"/>
    <p:sldLayoutId id="2147483707" r:id="rId12"/>
    <p:sldLayoutId id="21474837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91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docs.google.com/forms/d/e/1FAIpQLSeUM2HNOkMOCbup3d0EUN57KpVMJ1O9jxoub_I28bmaScAUPg/viewform?vc=0&amp;c=0&amp;w=1" TargetMode="Externa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7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7.jpe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3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2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7.png"/><Relationship Id="rId4" Type="http://schemas.openxmlformats.org/officeDocument/2006/relationships/image" Target="../media/image166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91F6D0D2-05C1-46CF-B72E-10CD227C3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ส่วนโค้ง 18"/>
          <p:cNvSpPr/>
          <p:nvPr/>
        </p:nvSpPr>
        <p:spPr>
          <a:xfrm>
            <a:off x="2136397" y="2734812"/>
            <a:ext cx="4832059" cy="115768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กล่องข้อความ 19"/>
          <p:cNvSpPr txBox="1"/>
          <p:nvPr/>
        </p:nvSpPr>
        <p:spPr>
          <a:xfrm>
            <a:off x="358152" y="177421"/>
            <a:ext cx="10982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b="1" dirty="0" err="1">
                <a:solidFill>
                  <a:srgbClr val="002060"/>
                </a:solidFill>
                <a:cs typeface="+mj-cs"/>
              </a:rPr>
              <a:t>คปส</a:t>
            </a:r>
            <a:r>
              <a:rPr lang="th-TH" sz="8000" b="1" dirty="0">
                <a:solidFill>
                  <a:srgbClr val="002060"/>
                </a:solidFill>
                <a:cs typeface="+mj-cs"/>
              </a:rPr>
              <a:t>อ.วังชิ้น  ยินดีต้อนรับ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="" xmlns:a16="http://schemas.microsoft.com/office/drawing/2014/main" id="{A80E1FAB-7BC0-40C0-B99F-01D12FB5D43E}"/>
              </a:ext>
            </a:extLst>
          </p:cNvPr>
          <p:cNvSpPr txBox="1"/>
          <p:nvPr/>
        </p:nvSpPr>
        <p:spPr>
          <a:xfrm>
            <a:off x="314197" y="496452"/>
            <a:ext cx="110809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h-TH" sz="4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4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นายขจร </a:t>
            </a:r>
            <a:r>
              <a:rPr lang="th-TH" sz="4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วินัย</a:t>
            </a:r>
            <a:r>
              <a:rPr lang="th-TH" sz="4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พานิช</a:t>
            </a:r>
            <a:endParaRPr lang="th-TH" sz="4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4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นายแพทย์สาธารณสุขจังหวัดแพร่</a:t>
            </a:r>
          </a:p>
          <a:p>
            <a:pPr algn="ctr"/>
            <a:r>
              <a:rPr lang="th-TH" sz="4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ทีมนิเทศงานคณะกรรมการประสานงานสาธารณสุขระดับอำเภอ</a:t>
            </a:r>
          </a:p>
          <a:p>
            <a:pPr algn="ctr"/>
            <a:r>
              <a:rPr lang="th-TH" sz="4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รอบที่</a:t>
            </a:r>
            <a:r>
              <a:rPr lang="th-TH" sz="4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4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๑  ประจำปี </a:t>
            </a:r>
            <a:r>
              <a:rPr lang="th-TH" sz="4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งบประมาณ พ.ศ. 2565</a:t>
            </a:r>
          </a:p>
          <a:p>
            <a:pPr algn="ctr"/>
            <a:endParaRPr lang="th-TH" sz="4000" b="1" dirty="0"/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="" xmlns:a16="http://schemas.microsoft.com/office/drawing/2014/main" id="{DBB50C17-8C77-4BF3-94D3-5F2540B22951}"/>
              </a:ext>
            </a:extLst>
          </p:cNvPr>
          <p:cNvSpPr txBox="1"/>
          <p:nvPr/>
        </p:nvSpPr>
        <p:spPr>
          <a:xfrm>
            <a:off x="8249264" y="6316502"/>
            <a:ext cx="4011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9 กุมภาพันธ์ 2565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5125CB6A-876F-4520-AE19-3427E96DD5D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2070" y="3879668"/>
            <a:ext cx="4245429" cy="297833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0E669B11-5CF4-4FE7-B9D0-C82BD3AEAA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5246" y="4188873"/>
            <a:ext cx="3629622" cy="2264352"/>
          </a:xfrm>
          <a:prstGeom prst="rect">
            <a:avLst/>
          </a:prstGeom>
        </p:spPr>
      </p:pic>
      <p:pic>
        <p:nvPicPr>
          <p:cNvPr id="10" name="Picture 2" descr="C:\Users\UserPP\Desktop\979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3612" y="3933090"/>
            <a:ext cx="4798388" cy="27028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7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ตาราง 2"/>
          <p:cNvGraphicFramePr>
            <a:graphicFrameLocks noGrp="1"/>
          </p:cNvGraphicFramePr>
          <p:nvPr/>
        </p:nvGraphicFramePr>
        <p:xfrm>
          <a:off x="808319" y="450725"/>
          <a:ext cx="11038540" cy="5703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7575"/>
                <a:gridCol w="1095738"/>
                <a:gridCol w="4382949"/>
                <a:gridCol w="1369671"/>
                <a:gridCol w="1406197"/>
                <a:gridCol w="1260098"/>
                <a:gridCol w="996312"/>
              </a:tblGrid>
              <a:tr h="919330">
                <a:tc gridSpan="7">
                  <a:txBody>
                    <a:bodyPr/>
                    <a:lstStyle/>
                    <a:p>
                      <a:pPr algn="ctr"/>
                      <a:r>
                        <a:rPr lang="th-TH" sz="5400" b="1" dirty="0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5 อันดับโรคผู้ป่วยในโรงพยาบาลวังชิ้น</a:t>
                      </a:r>
                      <a:endParaRPr lang="th-TH" sz="5400" b="1" dirty="0">
                        <a:solidFill>
                          <a:sysClr val="windowText" lastClr="00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9C5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676416">
                <a:tc rowSpan="2"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รหัส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ชื่อโรค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ปีงบประมาณ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676416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2561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2562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2563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2564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</a:tr>
              <a:tr h="676416">
                <a:tc>
                  <a:txBody>
                    <a:bodyPr/>
                    <a:lstStyle/>
                    <a:p>
                      <a:pPr algn="l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J189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 smtClean="0">
                          <a:latin typeface="TH SarabunPSK" pitchFamily="34" charset="-34"/>
                          <a:cs typeface="TH SarabunPSK" pitchFamily="34" charset="-34"/>
                        </a:rPr>
                        <a:t>Pneumonia,unspecified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188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212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218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124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</a:tr>
              <a:tr h="676416">
                <a:tc>
                  <a:txBody>
                    <a:bodyPr/>
                    <a:lstStyle/>
                    <a:p>
                      <a:pPr algn="l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J441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 smtClean="0">
                          <a:latin typeface="TH SarabunPSK" pitchFamily="34" charset="-34"/>
                          <a:cs typeface="TH SarabunPSK" pitchFamily="34" charset="-34"/>
                        </a:rPr>
                        <a:t>Chornic</a:t>
                      </a:r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 obstructive</a:t>
                      </a:r>
                      <a:r>
                        <a:rPr lang="en-US" sz="32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pulmonary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172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200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200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165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</a:tr>
              <a:tr h="676416">
                <a:tc>
                  <a:txBody>
                    <a:bodyPr/>
                    <a:lstStyle/>
                    <a:p>
                      <a:pPr algn="l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A099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Gastroenteritis and colitis of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109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227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191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115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</a:tr>
              <a:tr h="676416">
                <a:tc>
                  <a:txBody>
                    <a:bodyPr/>
                    <a:lstStyle/>
                    <a:p>
                      <a:pPr algn="l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N390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Urinary tract </a:t>
                      </a:r>
                      <a:r>
                        <a:rPr lang="en-US" sz="3200" b="1" dirty="0" err="1" smtClean="0">
                          <a:latin typeface="TH SarabunPSK" pitchFamily="34" charset="-34"/>
                          <a:cs typeface="TH SarabunPSK" pitchFamily="34" charset="-34"/>
                        </a:rPr>
                        <a:t>in</a:t>
                      </a:r>
                      <a:r>
                        <a:rPr lang="en-US" sz="3200" b="1" baseline="0" dirty="0" err="1" smtClean="0">
                          <a:latin typeface="TH SarabunPSK" pitchFamily="34" charset="-34"/>
                          <a:cs typeface="TH SarabunPSK" pitchFamily="34" charset="-34"/>
                        </a:rPr>
                        <a:t>fection,site</a:t>
                      </a:r>
                      <a:r>
                        <a:rPr lang="en-US" sz="32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not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58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122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170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143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</a:tr>
              <a:tr h="676416">
                <a:tc>
                  <a:txBody>
                    <a:bodyPr/>
                    <a:lstStyle/>
                    <a:p>
                      <a:pPr algn="l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K30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Dyspepsia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141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186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108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0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F9BCE46D-6041-4C64-975E-FB5C503C1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353441"/>
            <a:ext cx="11290570" cy="1741250"/>
          </a:xfr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th-TH" sz="6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แผนยุทธศาสตร์ </a:t>
            </a:r>
            <a:r>
              <a:rPr lang="th-TH" sz="6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คป</a:t>
            </a:r>
            <a:r>
              <a:rPr lang="th-TH" sz="6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สอ.วังชิ้น</a:t>
            </a:r>
            <a:br>
              <a:rPr lang="th-TH" sz="6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6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แบบมีส่วนร่วมปีงบประมาณ  2565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="" xmlns:a16="http://schemas.microsoft.com/office/drawing/2014/main" id="{C199685D-538D-4344-A610-6A72D014FB06}"/>
              </a:ext>
            </a:extLst>
          </p:cNvPr>
          <p:cNvSpPr/>
          <p:nvPr/>
        </p:nvSpPr>
        <p:spPr>
          <a:xfrm>
            <a:off x="4796473" y="3450008"/>
            <a:ext cx="2712087" cy="216602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แผนยุทธศาสตร์</a:t>
            </a:r>
          </a:p>
          <a:p>
            <a:pPr algn="ctr"/>
            <a:r>
              <a:rPr lang="th-TH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คปส</a:t>
            </a:r>
            <a:r>
              <a:rPr lang="th-TH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อ.วังชิ้น </a:t>
            </a:r>
          </a:p>
          <a:p>
            <a:pPr algn="ctr"/>
            <a:r>
              <a:rPr lang="th-TH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 2565</a:t>
            </a:r>
          </a:p>
        </p:txBody>
      </p:sp>
      <p:sp>
        <p:nvSpPr>
          <p:cNvPr id="10" name="วงรี 9">
            <a:extLst>
              <a:ext uri="{FF2B5EF4-FFF2-40B4-BE49-F238E27FC236}">
                <a16:creationId xmlns="" xmlns:a16="http://schemas.microsoft.com/office/drawing/2014/main" id="{95CF46E2-83E4-4167-888C-0A5A9E8B7A8C}"/>
              </a:ext>
            </a:extLst>
          </p:cNvPr>
          <p:cNvSpPr/>
          <p:nvPr/>
        </p:nvSpPr>
        <p:spPr>
          <a:xfrm>
            <a:off x="171199" y="4603194"/>
            <a:ext cx="3424135" cy="178664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Function base</a:t>
            </a:r>
            <a:endParaRPr lang="th-TH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วงรี 10">
            <a:extLst>
              <a:ext uri="{FF2B5EF4-FFF2-40B4-BE49-F238E27FC236}">
                <a16:creationId xmlns="" xmlns:a16="http://schemas.microsoft.com/office/drawing/2014/main" id="{46D0B403-84AE-4FF3-A01F-E844B7ED6CDC}"/>
              </a:ext>
            </a:extLst>
          </p:cNvPr>
          <p:cNvSpPr/>
          <p:nvPr/>
        </p:nvSpPr>
        <p:spPr>
          <a:xfrm>
            <a:off x="276718" y="2425928"/>
            <a:ext cx="3424135" cy="174125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Agenda base</a:t>
            </a:r>
            <a:endParaRPr lang="th-TH" sz="4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วงรี 12">
            <a:extLst>
              <a:ext uri="{FF2B5EF4-FFF2-40B4-BE49-F238E27FC236}">
                <a16:creationId xmlns="" xmlns:a16="http://schemas.microsoft.com/office/drawing/2014/main" id="{3016A1B8-6C05-4DF0-835F-6DC130E3B4DC}"/>
              </a:ext>
            </a:extLst>
          </p:cNvPr>
          <p:cNvSpPr/>
          <p:nvPr/>
        </p:nvSpPr>
        <p:spPr>
          <a:xfrm>
            <a:off x="8567661" y="4763310"/>
            <a:ext cx="3424135" cy="188711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Area based  </a:t>
            </a:r>
          </a:p>
          <a:p>
            <a:pPr algn="ctr"/>
            <a:r>
              <a:rPr lang="th-TH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คปส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อ.วังชิ้น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ลูกศร: เครื่องหมายบั้ง 15">
            <a:extLst>
              <a:ext uri="{FF2B5EF4-FFF2-40B4-BE49-F238E27FC236}">
                <a16:creationId xmlns="" xmlns:a16="http://schemas.microsoft.com/office/drawing/2014/main" id="{189D9120-882D-40AB-9136-04246254AD85}"/>
              </a:ext>
            </a:extLst>
          </p:cNvPr>
          <p:cNvSpPr/>
          <p:nvPr/>
        </p:nvSpPr>
        <p:spPr>
          <a:xfrm rot="8301070">
            <a:off x="7861471" y="3493702"/>
            <a:ext cx="616058" cy="632819"/>
          </a:xfrm>
          <a:prstGeom prst="chevro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7" name="ลูกศร: เครื่องหมายบั้ง 16">
            <a:extLst>
              <a:ext uri="{FF2B5EF4-FFF2-40B4-BE49-F238E27FC236}">
                <a16:creationId xmlns="" xmlns:a16="http://schemas.microsoft.com/office/drawing/2014/main" id="{A7A0772D-7DB5-4B09-BE40-EAAE1FE2AC47}"/>
              </a:ext>
            </a:extLst>
          </p:cNvPr>
          <p:cNvSpPr/>
          <p:nvPr/>
        </p:nvSpPr>
        <p:spPr>
          <a:xfrm rot="12338334">
            <a:off x="7966328" y="5115472"/>
            <a:ext cx="604364" cy="632819"/>
          </a:xfrm>
          <a:prstGeom prst="chevr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ลูกศร: เครื่องหมายบั้ง 17">
            <a:extLst>
              <a:ext uri="{FF2B5EF4-FFF2-40B4-BE49-F238E27FC236}">
                <a16:creationId xmlns="" xmlns:a16="http://schemas.microsoft.com/office/drawing/2014/main" id="{5599770D-9936-492D-AED1-FB51292FCE8C}"/>
              </a:ext>
            </a:extLst>
          </p:cNvPr>
          <p:cNvSpPr/>
          <p:nvPr/>
        </p:nvSpPr>
        <p:spPr>
          <a:xfrm rot="12338334">
            <a:off x="7646574" y="4940679"/>
            <a:ext cx="604364" cy="632819"/>
          </a:xfrm>
          <a:prstGeom prst="chevro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ลูกศร: เครื่องหมายบั้ง 18">
            <a:extLst>
              <a:ext uri="{FF2B5EF4-FFF2-40B4-BE49-F238E27FC236}">
                <a16:creationId xmlns="" xmlns:a16="http://schemas.microsoft.com/office/drawing/2014/main" id="{2BF7CF24-B3A4-4D0F-B4F9-B07F0D7049CB}"/>
              </a:ext>
            </a:extLst>
          </p:cNvPr>
          <p:cNvSpPr/>
          <p:nvPr/>
        </p:nvSpPr>
        <p:spPr>
          <a:xfrm rot="8301070">
            <a:off x="7600826" y="3736562"/>
            <a:ext cx="616058" cy="632819"/>
          </a:xfrm>
          <a:prstGeom prst="chevro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0" name="ลูกศร: เครื่องหมายบั้ง 19">
            <a:extLst>
              <a:ext uri="{FF2B5EF4-FFF2-40B4-BE49-F238E27FC236}">
                <a16:creationId xmlns="" xmlns:a16="http://schemas.microsoft.com/office/drawing/2014/main" id="{7E3A7A1D-6AC9-4F89-A000-E504029ED769}"/>
              </a:ext>
            </a:extLst>
          </p:cNvPr>
          <p:cNvSpPr/>
          <p:nvPr/>
        </p:nvSpPr>
        <p:spPr>
          <a:xfrm rot="1746865">
            <a:off x="3638749" y="3342771"/>
            <a:ext cx="616058" cy="632819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1" name="ลูกศร: เครื่องหมายบั้ง 20">
            <a:extLst>
              <a:ext uri="{FF2B5EF4-FFF2-40B4-BE49-F238E27FC236}">
                <a16:creationId xmlns="" xmlns:a16="http://schemas.microsoft.com/office/drawing/2014/main" id="{0F55646D-4225-44AC-9BF6-D5E0C12FB460}"/>
              </a:ext>
            </a:extLst>
          </p:cNvPr>
          <p:cNvSpPr/>
          <p:nvPr/>
        </p:nvSpPr>
        <p:spPr>
          <a:xfrm rot="20632708">
            <a:off x="4180896" y="5180108"/>
            <a:ext cx="616058" cy="632819"/>
          </a:xfrm>
          <a:prstGeom prst="chevr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2" name="ลูกศร: เครื่องหมายบั้ง 21">
            <a:extLst>
              <a:ext uri="{FF2B5EF4-FFF2-40B4-BE49-F238E27FC236}">
                <a16:creationId xmlns="" xmlns:a16="http://schemas.microsoft.com/office/drawing/2014/main" id="{2756DB1B-AF6B-4224-A5F6-5547B0866611}"/>
              </a:ext>
            </a:extLst>
          </p:cNvPr>
          <p:cNvSpPr/>
          <p:nvPr/>
        </p:nvSpPr>
        <p:spPr>
          <a:xfrm rot="1746865">
            <a:off x="3966687" y="3554443"/>
            <a:ext cx="616058" cy="632819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3" name="ลูกศร: เครื่องหมายบั้ง 22">
            <a:extLst>
              <a:ext uri="{FF2B5EF4-FFF2-40B4-BE49-F238E27FC236}">
                <a16:creationId xmlns="" xmlns:a16="http://schemas.microsoft.com/office/drawing/2014/main" id="{415975EF-1120-4418-B73E-CBD3414A13AC}"/>
              </a:ext>
            </a:extLst>
          </p:cNvPr>
          <p:cNvSpPr/>
          <p:nvPr/>
        </p:nvSpPr>
        <p:spPr>
          <a:xfrm rot="20593986">
            <a:off x="3863030" y="5277786"/>
            <a:ext cx="616058" cy="632819"/>
          </a:xfrm>
          <a:prstGeom prst="chevr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5" name="คำบรรยายภาพ: ลูกศรขึ้น 24">
            <a:extLst>
              <a:ext uri="{FF2B5EF4-FFF2-40B4-BE49-F238E27FC236}">
                <a16:creationId xmlns="" xmlns:a16="http://schemas.microsoft.com/office/drawing/2014/main" id="{AE8CA901-8746-4E1D-BCF5-76F2591DD019}"/>
              </a:ext>
            </a:extLst>
          </p:cNvPr>
          <p:cNvSpPr/>
          <p:nvPr/>
        </p:nvSpPr>
        <p:spPr>
          <a:xfrm>
            <a:off x="4846395" y="5676002"/>
            <a:ext cx="2658531" cy="828557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บุคลากร/เครือข่ายสุขภาพ</a:t>
            </a:r>
          </a:p>
        </p:txBody>
      </p:sp>
      <p:sp>
        <p:nvSpPr>
          <p:cNvPr id="26" name="คำบรรยายภาพ: ลูกศรลง 25">
            <a:extLst>
              <a:ext uri="{FF2B5EF4-FFF2-40B4-BE49-F238E27FC236}">
                <a16:creationId xmlns="" xmlns:a16="http://schemas.microsoft.com/office/drawing/2014/main" id="{D1F52303-EE6A-4E87-80FD-23D031B52C68}"/>
              </a:ext>
            </a:extLst>
          </p:cNvPr>
          <p:cNvSpPr/>
          <p:nvPr/>
        </p:nvSpPr>
        <p:spPr>
          <a:xfrm>
            <a:off x="4902885" y="2425928"/>
            <a:ext cx="2602041" cy="838936"/>
          </a:xfrm>
          <a:prstGeom prst="downArrow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งบประมาณ</a:t>
            </a:r>
          </a:p>
        </p:txBody>
      </p:sp>
      <p:sp>
        <p:nvSpPr>
          <p:cNvPr id="24" name="วงรี 23">
            <a:extLst>
              <a:ext uri="{FF2B5EF4-FFF2-40B4-BE49-F238E27FC236}">
                <a16:creationId xmlns="" xmlns:a16="http://schemas.microsoft.com/office/drawing/2014/main" id="{3016A1B8-6C05-4DF0-835F-6DC130E3B4DC}"/>
              </a:ext>
            </a:extLst>
          </p:cNvPr>
          <p:cNvSpPr/>
          <p:nvPr/>
        </p:nvSpPr>
        <p:spPr>
          <a:xfrm>
            <a:off x="8440319" y="2322636"/>
            <a:ext cx="3424135" cy="188711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Area based  </a:t>
            </a:r>
          </a:p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เขตสุขภาพ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57271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D3822480-0D89-41B1-8C7B-11864F6625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06" y="0"/>
            <a:ext cx="12317506" cy="6858000"/>
          </a:xfrm>
          <a:prstGeom prst="rect">
            <a:avLst/>
          </a:prstGeom>
        </p:spPr>
      </p:pic>
      <p:sp>
        <p:nvSpPr>
          <p:cNvPr id="17" name="ลูกศร: ขวา 16">
            <a:extLst>
              <a:ext uri="{FF2B5EF4-FFF2-40B4-BE49-F238E27FC236}">
                <a16:creationId xmlns="" xmlns:a16="http://schemas.microsoft.com/office/drawing/2014/main" id="{508B0411-4936-4E6A-9F45-F61CBAA8A51D}"/>
              </a:ext>
            </a:extLst>
          </p:cNvPr>
          <p:cNvSpPr/>
          <p:nvPr/>
        </p:nvSpPr>
        <p:spPr>
          <a:xfrm>
            <a:off x="2976664" y="1011677"/>
            <a:ext cx="214008" cy="544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ลูกศร: เครื่องหมายบั้ง 17">
            <a:extLst>
              <a:ext uri="{FF2B5EF4-FFF2-40B4-BE49-F238E27FC236}">
                <a16:creationId xmlns="" xmlns:a16="http://schemas.microsoft.com/office/drawing/2014/main" id="{044D29DA-6253-4336-AA54-ECF96BCC5F6C}"/>
              </a:ext>
            </a:extLst>
          </p:cNvPr>
          <p:cNvSpPr/>
          <p:nvPr/>
        </p:nvSpPr>
        <p:spPr>
          <a:xfrm>
            <a:off x="5995664" y="1011677"/>
            <a:ext cx="320365" cy="38910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9" name="ลูกศร: เครื่องหมายบั้ง 18">
            <a:extLst>
              <a:ext uri="{FF2B5EF4-FFF2-40B4-BE49-F238E27FC236}">
                <a16:creationId xmlns="" xmlns:a16="http://schemas.microsoft.com/office/drawing/2014/main" id="{A26B781E-9F97-4574-A6CE-66083C4D6E4B}"/>
              </a:ext>
            </a:extLst>
          </p:cNvPr>
          <p:cNvSpPr/>
          <p:nvPr/>
        </p:nvSpPr>
        <p:spPr>
          <a:xfrm>
            <a:off x="9394185" y="932632"/>
            <a:ext cx="320365" cy="38910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0" name="ลูกศร: ขวา 19">
            <a:extLst>
              <a:ext uri="{FF2B5EF4-FFF2-40B4-BE49-F238E27FC236}">
                <a16:creationId xmlns="" xmlns:a16="http://schemas.microsoft.com/office/drawing/2014/main" id="{F7DBDD1F-484D-49A2-A611-7954CCA58A51}"/>
              </a:ext>
            </a:extLst>
          </p:cNvPr>
          <p:cNvSpPr/>
          <p:nvPr/>
        </p:nvSpPr>
        <p:spPr>
          <a:xfrm rot="5400000">
            <a:off x="10788240" y="3062379"/>
            <a:ext cx="451143" cy="544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ลูกศร: เครื่องหมายบั้ง 20">
            <a:extLst>
              <a:ext uri="{FF2B5EF4-FFF2-40B4-BE49-F238E27FC236}">
                <a16:creationId xmlns="" xmlns:a16="http://schemas.microsoft.com/office/drawing/2014/main" id="{85AACBEE-3518-4FF1-BA93-B80DFDFC955B}"/>
              </a:ext>
            </a:extLst>
          </p:cNvPr>
          <p:cNvSpPr/>
          <p:nvPr/>
        </p:nvSpPr>
        <p:spPr>
          <a:xfrm rot="11112123">
            <a:off x="8923954" y="4861419"/>
            <a:ext cx="282073" cy="4656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8" name="ลูกศร: ขวา 27">
            <a:extLst>
              <a:ext uri="{FF2B5EF4-FFF2-40B4-BE49-F238E27FC236}">
                <a16:creationId xmlns="" xmlns:a16="http://schemas.microsoft.com/office/drawing/2014/main" id="{F2AAFD40-DB1E-481D-A6A5-2E4CCBFB10EF}"/>
              </a:ext>
            </a:extLst>
          </p:cNvPr>
          <p:cNvSpPr/>
          <p:nvPr/>
        </p:nvSpPr>
        <p:spPr>
          <a:xfrm rot="10800000">
            <a:off x="5681373" y="4549512"/>
            <a:ext cx="364441" cy="544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4" name="รูปภาพ 33">
            <a:extLst>
              <a:ext uri="{FF2B5EF4-FFF2-40B4-BE49-F238E27FC236}">
                <a16:creationId xmlns="" xmlns:a16="http://schemas.microsoft.com/office/drawing/2014/main" id="{0F92C605-8F8F-456A-BE23-68FCF8012F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12080"/>
          <a:stretch>
            <a:fillRect/>
          </a:stretch>
        </p:blipFill>
        <p:spPr>
          <a:xfrm>
            <a:off x="-24913" y="2220686"/>
            <a:ext cx="2867634" cy="3675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" name="ลูกศร: ขวา 34">
            <a:extLst>
              <a:ext uri="{FF2B5EF4-FFF2-40B4-BE49-F238E27FC236}">
                <a16:creationId xmlns="" xmlns:a16="http://schemas.microsoft.com/office/drawing/2014/main" id="{1ED5B2DB-0BF2-444D-8FB7-50DF0F506489}"/>
              </a:ext>
            </a:extLst>
          </p:cNvPr>
          <p:cNvSpPr/>
          <p:nvPr/>
        </p:nvSpPr>
        <p:spPr>
          <a:xfrm rot="10800000">
            <a:off x="2912044" y="4347338"/>
            <a:ext cx="364441" cy="544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CF9663C4-388C-4C40-B068-57507D29A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931" y="4347339"/>
            <a:ext cx="2439354" cy="187161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1AEA7F20-1097-47E0-A3D5-26A70CB95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41" y="4347338"/>
            <a:ext cx="2619221" cy="1965524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D2382B38-F1AF-4FCE-907F-C30DCAEB61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53" y="292722"/>
            <a:ext cx="2223980" cy="1668926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="" xmlns:a16="http://schemas.microsoft.com/office/drawing/2014/main" id="{B785FBA3-E21A-40F5-BAC2-5FC2BD159D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7" y="241346"/>
            <a:ext cx="2551005" cy="1720302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="" xmlns:a16="http://schemas.microsoft.com/office/drawing/2014/main" id="{060562DD-4DD5-484D-8972-E87DDABB76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57" y="-11638"/>
            <a:ext cx="2516633" cy="1888539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="" xmlns:a16="http://schemas.microsoft.com/office/drawing/2014/main" id="{E67F4524-78FF-4BFE-B32C-D0AF7E33A5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110" y="98056"/>
            <a:ext cx="2372863" cy="1778845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="" xmlns:a16="http://schemas.microsoft.com/office/drawing/2014/main" id="{B761870A-298E-43EA-B9C8-A800DC2476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45" y="2252895"/>
            <a:ext cx="2650812" cy="1987213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="" xmlns:a16="http://schemas.microsoft.com/office/drawing/2014/main" id="{8BA9B295-5215-4A6D-ADB6-332729D8D3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018" y="2230612"/>
            <a:ext cx="2179419" cy="1888539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="" xmlns:a16="http://schemas.microsoft.com/office/drawing/2014/main" id="{D3D5578D-FACC-4F77-9EBB-B78A52160E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1" y="4441734"/>
            <a:ext cx="1895676" cy="1904126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="" xmlns:a16="http://schemas.microsoft.com/office/drawing/2014/main" id="{AC5DC7D3-1B8C-473C-B1DD-01BF098472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46" y="2263108"/>
            <a:ext cx="2154407" cy="188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74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D5A5899B-23DE-4F97-B9BE-FF4F748B5EBC}"/>
              </a:ext>
            </a:extLst>
          </p:cNvPr>
          <p:cNvSpPr txBox="1"/>
          <p:nvPr/>
        </p:nvSpPr>
        <p:spPr>
          <a:xfrm>
            <a:off x="1561457" y="1670493"/>
            <a:ext cx="5394404" cy="707886"/>
          </a:xfrm>
          <a:prstGeom prst="homePlate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 smtClean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1.โรค</a:t>
            </a:r>
            <a:r>
              <a:rPr lang="th-TH" sz="4000" b="1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ไม่ติดต่อเรื้อรัง (</a:t>
            </a:r>
            <a:r>
              <a:rPr lang="en-US" sz="40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DM/HT)</a:t>
            </a:r>
            <a:endParaRPr lang="th-TH" sz="7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92E33BFA-8551-4E35-AFA9-A9C3E024E1A9}"/>
              </a:ext>
            </a:extLst>
          </p:cNvPr>
          <p:cNvSpPr txBox="1"/>
          <p:nvPr/>
        </p:nvSpPr>
        <p:spPr>
          <a:xfrm>
            <a:off x="2241694" y="2614882"/>
            <a:ext cx="5651730" cy="707886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4000" b="1" dirty="0" smtClean="0">
                <a:effectLst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2.โรค</a:t>
            </a:r>
            <a:r>
              <a:rPr lang="th-TH" sz="4000" b="1" dirty="0">
                <a:effectLst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ไวรัสโคโรน่า2019(</a:t>
            </a:r>
            <a:r>
              <a:rPr lang="en-US" sz="4000" b="1" dirty="0">
                <a:effectLst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COVID-19)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xmlns="" id="{EC167D99-9BEF-455F-911C-39137AEEADD6}"/>
              </a:ext>
            </a:extLst>
          </p:cNvPr>
          <p:cNvSpPr txBox="1"/>
          <p:nvPr/>
        </p:nvSpPr>
        <p:spPr>
          <a:xfrm>
            <a:off x="2869367" y="3593127"/>
            <a:ext cx="5763645" cy="70788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4000" b="1" dirty="0" smtClean="0">
                <a:effectLst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3.ผู้สูงอายุ</a:t>
            </a:r>
            <a:r>
              <a:rPr lang="th-TH" sz="4000" b="1" dirty="0">
                <a:effectLst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ภาวะพึ่งพิง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1E7D4A10-30A5-44E5-98CF-E816E793FE5D}"/>
              </a:ext>
            </a:extLst>
          </p:cNvPr>
          <p:cNvSpPr txBox="1"/>
          <p:nvPr/>
        </p:nvSpPr>
        <p:spPr>
          <a:xfrm>
            <a:off x="3545216" y="4591220"/>
            <a:ext cx="5881172" cy="707886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4.ภาวะ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โภชนาการเด็ก สูงดีสมส่วน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xmlns="" id="{3B85820A-98F4-4DBE-9C0B-34D5F4D139D2}"/>
              </a:ext>
            </a:extLst>
          </p:cNvPr>
          <p:cNvSpPr txBox="1"/>
          <p:nvPr/>
        </p:nvSpPr>
        <p:spPr>
          <a:xfrm>
            <a:off x="4260710" y="5548000"/>
            <a:ext cx="6026289" cy="707886"/>
          </a:xfrm>
          <a:prstGeom prst="homePlate">
            <a:avLst/>
          </a:prstGeom>
          <a:solidFill>
            <a:srgbClr val="FFF0E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4000" b="1" dirty="0" smtClean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5.การ</a:t>
            </a:r>
            <a:r>
              <a:rPr lang="th-TH" sz="4000" b="1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ใช้สารเคมีทางการเกษตร</a:t>
            </a:r>
            <a:endParaRPr lang="th-TH" sz="7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ชื่อเรื่อง 19">
            <a:extLst>
              <a:ext uri="{FF2B5EF4-FFF2-40B4-BE49-F238E27FC236}">
                <a16:creationId xmlns:a16="http://schemas.microsoft.com/office/drawing/2014/main" xmlns="" id="{E71C563B-99AC-4BDF-BCAD-5182796E0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604" y="321194"/>
            <a:ext cx="10394792" cy="95237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th-TH" sz="6000" b="1" dirty="0"/>
              <a:t>ปัญหาสาธารณสุขในพื้นที่อำเภอวังชิ้น</a:t>
            </a:r>
          </a:p>
        </p:txBody>
      </p:sp>
    </p:spTree>
    <p:extLst>
      <p:ext uri="{BB962C8B-B14F-4D97-AF65-F5344CB8AC3E}">
        <p14:creationId xmlns:p14="http://schemas.microsoft.com/office/powerpoint/2010/main" val="1717254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D5A5899B-23DE-4F97-B9BE-FF4F748B5EBC}"/>
              </a:ext>
            </a:extLst>
          </p:cNvPr>
          <p:cNvSpPr txBox="1"/>
          <p:nvPr/>
        </p:nvSpPr>
        <p:spPr>
          <a:xfrm>
            <a:off x="1830399" y="1804963"/>
            <a:ext cx="4153542" cy="707886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dirty="0" smtClean="0">
                <a:effectLst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6.</a:t>
            </a:r>
            <a:r>
              <a:rPr lang="th-TH" sz="4000" b="1" dirty="0" smtClean="0">
                <a:effectLst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ไข้เลือดออก</a:t>
            </a:r>
            <a:endParaRPr lang="th-TH" sz="7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92E33BFA-8551-4E35-AFA9-A9C3E024E1A9}"/>
              </a:ext>
            </a:extLst>
          </p:cNvPr>
          <p:cNvSpPr txBox="1"/>
          <p:nvPr/>
        </p:nvSpPr>
        <p:spPr>
          <a:xfrm>
            <a:off x="2766129" y="2749353"/>
            <a:ext cx="4374259" cy="707886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dirty="0" smtClean="0">
                <a:effectLst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7.</a:t>
            </a:r>
            <a:r>
              <a:rPr lang="th-TH" sz="4000" b="1" dirty="0" smtClean="0">
                <a:effectLst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วัณโรค</a:t>
            </a:r>
            <a:endParaRPr lang="th-TH" sz="7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xmlns="" id="{EC167D99-9BEF-455F-911C-39137AEEADD6}"/>
              </a:ext>
            </a:extLst>
          </p:cNvPr>
          <p:cNvSpPr txBox="1"/>
          <p:nvPr/>
        </p:nvSpPr>
        <p:spPr>
          <a:xfrm>
            <a:off x="3743427" y="3794833"/>
            <a:ext cx="4634091" cy="707886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4000" b="1" dirty="0" smtClean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8.สุขภาพจิต</a:t>
            </a:r>
            <a:endParaRPr lang="th-TH" sz="4000" b="1" dirty="0">
              <a:effectLst/>
              <a:latin typeface="TH SarabunPSK" pitchFamily="34" charset="-34"/>
              <a:ea typeface="Times New Roman" panose="02020603050405020304" pitchFamily="18" charset="0"/>
              <a:cs typeface="TH SarabunPSK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1E7D4A10-30A5-44E5-98CF-E816E793FE5D}"/>
              </a:ext>
            </a:extLst>
          </p:cNvPr>
          <p:cNvSpPr txBox="1"/>
          <p:nvPr/>
        </p:nvSpPr>
        <p:spPr>
          <a:xfrm>
            <a:off x="4338593" y="4806373"/>
            <a:ext cx="5155031" cy="707886"/>
          </a:xfrm>
          <a:prstGeom prst="homePlate">
            <a:avLst/>
          </a:prstGeom>
          <a:solidFill>
            <a:srgbClr val="FFE2C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</a:t>
            </a:r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COPD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ชื่อเรื่อง 19">
            <a:extLst>
              <a:ext uri="{FF2B5EF4-FFF2-40B4-BE49-F238E27FC236}">
                <a16:creationId xmlns:a16="http://schemas.microsoft.com/office/drawing/2014/main" xmlns="" id="{E71C563B-99AC-4BDF-BCAD-5182796E0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604" y="321194"/>
            <a:ext cx="10394792" cy="95237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th-TH" sz="6000" b="1" dirty="0"/>
              <a:t>ปัญหาสาธารณสุขในพื้นที่อำเภอวังชิ้น</a:t>
            </a:r>
          </a:p>
        </p:txBody>
      </p:sp>
    </p:spTree>
    <p:extLst>
      <p:ext uri="{BB962C8B-B14F-4D97-AF65-F5344CB8AC3E}">
        <p14:creationId xmlns:p14="http://schemas.microsoft.com/office/powerpoint/2010/main" val="1717254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ลูกศร: รูปห้าเหลี่ยม 6">
            <a:extLst>
              <a:ext uri="{FF2B5EF4-FFF2-40B4-BE49-F238E27FC236}">
                <a16:creationId xmlns="" xmlns:a16="http://schemas.microsoft.com/office/drawing/2014/main" id="{6A93AEE0-471C-4586-8848-4C715EAA787F}"/>
              </a:ext>
            </a:extLst>
          </p:cNvPr>
          <p:cNvSpPr/>
          <p:nvPr/>
        </p:nvSpPr>
        <p:spPr>
          <a:xfrm>
            <a:off x="481440" y="1608054"/>
            <a:ext cx="4152043" cy="1764749"/>
          </a:xfrm>
          <a:prstGeom prst="homePlate">
            <a:avLst/>
          </a:prstGeom>
          <a:solidFill>
            <a:srgbClr val="C72F6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วิสัยทัศน์ (</a:t>
            </a:r>
            <a:r>
              <a:rPr lang="en-US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Vision)</a:t>
            </a:r>
            <a:endParaRPr lang="th-TH" sz="5400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3E339AB3-99DD-45C8-B616-A4C931EA4B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502" y="0"/>
            <a:ext cx="2559191" cy="1764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C8455C73-289F-4882-BB4F-B85DBD4C6A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5419" y="0"/>
            <a:ext cx="7026581" cy="2672863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="" xmlns:a16="http://schemas.microsoft.com/office/drawing/2014/main" id="{4C647431-D283-4CD4-99F5-6BFB9B9A6815}"/>
              </a:ext>
            </a:extLst>
          </p:cNvPr>
          <p:cNvSpPr txBox="1"/>
          <p:nvPr/>
        </p:nvSpPr>
        <p:spPr>
          <a:xfrm>
            <a:off x="4767943" y="1658983"/>
            <a:ext cx="6191794" cy="37856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th-TH" sz="6000" b="1" dirty="0"/>
              <a:t>“บริการเป็นเลิศ </a:t>
            </a:r>
          </a:p>
          <a:p>
            <a:r>
              <a:rPr lang="th-TH" sz="6000" b="1" dirty="0"/>
              <a:t>เจ้าหน้าที่มีความสุข </a:t>
            </a:r>
          </a:p>
          <a:p>
            <a:r>
              <a:rPr lang="th-TH" sz="6000" b="1" dirty="0"/>
              <a:t>พหุภาคีเข้มแข็ง  </a:t>
            </a:r>
          </a:p>
          <a:p>
            <a:r>
              <a:rPr lang="th-TH" sz="6000" b="1" dirty="0"/>
              <a:t>ประชาชนสุขภาพดี”</a:t>
            </a:r>
          </a:p>
        </p:txBody>
      </p:sp>
      <p:pic>
        <p:nvPicPr>
          <p:cNvPr id="15" name="รูปภาพ 14">
            <a:extLst>
              <a:ext uri="{FF2B5EF4-FFF2-40B4-BE49-F238E27FC236}">
                <a16:creationId xmlns="" xmlns:a16="http://schemas.microsoft.com/office/drawing/2014/main" id="{CAB0883E-226D-4FA0-BA23-9C205F7D178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314" y="3699374"/>
            <a:ext cx="3554994" cy="279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520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1FADF831-69CF-429D-9D7D-4F51B89B70D5}"/>
              </a:ext>
            </a:extLst>
          </p:cNvPr>
          <p:cNvSpPr/>
          <p:nvPr/>
        </p:nvSpPr>
        <p:spPr>
          <a:xfrm>
            <a:off x="3976476" y="284377"/>
            <a:ext cx="6609825" cy="89842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1.</a:t>
            </a:r>
            <a:r>
              <a:rPr lang="th-TH" sz="2800" b="1" u="sng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พัฒนาระบบบริการ</a:t>
            </a:r>
            <a:r>
              <a:rPr lang="th-TH" sz="2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สุขภาพครอบคลุมทุกมิติ แบบองค์รวม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E093542A-7F32-48B8-B728-B9F7F73FD0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0043"/>
            <a:ext cx="3554687" cy="4077371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="" xmlns:a16="http://schemas.microsoft.com/office/drawing/2014/main" id="{F27EB9C3-3B93-42DE-9964-490DD21734C8}"/>
              </a:ext>
            </a:extLst>
          </p:cNvPr>
          <p:cNvSpPr txBox="1"/>
          <p:nvPr/>
        </p:nvSpPr>
        <p:spPr>
          <a:xfrm>
            <a:off x="781458" y="3429000"/>
            <a:ext cx="133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พันธกิจ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C6573100-D8D2-4427-8C7B-0F2B1102BB8F}"/>
              </a:ext>
            </a:extLst>
          </p:cNvPr>
          <p:cNvSpPr/>
          <p:nvPr/>
        </p:nvSpPr>
        <p:spPr>
          <a:xfrm>
            <a:off x="3976476" y="1469832"/>
            <a:ext cx="6769840" cy="820882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ln w="0"/>
                <a:solidFill>
                  <a:schemeClr val="tx1"/>
                </a:solidFill>
                <a:ea typeface="Calibri" panose="020F0502020204030204" pitchFamily="34" charset="0"/>
              </a:rPr>
              <a:t>2.</a:t>
            </a:r>
            <a:r>
              <a:rPr lang="th-TH" sz="2800" b="1" u="sng" dirty="0">
                <a:ln w="0"/>
                <a:solidFill>
                  <a:srgbClr val="FF0000"/>
                </a:solidFill>
                <a:ea typeface="Calibri" panose="020F0502020204030204" pitchFamily="34" charset="0"/>
              </a:rPr>
              <a:t>พัฒนาภาคีเครือข่าย</a:t>
            </a:r>
            <a:r>
              <a:rPr lang="th-TH" sz="2800" b="1" dirty="0">
                <a:ln w="0"/>
                <a:solidFill>
                  <a:schemeClr val="tx1"/>
                </a:solidFill>
                <a:ea typeface="Calibri" panose="020F0502020204030204" pitchFamily="34" charset="0"/>
              </a:rPr>
              <a:t>และส่งเสริมให้ประชาชนมีความรอบรู้และสามารถพึ่งตนเองด้านสุขภาพได้</a:t>
            </a:r>
            <a:endParaRPr lang="en-US" sz="2800" dirty="0"/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="" xmlns:a16="http://schemas.microsoft.com/office/drawing/2014/main" id="{21A82B8C-7197-4FBE-BBF7-B8834CFBA375}"/>
              </a:ext>
            </a:extLst>
          </p:cNvPr>
          <p:cNvSpPr/>
          <p:nvPr/>
        </p:nvSpPr>
        <p:spPr>
          <a:xfrm>
            <a:off x="3976476" y="2477155"/>
            <a:ext cx="6836068" cy="951845"/>
          </a:xfrm>
          <a:prstGeom prst="roundRect">
            <a:avLst/>
          </a:prstGeom>
          <a:solidFill>
            <a:srgbClr val="4DCC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3.</a:t>
            </a:r>
            <a:r>
              <a:rPr lang="th-TH" sz="2800" b="1" u="sng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พัฒนาศักยภาพบุคลากร</a:t>
            </a:r>
            <a:r>
              <a:rPr lang="th-TH" sz="2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เสริมสร้างกำลังใจให้เป็นองค์กรแห่งความสุข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="" xmlns:a16="http://schemas.microsoft.com/office/drawing/2014/main" id="{49F38023-84B2-4D2F-817E-11F3CF12EBB3}"/>
              </a:ext>
            </a:extLst>
          </p:cNvPr>
          <p:cNvSpPr/>
          <p:nvPr/>
        </p:nvSpPr>
        <p:spPr>
          <a:xfrm>
            <a:off x="3893029" y="3689319"/>
            <a:ext cx="7607431" cy="1033509"/>
          </a:xfrm>
          <a:prstGeom prst="roundRect">
            <a:avLst/>
          </a:prstGeom>
          <a:solidFill>
            <a:srgbClr val="E8BE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4</a:t>
            </a:r>
            <a:r>
              <a:rPr lang="en-US" sz="3600" b="1" dirty="0">
                <a:solidFill>
                  <a:schemeClr val="tx1"/>
                </a:solidFill>
                <a:effectLst/>
                <a:latin typeface="TH NiramitIT๙" panose="02000506000000020004" pitchFamily="2" charset="-34"/>
                <a:ea typeface="Calibri" panose="020F0502020204030204" pitchFamily="34" charset="0"/>
              </a:rPr>
              <a:t>.</a:t>
            </a:r>
            <a:r>
              <a:rPr lang="th-TH" sz="24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h-TH" sz="2800" b="1" u="sng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พัฒนาระบบบริหาร</a:t>
            </a:r>
            <a:r>
              <a:rPr lang="th-TH" sz="2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ตามหลักธรรมา</a:t>
            </a:r>
            <a:r>
              <a:rPr lang="th-TH" sz="2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ภิ</a:t>
            </a:r>
            <a:r>
              <a:rPr lang="th-TH" sz="2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บาลและพัฒนาระบบเทคโนโลยีให้มีประสิทธิภาพ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="" xmlns:a16="http://schemas.microsoft.com/office/drawing/2014/main" id="{AAF234D2-E358-4FB1-8D02-012BBF271893}"/>
              </a:ext>
            </a:extLst>
          </p:cNvPr>
          <p:cNvSpPr/>
          <p:nvPr/>
        </p:nvSpPr>
        <p:spPr>
          <a:xfrm>
            <a:off x="3893029" y="4983147"/>
            <a:ext cx="7155426" cy="1005867"/>
          </a:xfrm>
          <a:prstGeom prst="roundRect">
            <a:avLst/>
          </a:prstGeom>
          <a:solidFill>
            <a:srgbClr val="BDCC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</a:rPr>
              <a:t>5.</a:t>
            </a:r>
            <a:r>
              <a:rPr lang="th-TH" sz="2800" b="1" u="sng" dirty="0">
                <a:solidFill>
                  <a:srgbClr val="FF0000"/>
                </a:solidFill>
              </a:rPr>
              <a:t>ขับเคลื่อนโครงการ</a:t>
            </a:r>
            <a:r>
              <a:rPr lang="th-TH" sz="2800" b="1" dirty="0">
                <a:solidFill>
                  <a:schemeClr val="tx1"/>
                </a:solidFill>
              </a:rPr>
              <a:t>พระราชดำริในพื้นที่ให้เกิดผลลัพธ์ตามเป้าหมายพัฒนา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38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6D369E31-E048-45BA-A764-377548C221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979" y="462807"/>
            <a:ext cx="11200042" cy="5932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6001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D6FBDCCB-70F2-416C-95D8-84E18A8B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2" y="352479"/>
            <a:ext cx="11011988" cy="103565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h-TH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จุดมุ่งหมาย (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</a:rPr>
              <a:t>Purposes)</a:t>
            </a:r>
            <a:r>
              <a:rPr lang="th-TH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</a:rPr>
              <a:t>:</a:t>
            </a:r>
            <a:endParaRPr lang="th-TH" sz="199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="" xmlns:a16="http://schemas.microsoft.com/office/drawing/2014/main" id="{04E6839A-5B73-41AC-9801-9A5065D94C96}"/>
              </a:ext>
            </a:extLst>
          </p:cNvPr>
          <p:cNvSpPr txBox="1"/>
          <p:nvPr/>
        </p:nvSpPr>
        <p:spPr>
          <a:xfrm>
            <a:off x="838199" y="1586487"/>
            <a:ext cx="11011293" cy="44012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630555" indent="-173355"/>
            <a:r>
              <a:rPr lang="th-TH" sz="40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1. เพื่อให้หน่วยงานสาธารณสุขในเครือข่ายทุกระดับมีระบบบริการสุขภาพที่มีคุณภาพตามมาตรฐาน </a:t>
            </a:r>
            <a:endParaRPr lang="en-US" sz="4000" b="1" dirty="0"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630555" indent="-173355"/>
            <a:r>
              <a:rPr lang="th-T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2. เพื่อให้หน่วยงานสาธารณสุขในเครือข่ายทุกระดับ มีการบูรณาการระบบบริหารที่มีประสิทธิภาพ ภายใต้หลักธรรมา</a:t>
            </a:r>
            <a:r>
              <a:rPr lang="th-TH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ภิ</a:t>
            </a:r>
            <a:r>
              <a:rPr lang="th-T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บาล 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/>
            <a:r>
              <a:rPr lang="th-T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3. เพื่อให้ภาคีเครือข่ายเข้มแข็งและมีส่วนร่วมในการดำเนินงานด้านสุขภาพ 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630555" indent="-180340"/>
            <a:r>
              <a:rPr lang="th-T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4. เพื่อให้ประชาชนมีความรอบรู้ด้านสุขภาพและมีพฤติกรรมสุขภาพที่เหมาะสมและสามารถพึ่งตนเองได้ตามบริบทของพื้นที่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76012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D6FBDCCB-70F2-416C-95D8-84E18A8B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97" y="613736"/>
            <a:ext cx="10541726" cy="103565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h-TH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เป้าหมาย  (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Goal 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</a:rPr>
              <a:t>)</a:t>
            </a:r>
            <a:r>
              <a:rPr lang="th-TH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</a:rPr>
              <a:t>:</a:t>
            </a:r>
            <a:endParaRPr lang="th-TH" sz="199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="" xmlns:a16="http://schemas.microsoft.com/office/drawing/2014/main" id="{04E6839A-5B73-41AC-9801-9A5065D94C96}"/>
              </a:ext>
            </a:extLst>
          </p:cNvPr>
          <p:cNvSpPr txBox="1"/>
          <p:nvPr/>
        </p:nvSpPr>
        <p:spPr>
          <a:xfrm>
            <a:off x="770709" y="2122063"/>
            <a:ext cx="10646228" cy="37856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630555" indent="-173355"/>
            <a:r>
              <a:rPr lang="th-TH" sz="48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1. ประชาชนสุขภาพดี</a:t>
            </a:r>
            <a:endParaRPr lang="en-US" sz="4800" b="1" dirty="0"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630555" indent="-173355"/>
            <a:r>
              <a:rPr lang="th-TH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2. เจ้าหน้าที่มีความสุข</a:t>
            </a:r>
            <a:endParaRPr lang="en-US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/>
            <a:r>
              <a:rPr lang="th-TH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3. ระบบสุขภาพยั่งยืน</a:t>
            </a:r>
          </a:p>
          <a:p>
            <a:pPr indent="457200"/>
            <a:endParaRPr lang="th-TH" sz="4800" b="1" dirty="0"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/>
            <a:endParaRPr lang="en-US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95331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91F6D0D2-05C1-46CF-B72E-10CD227C3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ส่วนโค้ง 18"/>
          <p:cNvSpPr/>
          <p:nvPr/>
        </p:nvSpPr>
        <p:spPr>
          <a:xfrm>
            <a:off x="2136397" y="2734812"/>
            <a:ext cx="4832059" cy="115768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="" xmlns:a16="http://schemas.microsoft.com/office/drawing/2014/main" id="{A80E1FAB-7BC0-40C0-B99F-01D12FB5D43E}"/>
              </a:ext>
            </a:extLst>
          </p:cNvPr>
          <p:cNvSpPr txBox="1"/>
          <p:nvPr/>
        </p:nvSpPr>
        <p:spPr>
          <a:xfrm>
            <a:off x="809445" y="867312"/>
            <a:ext cx="1108095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h-TH" sz="4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5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การประเมินผลการปฏิบัติราชการ</a:t>
            </a:r>
          </a:p>
          <a:p>
            <a:pPr algn="ctr"/>
            <a:r>
              <a:rPr lang="th-TH" sz="5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ตามคำรับรองการปฏิบัติราชการ </a:t>
            </a:r>
            <a:r>
              <a:rPr lang="th-TH" sz="54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คป</a:t>
            </a:r>
            <a:r>
              <a:rPr lang="th-TH" sz="5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สอ.วังชิ้น </a:t>
            </a:r>
            <a:r>
              <a:rPr lang="th-TH" sz="5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รอบที่ </a:t>
            </a:r>
            <a:r>
              <a:rPr lang="th-TH" sz="5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๑</a:t>
            </a:r>
          </a:p>
          <a:p>
            <a:pPr algn="ctr"/>
            <a:r>
              <a:rPr lang="th-TH" sz="5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ประจำปี งบประมาณ พ.ศ. 2565</a:t>
            </a:r>
          </a:p>
          <a:p>
            <a:pPr algn="ctr"/>
            <a:endParaRPr lang="th-TH" sz="4000" b="1" dirty="0"/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="" xmlns:a16="http://schemas.microsoft.com/office/drawing/2014/main" id="{DBB50C17-8C77-4BF3-94D3-5F2540B22951}"/>
              </a:ext>
            </a:extLst>
          </p:cNvPr>
          <p:cNvSpPr txBox="1"/>
          <p:nvPr/>
        </p:nvSpPr>
        <p:spPr>
          <a:xfrm>
            <a:off x="8249264" y="6316502"/>
            <a:ext cx="4011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9 กุมภาพันธ์ 2565</a:t>
            </a:r>
          </a:p>
        </p:txBody>
      </p:sp>
    </p:spTree>
    <p:extLst>
      <p:ext uri="{BB962C8B-B14F-4D97-AF65-F5344CB8AC3E}">
        <p14:creationId xmlns:p14="http://schemas.microsoft.com/office/powerpoint/2010/main" val="29774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D6FBDCCB-70F2-416C-95D8-84E18A8B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352479"/>
            <a:ext cx="11495314" cy="103565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h-TH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ประเด็นยุทธศาสตร์ (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stratergic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Issuess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</a:rPr>
              <a:t>)</a:t>
            </a:r>
            <a:r>
              <a:rPr lang="th-TH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</a:rPr>
              <a:t>:</a:t>
            </a:r>
            <a:endParaRPr lang="th-TH" sz="199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="" xmlns:a16="http://schemas.microsoft.com/office/drawing/2014/main" id="{04E6839A-5B73-41AC-9801-9A5065D94C96}"/>
              </a:ext>
            </a:extLst>
          </p:cNvPr>
          <p:cNvSpPr txBox="1"/>
          <p:nvPr/>
        </p:nvSpPr>
        <p:spPr>
          <a:xfrm>
            <a:off x="326571" y="1586485"/>
            <a:ext cx="11522921" cy="45243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630555" indent="-173355"/>
            <a:endParaRPr lang="th-TH" sz="3600" b="1" dirty="0" smtClean="0">
              <a:effectLst/>
              <a:latin typeface="2005_iannnnnBMX" pitchFamily="2" charset="0"/>
              <a:ea typeface="Times New Roman" panose="02020603050405020304" pitchFamily="18" charset="0"/>
              <a:cs typeface="+mj-cs"/>
            </a:endParaRPr>
          </a:p>
          <a:p>
            <a:pPr marL="630555" indent="-173355"/>
            <a:r>
              <a:rPr lang="th-TH" sz="3600" b="1" dirty="0" smtClean="0">
                <a:effectLst/>
                <a:latin typeface="2005_iannnnnBMX" pitchFamily="2" charset="0"/>
                <a:ea typeface="Times New Roman" panose="02020603050405020304" pitchFamily="18" charset="0"/>
                <a:cs typeface="+mj-cs"/>
              </a:rPr>
              <a:t>1</a:t>
            </a:r>
            <a:r>
              <a:rPr lang="th-TH" sz="3600" b="1" dirty="0">
                <a:effectLst/>
                <a:latin typeface="2005_iannnnnBMX" pitchFamily="2" charset="0"/>
                <a:ea typeface="Times New Roman" panose="02020603050405020304" pitchFamily="18" charset="0"/>
                <a:cs typeface="+mj-cs"/>
              </a:rPr>
              <a:t>. ส่งเสริมและสนับสนุนให้ประชาชนมีความรอบรู้ด้านสุขภาพ</a:t>
            </a:r>
            <a:endParaRPr lang="en-US" sz="3600" b="1" dirty="0">
              <a:effectLst/>
              <a:latin typeface="2005_iannnnnBMX" pitchFamily="2" charset="0"/>
              <a:ea typeface="Times New Roman" panose="02020603050405020304" pitchFamily="18" charset="0"/>
              <a:cs typeface="+mj-cs"/>
            </a:endParaRPr>
          </a:p>
          <a:p>
            <a:pPr marL="630555" indent="-173355"/>
            <a:r>
              <a:rPr lang="th-TH" sz="3600" b="1" dirty="0">
                <a:effectLst/>
                <a:latin typeface="2005_iannnnnBMX" pitchFamily="2" charset="0"/>
                <a:ea typeface="Calibri" panose="020F0502020204030204" pitchFamily="34" charset="0"/>
                <a:cs typeface="+mj-cs"/>
              </a:rPr>
              <a:t>2. พัฒนาระบบบริการสุขภาพตามเกณฑ์มาตรฐานสู่ความเป็นเลิศ</a:t>
            </a:r>
            <a:endParaRPr lang="en-US" sz="3600" b="1" dirty="0">
              <a:effectLst/>
              <a:latin typeface="2005_iannnnnBMX" pitchFamily="2" charset="0"/>
              <a:ea typeface="Calibri" panose="020F0502020204030204" pitchFamily="34" charset="0"/>
              <a:cs typeface="+mj-cs"/>
            </a:endParaRPr>
          </a:p>
          <a:p>
            <a:pPr indent="457200"/>
            <a:r>
              <a:rPr lang="th-TH" sz="3600" b="1" dirty="0">
                <a:effectLst/>
                <a:latin typeface="2005_iannnnnBMX" pitchFamily="2" charset="0"/>
                <a:ea typeface="Calibri" panose="020F0502020204030204" pitchFamily="34" charset="0"/>
                <a:cs typeface="+mj-cs"/>
              </a:rPr>
              <a:t>3. </a:t>
            </a:r>
            <a:r>
              <a:rPr lang="th-TH" sz="3600" b="1" dirty="0" err="1">
                <a:effectLst/>
                <a:latin typeface="2005_iannnnnBMX" pitchFamily="2" charset="0"/>
                <a:ea typeface="Calibri" panose="020F0502020204030204" pitchFamily="34" charset="0"/>
                <a:cs typeface="+mj-cs"/>
              </a:rPr>
              <a:t>บูรณา</a:t>
            </a:r>
            <a:r>
              <a:rPr lang="th-TH" sz="3600" b="1" dirty="0">
                <a:effectLst/>
                <a:latin typeface="2005_iannnnnBMX" pitchFamily="2" charset="0"/>
                <a:ea typeface="Calibri" panose="020F0502020204030204" pitchFamily="34" charset="0"/>
                <a:cs typeface="+mj-cs"/>
              </a:rPr>
              <a:t>การระบบริหารจัดการและเทคโนโลยีสารสนเทศให้เอื้อต่อการบริการด้านสุขภาพ</a:t>
            </a:r>
            <a:endParaRPr lang="en-US" sz="3600" b="1" dirty="0">
              <a:effectLst/>
              <a:latin typeface="2005_iannnnnBMX" pitchFamily="2" charset="0"/>
              <a:ea typeface="Calibri" panose="020F0502020204030204" pitchFamily="34" charset="0"/>
              <a:cs typeface="+mj-cs"/>
            </a:endParaRPr>
          </a:p>
          <a:p>
            <a:pPr marL="630555" indent="-180340"/>
            <a:r>
              <a:rPr lang="th-TH" sz="3600" b="1" dirty="0">
                <a:effectLst/>
                <a:latin typeface="2005_iannnnnBMX" pitchFamily="2" charset="0"/>
                <a:ea typeface="Calibri" panose="020F0502020204030204" pitchFamily="34" charset="0"/>
                <a:cs typeface="+mj-cs"/>
              </a:rPr>
              <a:t>4. พัฒนาภาคีเครือข่ายสุขภาพในการจัดการด้านสุขภาพในพื้นที่</a:t>
            </a:r>
            <a:endParaRPr lang="th-TH" sz="3600" b="1" dirty="0">
              <a:latin typeface="2005_iannnnnBMX" pitchFamily="2" charset="0"/>
              <a:ea typeface="Calibri" panose="020F0502020204030204" pitchFamily="34" charset="0"/>
              <a:cs typeface="+mj-cs"/>
            </a:endParaRPr>
          </a:p>
          <a:p>
            <a:pPr marL="630555" indent="-180340"/>
            <a:r>
              <a:rPr lang="en-US" sz="3600" b="1" dirty="0">
                <a:latin typeface="2005_iannnnnBMX" pitchFamily="2" charset="0"/>
                <a:ea typeface="Calibri" panose="020F0502020204030204" pitchFamily="34" charset="0"/>
                <a:cs typeface="+mj-cs"/>
              </a:rPr>
              <a:t>5.</a:t>
            </a:r>
            <a:r>
              <a:rPr lang="th-TH" sz="3600" b="1" dirty="0">
                <a:latin typeface="2005_iannnnnBMX" pitchFamily="2" charset="0"/>
                <a:ea typeface="Calibri" panose="020F0502020204030204" pitchFamily="34" charset="0"/>
                <a:cs typeface="+mj-cs"/>
              </a:rPr>
              <a:t>สนองโครงการพระราชดำริในพื้นที่ให้เกิดผลลัพธ์ตามเป้าหมายการ</a:t>
            </a:r>
            <a:r>
              <a:rPr lang="th-TH" sz="3600" b="1" dirty="0" smtClean="0">
                <a:latin typeface="2005_iannnnnBMX" pitchFamily="2" charset="0"/>
                <a:ea typeface="Calibri" panose="020F0502020204030204" pitchFamily="34" charset="0"/>
                <a:cs typeface="+mj-cs"/>
              </a:rPr>
              <a:t>พัฒนา</a:t>
            </a:r>
          </a:p>
          <a:p>
            <a:pPr marL="630555" indent="-180340"/>
            <a:endParaRPr lang="th-TH" sz="3600" b="1" dirty="0" smtClean="0">
              <a:effectLst/>
              <a:latin typeface="2005_iannnnnBMX" pitchFamily="2" charset="0"/>
              <a:ea typeface="Calibri" panose="020F0502020204030204" pitchFamily="34" charset="0"/>
              <a:cs typeface="+mj-cs"/>
            </a:endParaRPr>
          </a:p>
          <a:p>
            <a:pPr marL="630555" indent="-180340"/>
            <a:endParaRPr lang="th-TH" sz="3600" b="1" dirty="0">
              <a:effectLst/>
              <a:latin typeface="2005_iannnnnBMX" pitchFamily="2" charset="0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1302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D6FBDCCB-70F2-416C-95D8-84E18A8B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46" y="352479"/>
            <a:ext cx="11495314" cy="103565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h-TH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ประเด็นยุทธศาสตร์ (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stratergic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Issuess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</a:rPr>
              <a:t>)</a:t>
            </a:r>
            <a:r>
              <a:rPr lang="th-TH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</a:rPr>
              <a:t>:</a:t>
            </a:r>
            <a:endParaRPr lang="th-TH" sz="199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="" xmlns:a16="http://schemas.microsoft.com/office/drawing/2014/main" id="{04E6839A-5B73-41AC-9801-9A5065D94C96}"/>
              </a:ext>
            </a:extLst>
          </p:cNvPr>
          <p:cNvSpPr txBox="1"/>
          <p:nvPr/>
        </p:nvSpPr>
        <p:spPr>
          <a:xfrm>
            <a:off x="326571" y="1586487"/>
            <a:ext cx="11522921" cy="45243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	1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.คุณภาพชีวิตผู้สูงอายุ</a:t>
            </a:r>
            <a:endParaRPr lang="en-US" sz="36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	2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.การป้องกันควบคุมโรคติดต่อ/โรคติดเชื้อ</a:t>
            </a:r>
            <a:r>
              <a:rPr lang="th-TH" sz="3600" b="1" dirty="0" err="1">
                <a:latin typeface="TH SarabunPSK" pitchFamily="34" charset="-34"/>
                <a:cs typeface="TH SarabunPSK" pitchFamily="34" charset="-34"/>
              </a:rPr>
              <a:t>ไวรัส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 โคโรน่า 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2019</a:t>
            </a:r>
          </a:p>
          <a:p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	3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.การป้องกันและควบคุมโรคไม่ติดต่อเรื้อรัง</a:t>
            </a:r>
            <a:endParaRPr lang="en-US" sz="36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	4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.การเข้าถึงบริการของผู้ป่วยโรคซึมเศร้า</a:t>
            </a:r>
            <a:endParaRPr lang="en-US" sz="36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	5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.พัฒนาระบบบริการปฐมภูมิ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 (PCU/NPCU)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คุณภาพ</a:t>
            </a:r>
            <a:endParaRPr lang="en-US" sz="36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	6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.การพัฒนาระบบบริการผู้ป่วยโรคไม่ตดต่อเรื้อง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เบาหวาน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ความดันโลหิตสูง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) </a:t>
            </a:r>
          </a:p>
          <a:p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	7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.การประเมินคุณธรรมและความโปร่งใสในการดำเนินงานขอรงหน่วยงาน</a:t>
            </a:r>
            <a:endParaRPr lang="th-TH" sz="3600" b="1" dirty="0"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pPr marL="630555" indent="-180340"/>
            <a:endParaRPr lang="th-TH" sz="3600" b="1" dirty="0">
              <a:effectLst/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8415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D6FBDCCB-70F2-416C-95D8-84E18A8B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97" y="352479"/>
            <a:ext cx="11495313" cy="103565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h-TH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ประเด็นยุทธศาสตร์ (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stratergic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Issuess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</a:rPr>
              <a:t>)</a:t>
            </a:r>
            <a:r>
              <a:rPr lang="th-TH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</a:rPr>
              <a:t>:</a:t>
            </a:r>
            <a:endParaRPr lang="th-TH" sz="199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="" xmlns:a16="http://schemas.microsoft.com/office/drawing/2014/main" id="{04E6839A-5B73-41AC-9801-9A5065D94C96}"/>
              </a:ext>
            </a:extLst>
          </p:cNvPr>
          <p:cNvSpPr txBox="1"/>
          <p:nvPr/>
        </p:nvSpPr>
        <p:spPr>
          <a:xfrm>
            <a:off x="326571" y="1586487"/>
            <a:ext cx="11522921" cy="45243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cs typeface="+mj-cs"/>
              </a:rPr>
              <a:t>	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8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.การพัฒนาคุณภาพบริหารจัดการภาครัฐ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	9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.พัฒนาประสิทธิภาพการบริหารจัดการระบบการเงินการคลังและระบบบัญชีที่มีประสิทธิภาพ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	1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.พัฒนาศักยภาพบุคลากร จัดการความรู้และองค์กรแห่งความสุข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	1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.พัฒนาระบบสารสนเทศที่มีความถูกต้องครบถ้วนทันสมัยและปลอดภัย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	1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.พัฒนาระบบการดูแลสุขภาพประชาชน</a:t>
            </a:r>
            <a:r>
              <a:rPr lang="th-TH" sz="3200" b="1" dirty="0" err="1">
                <a:latin typeface="TH SarabunPSK" pitchFamily="34" charset="-34"/>
                <a:cs typeface="TH SarabunPSK" pitchFamily="34" charset="-34"/>
              </a:rPr>
              <a:t>อสม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หมอประจำบ้าน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	1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.ขับเคลื่อนการดำเนินงานคณะกรรมการพัฒนาคุณภาพชีวิต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ระดับอำเภอ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3200" b="1" dirty="0" err="1" smtClean="0">
                <a:latin typeface="TH SarabunPSK" pitchFamily="34" charset="-34"/>
                <a:cs typeface="TH SarabunPSK" pitchFamily="34" charset="-34"/>
              </a:rPr>
              <a:t>พชอ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.) 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	1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.ขับเคลื่อนโครงการพระราชดำริในพื้นที่ให้เกิดผลลัพธ์ตามเป้าหมายพัฒนา</a:t>
            </a:r>
          </a:p>
          <a:p>
            <a:endParaRPr lang="th-TH" sz="3200" b="1" dirty="0">
              <a:effectLst/>
              <a:latin typeface="2005_iannnnnBMX" pitchFamily="2" charset="0"/>
              <a:ea typeface="Calibri" panose="020F0502020204030204" pitchFamily="34" charset="0"/>
              <a:cs typeface="+mj-cs"/>
            </a:endParaRPr>
          </a:p>
          <a:p>
            <a:endParaRPr lang="th-TH" sz="3200" b="1" dirty="0">
              <a:effectLst/>
              <a:latin typeface="2005_iannnnnBMX" pitchFamily="2" charset="0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2908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91F6D0D2-05C1-46CF-B72E-10CD227C3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ส่วนโค้ง 18"/>
          <p:cNvSpPr/>
          <p:nvPr/>
        </p:nvSpPr>
        <p:spPr>
          <a:xfrm>
            <a:off x="2136397" y="2734812"/>
            <a:ext cx="4832059" cy="115768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="" xmlns:a16="http://schemas.microsoft.com/office/drawing/2014/main" id="{A80E1FAB-7BC0-40C0-B99F-01D12FB5D43E}"/>
              </a:ext>
            </a:extLst>
          </p:cNvPr>
          <p:cNvSpPr txBox="1"/>
          <p:nvPr/>
        </p:nvSpPr>
        <p:spPr>
          <a:xfrm>
            <a:off x="1111044" y="0"/>
            <a:ext cx="1108095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h-TH" sz="4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6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การปฏิบัติงาน</a:t>
            </a:r>
            <a:endParaRPr lang="th-TH" sz="6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6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ตามคำรับรองการปฏิบัติ</a:t>
            </a:r>
            <a:r>
              <a:rPr lang="th-TH" sz="6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ราชการ รอบที่ </a:t>
            </a:r>
            <a:r>
              <a:rPr lang="th-TH" sz="6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๑</a:t>
            </a:r>
          </a:p>
          <a:p>
            <a:pPr algn="ctr"/>
            <a:r>
              <a:rPr lang="th-TH" sz="6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ประจำปี งบประมาณ พ.ศ. 2565</a:t>
            </a:r>
          </a:p>
          <a:p>
            <a:pPr algn="ctr"/>
            <a:endParaRPr lang="th-TH" sz="4000" b="1" dirty="0"/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="" xmlns:a16="http://schemas.microsoft.com/office/drawing/2014/main" id="{DBB50C17-8C77-4BF3-94D3-5F2540B22951}"/>
              </a:ext>
            </a:extLst>
          </p:cNvPr>
          <p:cNvSpPr txBox="1"/>
          <p:nvPr/>
        </p:nvSpPr>
        <p:spPr>
          <a:xfrm>
            <a:off x="8249264" y="6316502"/>
            <a:ext cx="4011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9 กุมภาพันธ์ 2565</a:t>
            </a:r>
          </a:p>
        </p:txBody>
      </p:sp>
    </p:spTree>
    <p:extLst>
      <p:ext uri="{BB962C8B-B14F-4D97-AF65-F5344CB8AC3E}">
        <p14:creationId xmlns:p14="http://schemas.microsoft.com/office/powerpoint/2010/main" val="2977447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="" xmlns:a16="http://schemas.microsoft.com/office/drawing/2014/main" id="{D6FBDCCB-70F2-416C-95D8-84E18A8B9D19}"/>
              </a:ext>
            </a:extLst>
          </p:cNvPr>
          <p:cNvSpPr txBox="1">
            <a:spLocks/>
          </p:cNvSpPr>
          <p:nvPr/>
        </p:nvSpPr>
        <p:spPr>
          <a:xfrm>
            <a:off x="235131" y="200554"/>
            <a:ext cx="11678195" cy="7982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การมอบหมายผู้รับผิดชอบตัวชี้วัด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/>
        </p:nvGraphicFramePr>
        <p:xfrm>
          <a:off x="255495" y="1096181"/>
          <a:ext cx="11685494" cy="53340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1039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273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12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09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2197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29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ประเด็นการระเมินผล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ตัวชี้วัดความสำเร็จของหน่วยงาน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น้ำหนัก</a:t>
                      </a:r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 (</a:t>
                      </a: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ร้อยละ</a:t>
                      </a:r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ผู้รับผิดชอบ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9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รพ.วังชิ้น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err="1">
                          <a:latin typeface="TH SarabunPSK" pitchFamily="34" charset="-34"/>
                          <a:cs typeface="TH SarabunPSK" pitchFamily="34" charset="-34"/>
                        </a:rPr>
                        <a:t>สสอ.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9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มิติภายนอก</a:t>
                      </a:r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 (</a:t>
                      </a: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น้ำหนักร้อยละ</a:t>
                      </a:r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 70)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- 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ด้านประสิทธิผล</a:t>
                      </a: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 11 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ตัวชี้วัด</a:t>
                      </a: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น้ำหนักร้อยละ</a:t>
                      </a: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 60)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1) 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อัตราความครอบคลุมของการได้รับวัคซีนป้องกันโรคติดเชื้อ</a:t>
                      </a:r>
                      <a:r>
                        <a:rPr lang="th-TH" sz="1800" dirty="0" err="1">
                          <a:latin typeface="TH SarabunPSK" pitchFamily="34" charset="-34"/>
                          <a:cs typeface="TH SarabunPSK" pitchFamily="34" charset="-34"/>
                        </a:rPr>
                        <a:t>ไวรัส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โคโรนา</a:t>
                      </a: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 2019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latin typeface="TH SarabunPSK" pitchFamily="34" charset="-34"/>
                          <a:cs typeface="TH SarabunPSK" pitchFamily="34" charset="-34"/>
                        </a:rPr>
                        <a:t>สุทธิพงค์</a:t>
                      </a: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รัฐธรรมนูญ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7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2) 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อัตราความครอบคลุมของการคัดกรองกลุ่มเป้าหมายด้วยการ</a:t>
                      </a: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 X-ray 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ปอดอย่างน้อยปีละ</a:t>
                      </a: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 1 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ครั้ง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latin typeface="TH SarabunPSK" pitchFamily="34" charset="-34"/>
                          <a:cs typeface="TH SarabunPSK" pitchFamily="34" charset="-34"/>
                        </a:rPr>
                        <a:t>กัญณิการ์</a:t>
                      </a: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latin typeface="TH SarabunPSK" pitchFamily="34" charset="-34"/>
                          <a:cs typeface="TH SarabunPSK" pitchFamily="34" charset="-34"/>
                        </a:rPr>
                        <a:t>เขมิกา</a:t>
                      </a: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3) 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ร้อยละผู้ป่วยโรคความดันโลหิตสูงที่ควบคุมระดับความดันโลหิต</a:t>
                      </a:r>
                      <a:r>
                        <a:rPr lang="th-TH" sz="1800" dirty="0" err="1">
                          <a:latin typeface="TH SarabunPSK" pitchFamily="34" charset="-34"/>
                          <a:cs typeface="TH SarabunPSK" pitchFamily="34" charset="-34"/>
                        </a:rPr>
                        <a:t>ได้ด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latin typeface="TH SarabunPSK" pitchFamily="34" charset="-34"/>
                          <a:cs typeface="TH SarabunPSK" pitchFamily="34" charset="-34"/>
                        </a:rPr>
                        <a:t>ธัญญาภรณ์</a:t>
                      </a: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เขมิกา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9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4) 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ร้อยละผู้ป่วยเบาหวานที่ควบคุมระดับน้ำตาลได้ดี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latin typeface="TH SarabunPSK" pitchFamily="34" charset="-34"/>
                          <a:cs typeface="TH SarabunPSK" pitchFamily="34" charset="-34"/>
                        </a:rPr>
                        <a:t>ธัญญาภรณ์</a:t>
                      </a: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เขมิกา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5) 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ร้อยละผู้ป่วยโรคความดันโลหิตสูงที่ขึ้นทะเบียนและมารับบริการรักษาในเขตรับผิดชอบ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 err="1">
                          <a:latin typeface="TH SarabunPSK" pitchFamily="34" charset="-34"/>
                          <a:cs typeface="TH SarabunPSK" pitchFamily="34" charset="-34"/>
                        </a:rPr>
                        <a:t>ธัญญาภรณ์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เขมิกา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6) 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ร้อยละผู้ป่วยเบาหวานที่ขึ้นทะเบียนและมารับบริการรักษาในเขตรับผิดชอบ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 err="1">
                          <a:latin typeface="TH SarabunPSK" pitchFamily="34" charset="-34"/>
                          <a:cs typeface="TH SarabunPSK" pitchFamily="34" charset="-34"/>
                        </a:rPr>
                        <a:t>ธัญญาภรณ์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เขมิกา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7) 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ร้อยละผู้ป่วยเบาหวานที่ได้รับการตรวจ</a:t>
                      </a: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 HbA1c 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อย่างน้อย</a:t>
                      </a: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 1 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ครั้ง</a:t>
                      </a: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ปี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 err="1">
                          <a:latin typeface="TH SarabunPSK" pitchFamily="34" charset="-34"/>
                          <a:cs typeface="TH SarabunPSK" pitchFamily="34" charset="-34"/>
                        </a:rPr>
                        <a:t>ธัญญาภรณ์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เขมิกา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29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8) 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ร้อยละของผู้ป่วยซึมเศร้าเข้าถึงบริการสุขภาพจิต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 err="1">
                          <a:latin typeface="TH SarabunPSK" pitchFamily="34" charset="-34"/>
                          <a:cs typeface="TH SarabunPSK" pitchFamily="34" charset="-34"/>
                        </a:rPr>
                        <a:t>ณัฐกฤ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ตา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 err="1">
                          <a:latin typeface="TH SarabunPSK" pitchFamily="34" charset="-34"/>
                          <a:cs typeface="TH SarabunPSK" pitchFamily="34" charset="-34"/>
                        </a:rPr>
                        <a:t>โส</a:t>
                      </a: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พิศ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itchFamily="34" charset="-34"/>
                          <a:cs typeface="TH SarabunPSK" pitchFamily="34" charset="-34"/>
                        </a:rPr>
                        <a:t>9) </a:t>
                      </a:r>
                      <a:r>
                        <a:rPr lang="th-TH" sz="1800">
                          <a:latin typeface="TH SarabunPSK" pitchFamily="34" charset="-34"/>
                          <a:cs typeface="TH SarabunPSK" pitchFamily="34" charset="-34"/>
                        </a:rPr>
                        <a:t>ร้อยละของผู้ป่วย</a:t>
                      </a:r>
                      <a:r>
                        <a:rPr lang="en-US" sz="1800">
                          <a:latin typeface="TH SarabunPSK" pitchFamily="34" charset="-34"/>
                          <a:cs typeface="TH SarabunPSK" pitchFamily="34" charset="-34"/>
                        </a:rPr>
                        <a:t> Palliative care </a:t>
                      </a:r>
                      <a:r>
                        <a:rPr lang="th-TH" sz="1800">
                          <a:latin typeface="TH SarabunPSK" pitchFamily="34" charset="-34"/>
                          <a:cs typeface="TH SarabunPSK" pitchFamily="34" charset="-34"/>
                        </a:rPr>
                        <a:t>ที่ได้รับการรักษาด้วยยากัญชาทางการแพทย์</a:t>
                      </a: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วิภา</a:t>
                      </a:r>
                      <a:r>
                        <a:rPr lang="th-TH" sz="1800" dirty="0" err="1">
                          <a:latin typeface="TH SarabunPSK" pitchFamily="34" charset="-34"/>
                          <a:cs typeface="TH SarabunPSK" pitchFamily="34" charset="-34"/>
                        </a:rPr>
                        <a:t>วรรณ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วิทยา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itchFamily="34" charset="-34"/>
                          <a:cs typeface="TH SarabunPSK" pitchFamily="34" charset="-34"/>
                        </a:rPr>
                        <a:t>10) </a:t>
                      </a:r>
                      <a:r>
                        <a:rPr lang="th-TH" sz="1800">
                          <a:latin typeface="TH SarabunPSK" pitchFamily="34" charset="-34"/>
                          <a:cs typeface="TH SarabunPSK" pitchFamily="34" charset="-34"/>
                        </a:rPr>
                        <a:t>ร้อยละของผู้ป่วยกลุ่มเป้าหมายที่ได้รับการดูแลจากอสม</a:t>
                      </a:r>
                      <a:r>
                        <a:rPr lang="en-US" sz="1800">
                          <a:latin typeface="TH SarabunPSK" pitchFamily="34" charset="-34"/>
                          <a:cs typeface="TH SarabunPSK" pitchFamily="34" charset="-34"/>
                        </a:rPr>
                        <a:t>. </a:t>
                      </a:r>
                      <a:r>
                        <a:rPr lang="th-TH" sz="1800">
                          <a:latin typeface="TH SarabunPSK" pitchFamily="34" charset="-34"/>
                          <a:cs typeface="TH SarabunPSK" pitchFamily="34" charset="-34"/>
                        </a:rPr>
                        <a:t>หมอประจำบ้านมีคุณภาพชีวิตที่ดี</a:t>
                      </a: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วิภา</a:t>
                      </a:r>
                      <a:r>
                        <a:rPr lang="th-TH" sz="1800" dirty="0" err="1">
                          <a:latin typeface="TH SarabunPSK" pitchFamily="34" charset="-34"/>
                          <a:cs typeface="TH SarabunPSK" pitchFamily="34" charset="-34"/>
                        </a:rPr>
                        <a:t>วรรณ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วิทยา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87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itchFamily="34" charset="-34"/>
                          <a:cs typeface="TH SarabunPSK" pitchFamily="34" charset="-34"/>
                        </a:rPr>
                        <a:t>11) </a:t>
                      </a:r>
                      <a:r>
                        <a:rPr lang="th-TH" sz="1800">
                          <a:latin typeface="TH SarabunPSK" pitchFamily="34" charset="-34"/>
                          <a:cs typeface="TH SarabunPSK" pitchFamily="34" charset="-34"/>
                        </a:rPr>
                        <a:t>ระดับความสำเร็จในการดำเนินงานผู้สูงอายุจังหวัดแพร่ใน</a:t>
                      </a:r>
                      <a:r>
                        <a:rPr lang="en-US" sz="1800">
                          <a:latin typeface="TH SarabunPSK" pitchFamily="34" charset="-34"/>
                          <a:cs typeface="TH SarabunPSK" pitchFamily="34" charset="-34"/>
                        </a:rPr>
                        <a:t> 4 </a:t>
                      </a:r>
                      <a:r>
                        <a:rPr lang="th-TH" sz="1800">
                          <a:latin typeface="TH SarabunPSK" pitchFamily="34" charset="-34"/>
                          <a:cs typeface="TH SarabunPSK" pitchFamily="34" charset="-34"/>
                        </a:rPr>
                        <a:t>ประเด็นจังหวัดแพร่</a:t>
                      </a:r>
                      <a:r>
                        <a:rPr lang="en-US" sz="1800">
                          <a:latin typeface="TH SarabunPSK" pitchFamily="34" charset="-34"/>
                          <a:cs typeface="TH SarabunPSK" pitchFamily="34" charset="-34"/>
                        </a:rPr>
                        <a:t> 2565 (</a:t>
                      </a:r>
                      <a:r>
                        <a:rPr lang="th-TH" sz="1800">
                          <a:latin typeface="TH SarabunPSK" pitchFamily="34" charset="-34"/>
                          <a:cs typeface="TH SarabunPSK" pitchFamily="34" charset="-34"/>
                        </a:rPr>
                        <a:t>ไม่ล้มไม่ลืมไม่ซึมเศร้ากินข้าวลำ</a:t>
                      </a:r>
                      <a:r>
                        <a:rPr lang="en-US" sz="1800"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itchFamily="34" charset="-34"/>
                          <a:cs typeface="TH SarabunPSK" pitchFamily="34" charset="-34"/>
                        </a:rPr>
                        <a:t>15</a:t>
                      </a:r>
                      <a:endParaRPr lang="en-US" sz="18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วิภา</a:t>
                      </a:r>
                      <a:r>
                        <a:rPr lang="th-TH" sz="1800" dirty="0" err="1">
                          <a:latin typeface="TH SarabunPSK" pitchFamily="34" charset="-34"/>
                          <a:cs typeface="TH SarabunPSK" pitchFamily="34" charset="-34"/>
                        </a:rPr>
                        <a:t>วรรณ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itchFamily="34" charset="-34"/>
                          <a:cs typeface="TH SarabunPSK" pitchFamily="34" charset="-34"/>
                        </a:rPr>
                        <a:t>วิทยา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="" xmlns:a16="http://schemas.microsoft.com/office/drawing/2014/main" id="{D6FBDCCB-70F2-416C-95D8-84E18A8B9D19}"/>
              </a:ext>
            </a:extLst>
          </p:cNvPr>
          <p:cNvSpPr txBox="1">
            <a:spLocks/>
          </p:cNvSpPr>
          <p:nvPr/>
        </p:nvSpPr>
        <p:spPr>
          <a:xfrm>
            <a:off x="248194" y="210710"/>
            <a:ext cx="11573692" cy="7982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การมอบหมายผู้รับผิดชอบตัวชี้วัด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242047" y="1244100"/>
          <a:ext cx="11564471" cy="542223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3801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881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67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219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7747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771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ประเด็นการระเมินผล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ตัวชี้วัดความสำเร็จของหน่วยงาน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TH SarabunPSK" pitchFamily="34" charset="-34"/>
                          <a:cs typeface="TH SarabunPSK" pitchFamily="34" charset="-34"/>
                        </a:rPr>
                        <a:t>น้ำหนัก</a:t>
                      </a:r>
                      <a:r>
                        <a:rPr lang="en-US" sz="2000" b="1">
                          <a:latin typeface="TH SarabunPSK" pitchFamily="34" charset="-34"/>
                          <a:cs typeface="TH SarabunPSK" pitchFamily="34" charset="-34"/>
                        </a:rPr>
                        <a:t> (</a:t>
                      </a:r>
                      <a:r>
                        <a:rPr lang="th-TH" sz="2000" b="1">
                          <a:latin typeface="TH SarabunPSK" pitchFamily="34" charset="-34"/>
                          <a:cs typeface="TH SarabunPSK" pitchFamily="34" charset="-34"/>
                        </a:rPr>
                        <a:t>ร้อยละ</a:t>
                      </a:r>
                      <a:r>
                        <a:rPr lang="en-US" sz="2000" b="1"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en-US" sz="2000" b="1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ผู้รับผิดชอบ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7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รพ.วังชิ้น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err="1">
                          <a:latin typeface="TH SarabunPSK" pitchFamily="34" charset="-34"/>
                          <a:cs typeface="TH SarabunPSK" pitchFamily="34" charset="-34"/>
                        </a:rPr>
                        <a:t>สสอ.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461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- 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ประเมินผลสำเร็จของการ</a:t>
                      </a:r>
                      <a:endParaRPr lang="en-US" sz="2000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พัฒนาคุณภาพการให้บริการ</a:t>
                      </a:r>
                      <a:endParaRPr lang="en-US" sz="2000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(2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ตัวชี้วัดน้ำหนักร้อยละ</a:t>
                      </a: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 10)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12) 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ระดับความสำเร็จของการดำเนินงานพัฒนาคุณภาพชีวิตระดับอำเภอผ่านเกณฑ์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วิรัตน์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สมเดช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810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13) 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ร้อยละของรพ</a:t>
                      </a: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.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สต</a:t>
                      </a: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. 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ที่ผ่านเกณฑ์พัฒนาคุณภาพรพ</a:t>
                      </a: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.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สต</a:t>
                      </a: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. 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ติดดาว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สุทธิ</a:t>
                      </a:r>
                      <a:r>
                        <a:rPr lang="th-TH" sz="2000" dirty="0" err="1">
                          <a:latin typeface="TH SarabunPSK" pitchFamily="34" charset="-34"/>
                          <a:cs typeface="TH SarabunPSK" pitchFamily="34" charset="-34"/>
                        </a:rPr>
                        <a:t>พงษ์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 err="1">
                          <a:latin typeface="TH SarabunPSK" pitchFamily="34" charset="-34"/>
                          <a:cs typeface="TH SarabunPSK" pitchFamily="34" charset="-34"/>
                        </a:rPr>
                        <a:t>โส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พิศ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7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มิติภายใน</a:t>
                      </a:r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 (</a:t>
                      </a: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ร้อยละ</a:t>
                      </a:r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 30)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461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- 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ด้านประสิทธิภาพของการ</a:t>
                      </a:r>
                      <a:endParaRPr lang="en-US" sz="2000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ดำเนินงาน</a:t>
                      </a: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 (2 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ตัวชี้วัดน้ำหนัก</a:t>
                      </a:r>
                      <a:endParaRPr lang="en-US" sz="2000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ร้อยละ</a:t>
                      </a: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 10)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14) 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ระดับความสำเร็จของรพ</a:t>
                      </a: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.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ที่สามารถกำกับติดตามการใช้จ่ายเงินตามแผนเงินบำรุงโรงพยาบาล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 err="1">
                          <a:latin typeface="TH SarabunPSK" pitchFamily="34" charset="-34"/>
                          <a:cs typeface="TH SarabunPSK" pitchFamily="34" charset="-34"/>
                        </a:rPr>
                        <a:t>จารุณี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สุริยา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730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latin typeface="TH SarabunPSK" pitchFamily="34" charset="-34"/>
                          <a:cs typeface="TH SarabunPSK" pitchFamily="34" charset="-34"/>
                        </a:rPr>
                        <a:t>15) </a:t>
                      </a:r>
                      <a:r>
                        <a:rPr lang="th-TH" sz="2000">
                          <a:latin typeface="TH SarabunPSK" pitchFamily="34" charset="-34"/>
                          <a:cs typeface="TH SarabunPSK" pitchFamily="34" charset="-34"/>
                        </a:rPr>
                        <a:t>ระดับความสำเร็จของการเบิกจ่ายงบประมาณ</a:t>
                      </a:r>
                      <a:endParaRPr lang="en-US" sz="20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 err="1">
                          <a:latin typeface="TH SarabunPSK" pitchFamily="34" charset="-34"/>
                          <a:cs typeface="TH SarabunPSK" pitchFamily="34" charset="-34"/>
                        </a:rPr>
                        <a:t>จารุณี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สุริยา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4618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- 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ด้านการพัฒนาองค์กรตามแนว</a:t>
                      </a:r>
                      <a:endParaRPr lang="en-US" sz="2000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ทางการบริหารจัดการภาครัฐ</a:t>
                      </a:r>
                      <a:endParaRPr lang="en-US" sz="2000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(4 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ตัวชี้วัดน้ำหนักร้อยละ</a:t>
                      </a: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 20)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latin typeface="TH SarabunPSK" pitchFamily="34" charset="-34"/>
                          <a:cs typeface="TH SarabunPSK" pitchFamily="34" charset="-34"/>
                        </a:rPr>
                        <a:t>16) </a:t>
                      </a:r>
                      <a:r>
                        <a:rPr lang="th-TH" sz="2000">
                          <a:latin typeface="TH SarabunPSK" pitchFamily="34" charset="-34"/>
                          <a:cs typeface="TH SarabunPSK" pitchFamily="34" charset="-34"/>
                        </a:rPr>
                        <a:t>ระดับความสำเร็จของการดำเนินงานวิจัย</a:t>
                      </a:r>
                      <a:r>
                        <a:rPr lang="en-US" sz="2000">
                          <a:latin typeface="TH SarabunPSK" pitchFamily="34" charset="-34"/>
                          <a:cs typeface="TH SarabunPSK" pitchFamily="34" charset="-34"/>
                        </a:rPr>
                        <a:t>/ R2R </a:t>
                      </a:r>
                      <a:r>
                        <a:rPr lang="th-TH" sz="2000">
                          <a:latin typeface="TH SarabunPSK" pitchFamily="34" charset="-34"/>
                          <a:cs typeface="TH SarabunPSK" pitchFamily="34" charset="-34"/>
                        </a:rPr>
                        <a:t>ด้านสุขภาพของหน่วยงานสู่การนำไปใช้ประโยชน์</a:t>
                      </a:r>
                      <a:endParaRPr lang="en-US" sz="20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วิรัตน์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 err="1">
                          <a:latin typeface="TH SarabunPSK" pitchFamily="34" charset="-34"/>
                          <a:cs typeface="TH SarabunPSK" pitchFamily="34" charset="-34"/>
                        </a:rPr>
                        <a:t>นพดล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3461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17) 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ระดับความสำเร็จของการขับเคลื่อนการดำเนินงานองค์กรแห่งความสุข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20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วิรัตน์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 err="1">
                          <a:latin typeface="TH SarabunPSK" pitchFamily="34" charset="-34"/>
                          <a:cs typeface="TH SarabunPSK" pitchFamily="34" charset="-34"/>
                        </a:rPr>
                        <a:t>นพดล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3801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latin typeface="TH SarabunPSK" pitchFamily="34" charset="-34"/>
                          <a:cs typeface="TH SarabunPSK" pitchFamily="34" charset="-34"/>
                        </a:rPr>
                        <a:t>18) </a:t>
                      </a:r>
                      <a:r>
                        <a:rPr lang="th-TH" sz="2000">
                          <a:latin typeface="TH SarabunPSK" pitchFamily="34" charset="-34"/>
                          <a:cs typeface="TH SarabunPSK" pitchFamily="34" charset="-34"/>
                        </a:rPr>
                        <a:t>ระดับความสำเร็จของการแลกเปลี่ยนข้อมูลผ่าน</a:t>
                      </a:r>
                      <a:r>
                        <a:rPr lang="en-US" sz="2000">
                          <a:latin typeface="TH SarabunPSK" pitchFamily="34" charset="-34"/>
                          <a:cs typeface="TH SarabunPSK" pitchFamily="34" charset="-34"/>
                        </a:rPr>
                        <a:t> NAN API </a:t>
                      </a:r>
                      <a:r>
                        <a:rPr lang="th-TH" sz="2000">
                          <a:latin typeface="TH SarabunPSK" pitchFamily="34" charset="-34"/>
                          <a:cs typeface="TH SarabunPSK" pitchFamily="34" charset="-34"/>
                        </a:rPr>
                        <a:t>และ</a:t>
                      </a:r>
                      <a:r>
                        <a:rPr lang="en-US" sz="2000">
                          <a:latin typeface="TH SarabunPSK" pitchFamily="34" charset="-34"/>
                          <a:cs typeface="TH SarabunPSK" pitchFamily="34" charset="-34"/>
                        </a:rPr>
                        <a:t> HIS Gateway </a:t>
                      </a:r>
                      <a:r>
                        <a:rPr lang="th-TH" sz="2000">
                          <a:latin typeface="TH SarabunPSK" pitchFamily="34" charset="-34"/>
                          <a:cs typeface="TH SarabunPSK" pitchFamily="34" charset="-34"/>
                        </a:rPr>
                        <a:t>และผ่านเกณฑ์ความมั่นคงปลอดภัยทางไซเบอร์</a:t>
                      </a:r>
                      <a:endParaRPr lang="en-US" sz="20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20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วิรัตน์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 err="1">
                          <a:latin typeface="TH SarabunPSK" pitchFamily="34" charset="-34"/>
                          <a:cs typeface="TH SarabunPSK" pitchFamily="34" charset="-34"/>
                        </a:rPr>
                        <a:t>โส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พิศ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9200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latin typeface="TH SarabunPSK" pitchFamily="34" charset="-34"/>
                          <a:cs typeface="TH SarabunPSK" pitchFamily="34" charset="-34"/>
                        </a:rPr>
                        <a:t>19) </a:t>
                      </a:r>
                      <a:r>
                        <a:rPr lang="th-TH" sz="2000">
                          <a:latin typeface="TH SarabunPSK" pitchFamily="34" charset="-34"/>
                          <a:cs typeface="TH SarabunPSK" pitchFamily="34" charset="-34"/>
                        </a:rPr>
                        <a:t>ร้อยละของสถานพยาบาลทุกแห่งผ่านเกณฑ์คุณภาพข้อมูล</a:t>
                      </a:r>
                      <a:endParaRPr lang="en-US" sz="20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200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วิรัตน์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 err="1">
                          <a:latin typeface="TH SarabunPSK" pitchFamily="34" charset="-34"/>
                          <a:cs typeface="TH SarabunPSK" pitchFamily="34" charset="-34"/>
                        </a:rPr>
                        <a:t>โส</a:t>
                      </a: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พิศ</a:t>
                      </a:r>
                      <a:endParaRPr lang="en-US" sz="20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36286" marR="36286" marT="0" marB="0" anchor="ctr"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53412759-BD73-409B-8829-12582BE5E9AC}"/>
              </a:ext>
            </a:extLst>
          </p:cNvPr>
          <p:cNvSpPr txBox="1"/>
          <p:nvPr/>
        </p:nvSpPr>
        <p:spPr>
          <a:xfrm>
            <a:off x="1143000" y="2111389"/>
            <a:ext cx="10130117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1.อัตราความครอบคลุมของการได้รับวัคซีนป้องกันโรคติดเชื้อไวรัสโค</a:t>
            </a:r>
            <a:r>
              <a:rPr kumimoji="0" lang="th-TH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โร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นา 2019 เข็มที่หนึ่งในกลุ่มอายุกลุ่มผู้สูงอายุ กลุ่มบุคคลที่มีโรคประจำตัว 7 กลุ่มโรคและหญิงตั้งครรภ์ที่มีอายุครรภ์ตั้งแต่ 12 สัปดาห์ขึ้นไป(กลุ่ม 608 )มากกว่าหรือเท่ากับร้อยละ 80</a:t>
            </a:r>
            <a:endParaRPr lang="en-US" b="1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6CAD8F90-4424-4CED-BE93-FF67DD4CC5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2511">
            <a:off x="9788898" y="4237897"/>
            <a:ext cx="2152650" cy="2124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36729" y="1357382"/>
            <a:ext cx="2447366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1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 txBox="1">
            <a:spLocks/>
          </p:cNvSpPr>
          <p:nvPr/>
        </p:nvSpPr>
        <p:spPr>
          <a:xfrm>
            <a:off x="9758080" y="995084"/>
            <a:ext cx="2034990" cy="1210236"/>
          </a:xfrm>
          <a:prstGeom prst="ellipse">
            <a:avLst/>
          </a:prstGeom>
          <a:solidFill>
            <a:srgbClr val="CC3300"/>
          </a:solidFill>
          <a:ln w="41275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5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ประสิทธิผล ร้อยละ60</a:t>
            </a:r>
            <a:endParaRPr kumimoji="0" lang="en-US" sz="3200" b="1" i="0" u="none" strike="noStrike" kern="1200" cap="none" spc="-5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64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8AB656F6-2A21-491E-AB75-A574EA145A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7" y="1792942"/>
            <a:ext cx="3687977" cy="3092825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D041FD58-0A47-4A68-B0F7-736C3FC86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776" y="1833283"/>
            <a:ext cx="3354447" cy="305248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xmlns="" id="{6D928523-5561-4508-A243-5444C3F43B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120" y="1833283"/>
            <a:ext cx="3612763" cy="3052484"/>
          </a:xfrm>
          <a:prstGeom prst="rect">
            <a:avLst/>
          </a:prstGeom>
        </p:spPr>
      </p:pic>
      <p:sp>
        <p:nvSpPr>
          <p:cNvPr id="15" name="สี่เหลี่ยมผืนผ้า: มุมมน 14">
            <a:extLst>
              <a:ext uri="{FF2B5EF4-FFF2-40B4-BE49-F238E27FC236}">
                <a16:creationId xmlns:a16="http://schemas.microsoft.com/office/drawing/2014/main" xmlns="" id="{EE0AAA66-120A-4A01-9611-9CF078373433}"/>
              </a:ext>
            </a:extLst>
          </p:cNvPr>
          <p:cNvSpPr/>
          <p:nvPr/>
        </p:nvSpPr>
        <p:spPr>
          <a:xfrm>
            <a:off x="2689412" y="448236"/>
            <a:ext cx="6275294" cy="9861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n w="0"/>
                <a:solidFill>
                  <a:schemeClr val="tx1"/>
                </a:solidFill>
              </a:rPr>
              <a:t>การประชาสัมพันธ์เชิงรุก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432F0176-3FC2-406C-A86C-B02F3E501301}"/>
              </a:ext>
            </a:extLst>
          </p:cNvPr>
          <p:cNvSpPr txBox="1"/>
          <p:nvPr/>
        </p:nvSpPr>
        <p:spPr>
          <a:xfrm>
            <a:off x="3465146" y="5084641"/>
            <a:ext cx="491266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000" b="1" dirty="0"/>
              <a:t>ออกให้ความรู้กระตุ้นการเข้าถึงการให้บริการฉีดวัคซีนในพื้นที่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3441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4D054309-16D4-4582-8FF2-5241B54ADD25}"/>
              </a:ext>
            </a:extLst>
          </p:cNvPr>
          <p:cNvSpPr/>
          <p:nvPr/>
        </p:nvSpPr>
        <p:spPr>
          <a:xfrm>
            <a:off x="3388659" y="475129"/>
            <a:ext cx="4652682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schemeClr val="tx1"/>
                </a:solidFill>
              </a:rPr>
              <a:t>การคัดกรองเชิงรุก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C2AFE484-5539-45B7-BE52-2676AB0D2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6" y="1936375"/>
            <a:ext cx="3863786" cy="328108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FB98BE17-F880-4F3F-A4A9-9FD6714A7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21" y="1936375"/>
            <a:ext cx="3592566" cy="328108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422C2EA4-1D04-4690-87F8-9CA7628F1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573" y="1936375"/>
            <a:ext cx="3275105" cy="3281083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6F37A35D-17F8-4423-8391-770E2EA0CC8B}"/>
              </a:ext>
            </a:extLst>
          </p:cNvPr>
          <p:cNvSpPr txBox="1"/>
          <p:nvPr/>
        </p:nvSpPr>
        <p:spPr>
          <a:xfrm>
            <a:off x="2891323" y="5495941"/>
            <a:ext cx="701607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/>
              <a:t>มีการออกคัดกรองนอกสถานบริการ บันทึกประวัติก่อนพบแพทย์เพื่อสร้างความเชื่อมั่นกับผู้รับบริการ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2046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xmlns="" id="{701FFDE5-6B52-4C9D-887B-6325D3192093}"/>
              </a:ext>
            </a:extLst>
          </p:cNvPr>
          <p:cNvSpPr/>
          <p:nvPr/>
        </p:nvSpPr>
        <p:spPr>
          <a:xfrm>
            <a:off x="3908612" y="537882"/>
            <a:ext cx="4554070" cy="824753"/>
          </a:xfrm>
          <a:prstGeom prst="roundRect">
            <a:avLst/>
          </a:prstGeom>
          <a:solidFill>
            <a:srgbClr val="BDCC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tx1"/>
                </a:solidFill>
              </a:rPr>
              <a:t>การให้บริการเชิงรุก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71547365-E2A7-4F41-B700-6A24F6BDB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3" y="1933918"/>
            <a:ext cx="3314058" cy="357041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EF561C83-38E5-4434-8F5C-17C5404C0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18" y="1933918"/>
            <a:ext cx="3338789" cy="3570411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xmlns="" id="{993E36B2-066B-42BF-A65F-C4CF48F20D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54" y="1933917"/>
            <a:ext cx="2914546" cy="3570411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F153FB97-06D7-484B-A59F-3650B46AA949}"/>
              </a:ext>
            </a:extLst>
          </p:cNvPr>
          <p:cNvSpPr txBox="1"/>
          <p:nvPr/>
        </p:nvSpPr>
        <p:spPr>
          <a:xfrm flipH="1">
            <a:off x="3380586" y="5703821"/>
            <a:ext cx="455406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/>
              <a:t>มีทีมหมอครอบครัวลงฉีดวัคซีน ผู้ป่วยติดบ้าน ติดเตียง ผู้พิการ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3582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32387" y="122776"/>
            <a:ext cx="11097612" cy="963056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h-TH" sz="5400" b="1" dirty="0">
                <a:solidFill>
                  <a:srgbClr val="0070C0"/>
                </a:solidFill>
              </a:rPr>
              <a:t>คำขวัญอำเภอวังชิ้น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448073" y="1720240"/>
            <a:ext cx="9489233" cy="4584576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 algn="ctr" fontAlgn="base">
              <a:buNone/>
            </a:pPr>
            <a:r>
              <a:rPr lang="th-TH" sz="32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พระธาตุขวยปูคู่บ้าน  </a:t>
            </a:r>
          </a:p>
          <a:p>
            <a:pPr marL="82296" indent="0" algn="ctr" fontAlgn="base">
              <a:buNone/>
            </a:pPr>
            <a:r>
              <a:rPr lang="th-TH" sz="32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พระธาตุพระพิมพ์คู่เมือง</a:t>
            </a:r>
          </a:p>
          <a:p>
            <a:pPr marL="82296" indent="0" algn="ctr" fontAlgn="base">
              <a:buNone/>
            </a:pPr>
            <a:r>
              <a:rPr lang="th-TH" sz="32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ลือเลื่องถิ่นส้มเขียวหวาน</a:t>
            </a:r>
          </a:p>
          <a:p>
            <a:pPr marL="82296" indent="0" algn="thaiDist" fontAlgn="base">
              <a:buNone/>
            </a:pPr>
            <a:r>
              <a:rPr lang="th-TH" sz="32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th-TH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32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อุทยานแห่งชาติเวียง</a:t>
            </a:r>
            <a:r>
              <a:rPr lang="th-TH" sz="3200" b="1" dirty="0" err="1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โกศัย</a:t>
            </a:r>
            <a:r>
              <a:rPr lang="th-TH" sz="32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                   </a:t>
            </a:r>
          </a:p>
          <a:p>
            <a:pPr marL="82296" indent="0" algn="just" fontAlgn="base">
              <a:buNone/>
            </a:pPr>
            <a:r>
              <a:rPr lang="th-TH" sz="32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       </a:t>
            </a:r>
            <a:r>
              <a:rPr lang="th-TH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หัตถกรรมเครื่องใช้เถาวัลย์  </a:t>
            </a:r>
          </a:p>
          <a:p>
            <a:pPr marL="82296" indent="0" algn="just" fontAlgn="base">
              <a:buNone/>
            </a:pPr>
            <a:r>
              <a:rPr lang="th-TH" sz="32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        </a:t>
            </a:r>
            <a:r>
              <a:rPr lang="th-TH" sz="3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อัศจรรย์</a:t>
            </a:r>
            <a:r>
              <a:rPr lang="th-TH" sz="32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น้ำพุร้อน</a:t>
            </a:r>
          </a:p>
          <a:p>
            <a:pPr algn="ctr"/>
            <a:endParaRPr lang="th-TH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07" y="5229199"/>
            <a:ext cx="2450845" cy="1580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7" y="1233060"/>
            <a:ext cx="2509935" cy="2509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3" y="4285963"/>
            <a:ext cx="2589048" cy="2320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065" y="1268760"/>
            <a:ext cx="2509935" cy="2424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709" y="4236084"/>
            <a:ext cx="2589049" cy="2499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FA0FBC46-378B-4504-845A-F3BDD6D3C61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3541" y="5211692"/>
            <a:ext cx="2589047" cy="1580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760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8AB854DE-D1EE-4853-94EF-B56A5FC75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61" y="528918"/>
            <a:ext cx="6352392" cy="778136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th-TH" sz="4400" b="1" dirty="0"/>
              <a:t>ผลงานการให้บริการวัคซีนโควิด 19</a:t>
            </a:r>
            <a:endParaRPr lang="en-US" sz="4400" b="1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406177B0-D34F-4038-9DB5-683D73BED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3" y="1739153"/>
            <a:ext cx="11285234" cy="4589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8" name="ตาราง 17">
            <a:extLst>
              <a:ext uri="{FF2B5EF4-FFF2-40B4-BE49-F238E27FC236}">
                <a16:creationId xmlns:a16="http://schemas.microsoft.com/office/drawing/2014/main" xmlns="" id="{E8DC6235-E3BB-4063-9906-AA18600D1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706750"/>
              </p:ext>
            </p:extLst>
          </p:nvPr>
        </p:nvGraphicFramePr>
        <p:xfrm>
          <a:off x="475129" y="5056093"/>
          <a:ext cx="11259671" cy="645459"/>
        </p:xfrm>
        <a:graphic>
          <a:graphicData uri="http://schemas.openxmlformats.org/drawingml/2006/table">
            <a:tbl>
              <a:tblPr/>
              <a:tblGrid>
                <a:gridCol w="11259671">
                  <a:extLst>
                    <a:ext uri="{9D8B030D-6E8A-4147-A177-3AD203B41FA5}">
                      <a16:colId xmlns:a16="http://schemas.microsoft.com/office/drawing/2014/main" xmlns="" val="1089883680"/>
                    </a:ext>
                  </a:extLst>
                </a:gridCol>
              </a:tblGrid>
              <a:tr h="645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mpd="sng">
                      <a:solidFill>
                        <a:srgbClr val="FF0000"/>
                      </a:solidFill>
                      <a:prstDash val="solid"/>
                    </a:lnL>
                    <a:lnR w="57150" cmpd="sng">
                      <a:solidFill>
                        <a:srgbClr val="FF0000"/>
                      </a:solidFill>
                      <a:prstDash val="solid"/>
                    </a:lnR>
                    <a:lnT w="57150" cmpd="sng">
                      <a:solidFill>
                        <a:srgbClr val="FF0000"/>
                      </a:solidFill>
                      <a:prstDash val="solid"/>
                    </a:lnT>
                    <a:lnB w="5715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8181976"/>
                  </a:ext>
                </a:extLst>
              </a:tr>
            </a:tbl>
          </a:graphicData>
        </a:graphic>
      </p:graphicFrame>
      <p:graphicFrame>
        <p:nvGraphicFramePr>
          <p:cNvPr id="19" name="ตาราง 18">
            <a:extLst>
              <a:ext uri="{FF2B5EF4-FFF2-40B4-BE49-F238E27FC236}">
                <a16:creationId xmlns:a16="http://schemas.microsoft.com/office/drawing/2014/main" xmlns="" id="{997DD771-6B6B-4A3F-959C-7F32882FEAF0}"/>
              </a:ext>
            </a:extLst>
          </p:cNvPr>
          <p:cNvGraphicFramePr>
            <a:graphicFrameLocks noGrp="1"/>
          </p:cNvGraphicFramePr>
          <p:nvPr/>
        </p:nvGraphicFramePr>
        <p:xfrm>
          <a:off x="466165" y="4105835"/>
          <a:ext cx="11277600" cy="365760"/>
        </p:xfrm>
        <a:graphic>
          <a:graphicData uri="http://schemas.openxmlformats.org/drawingml/2006/table">
            <a:tbl>
              <a:tblPr/>
              <a:tblGrid>
                <a:gridCol w="11277600">
                  <a:extLst>
                    <a:ext uri="{9D8B030D-6E8A-4147-A177-3AD203B41FA5}">
                      <a16:colId xmlns:a16="http://schemas.microsoft.com/office/drawing/2014/main" xmlns="" val="16390740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mpd="sng">
                      <a:solidFill>
                        <a:srgbClr val="FF0000"/>
                      </a:solidFill>
                      <a:prstDash val="solid"/>
                    </a:lnL>
                    <a:lnR w="57150" cmpd="sng">
                      <a:solidFill>
                        <a:srgbClr val="FF0000"/>
                      </a:solidFill>
                      <a:prstDash val="solid"/>
                    </a:lnR>
                    <a:lnT w="57150" cmpd="sng">
                      <a:solidFill>
                        <a:srgbClr val="FF0000"/>
                      </a:solidFill>
                      <a:prstDash val="solid"/>
                    </a:lnT>
                    <a:lnB w="5715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03169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209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D39F84A5-3388-4BCF-8D35-742BDE0856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71" y="3801035"/>
            <a:ext cx="2922493" cy="2478741"/>
          </a:xfrm>
          <a:prstGeom prst="ellipse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1E9D88A8-9030-4205-B04A-24B8863E6829}"/>
              </a:ext>
            </a:extLst>
          </p:cNvPr>
          <p:cNvSpPr txBox="1"/>
          <p:nvPr/>
        </p:nvSpPr>
        <p:spPr>
          <a:xfrm>
            <a:off x="1114313" y="2333998"/>
            <a:ext cx="9963374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2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. อัตราความครอบคลุมของการคัดกรองกลุ่มเป้าหมายด้วยการ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X-ray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ปอดอย่างน้อยปีละหนึ่งครั้ง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538887" y="1395274"/>
            <a:ext cx="2447366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2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 txBox="1">
            <a:spLocks/>
          </p:cNvSpPr>
          <p:nvPr/>
        </p:nvSpPr>
        <p:spPr>
          <a:xfrm>
            <a:off x="9852210" y="1237131"/>
            <a:ext cx="2034990" cy="1210236"/>
          </a:xfrm>
          <a:prstGeom prst="ellipse">
            <a:avLst/>
          </a:prstGeom>
          <a:solidFill>
            <a:srgbClr val="CC3300"/>
          </a:solidFill>
          <a:ln w="41275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5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ประสิทธิผล ร้อยละ60</a:t>
            </a:r>
            <a:endParaRPr kumimoji="0" lang="en-US" sz="3200" b="1" i="0" u="none" strike="noStrike" kern="1200" cap="none" spc="-5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30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55AE879B-48EC-4138-BFFD-9D9BDBCB0566}"/>
              </a:ext>
            </a:extLst>
          </p:cNvPr>
          <p:cNvSpPr txBox="1"/>
          <p:nvPr/>
        </p:nvSpPr>
        <p:spPr>
          <a:xfrm>
            <a:off x="3291773" y="80758"/>
            <a:ext cx="539156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เป้าหมายการคัดกรองกลุ่มเสี่ยง ปี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โดย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CXR</a:t>
            </a:r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xmlns="" id="{D785C4E2-921B-4631-83D7-A034A84E1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836408"/>
              </p:ext>
            </p:extLst>
          </p:nvPr>
        </p:nvGraphicFramePr>
        <p:xfrm>
          <a:off x="815788" y="713820"/>
          <a:ext cx="10264585" cy="5555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7786">
                  <a:extLst>
                    <a:ext uri="{9D8B030D-6E8A-4147-A177-3AD203B41FA5}">
                      <a16:colId xmlns:a16="http://schemas.microsoft.com/office/drawing/2014/main" xmlns="" val="2060453416"/>
                    </a:ext>
                  </a:extLst>
                </a:gridCol>
                <a:gridCol w="1514468">
                  <a:extLst>
                    <a:ext uri="{9D8B030D-6E8A-4147-A177-3AD203B41FA5}">
                      <a16:colId xmlns:a16="http://schemas.microsoft.com/office/drawing/2014/main" xmlns="" val="389894273"/>
                    </a:ext>
                  </a:extLst>
                </a:gridCol>
                <a:gridCol w="19623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7488">
                <a:tc rowSpan="2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กลุ่มคัดกรอง</a:t>
                      </a:r>
                      <a:endParaRPr lang="en-US" sz="2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1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เป้าหมายการคัดกรอง(ร้อยละ)</a:t>
                      </a:r>
                      <a:endParaRPr lang="en-US" sz="2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228909"/>
                  </a:ext>
                </a:extLst>
              </a:tr>
              <a:tr h="377488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</a:t>
                      </a:r>
                      <a:r>
                        <a:rPr lang="th-TH" sz="21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</a:t>
                      </a:r>
                      <a:r>
                        <a:rPr lang="th-TH" sz="21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2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9096"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 ผู้สัมผัสใกล้ชิดรายใหม่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 2565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ตามการขึ้นทะเบียน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ตามการขึ้นทะเบียน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909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ผู้สัมผัสใกล้ชิด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ย้อนหลัง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(ปี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63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3201589"/>
                  </a:ext>
                </a:extLst>
              </a:tr>
              <a:tr h="429096"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ผู้ติดเชื้อ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HIV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6303907"/>
                  </a:ext>
                </a:extLst>
              </a:tr>
              <a:tr h="429096"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บุคลากรสาธารณสุข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7385313"/>
                  </a:ext>
                </a:extLst>
              </a:tr>
              <a:tr h="434854"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ผู้ต้องขังในเรือนจำ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7984759"/>
                  </a:ext>
                </a:extLst>
              </a:tr>
              <a:tr h="42909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6.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กลุ่มติดสุรา(ในคลินิกบำบัดฯ)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7891121"/>
                  </a:ext>
                </a:extLst>
              </a:tr>
              <a:tr h="42909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กลุ่มดื่มสุราเรื้อรังในชุมชน(ไม่เข้าคลินิกบำบัดฯ)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29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8. COPD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อายุ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มากกว่า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 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th-TH" sz="24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และมี 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BMI&lt; 18.5  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858318"/>
                  </a:ext>
                </a:extLst>
              </a:tr>
              <a:tr h="429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9. DM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อายุ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มากกว่า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 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th-TH" sz="24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และมี 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BMI&lt; 18.5  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9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10.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CKD stage 4-5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อายุ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มากกว่า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 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th-TH" sz="24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และมี 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BMI&lt; 18.5 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9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11.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กลุ่มผู้สูงอายุ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ไม่มีโรคร่วมข้อ 7-9) </a:t>
                      </a:r>
                      <a:r>
                        <a:rPr lang="th-TH" sz="24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และมี 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BMI&lt; 18.5 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411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55AE879B-48EC-4138-BFFD-9D9BDBCB0566}"/>
              </a:ext>
            </a:extLst>
          </p:cNvPr>
          <p:cNvSpPr txBox="1"/>
          <p:nvPr/>
        </p:nvSpPr>
        <p:spPr>
          <a:xfrm>
            <a:off x="1999862" y="80758"/>
            <a:ext cx="8080309" cy="52322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เป้าหมายการคัดกรองกลุ่มเสี่ยง อ.วังชิ้น ปี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โดย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CXR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ไตรมาส 1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xmlns="" id="{D785C4E2-921B-4631-83D7-A034A84E1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146281"/>
              </p:ext>
            </p:extLst>
          </p:nvPr>
        </p:nvGraphicFramePr>
        <p:xfrm>
          <a:off x="663388" y="770964"/>
          <a:ext cx="10685930" cy="5558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2305">
                  <a:extLst>
                    <a:ext uri="{9D8B030D-6E8A-4147-A177-3AD203B41FA5}">
                      <a16:colId xmlns:a16="http://schemas.microsoft.com/office/drawing/2014/main" xmlns="" val="2060453416"/>
                    </a:ext>
                  </a:extLst>
                </a:gridCol>
                <a:gridCol w="1323597">
                  <a:extLst>
                    <a:ext uri="{9D8B030D-6E8A-4147-A177-3AD203B41FA5}">
                      <a16:colId xmlns:a16="http://schemas.microsoft.com/office/drawing/2014/main" xmlns="" val="389894273"/>
                    </a:ext>
                  </a:extLst>
                </a:gridCol>
                <a:gridCol w="17150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15014">
                  <a:extLst>
                    <a:ext uri="{9D8B030D-6E8A-4147-A177-3AD203B41FA5}">
                      <a16:colId xmlns:a16="http://schemas.microsoft.com/office/drawing/2014/main" xmlns="" val="3996443988"/>
                    </a:ext>
                  </a:extLst>
                </a:gridCol>
              </a:tblGrid>
              <a:tr h="350909">
                <a:tc rowSpan="2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กลุ่มคัดกรอง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เป้าหมายการคัดกรอง(ร้อยละ)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228909"/>
                  </a:ext>
                </a:extLst>
              </a:tr>
              <a:tr h="416517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จำนวนเป้าหมาย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</a:t>
                      </a:r>
                    </a:p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8883"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 ผู้สัมผัสใกล้ชิดรายใหม่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 2565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39.28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8883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ผู้สัมผัสใกล้ชิด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ย้อนหลัง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(ปี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63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3201589"/>
                  </a:ext>
                </a:extLst>
              </a:tr>
              <a:tr h="398883"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ผู้ติดเชื้อ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HIV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94.16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6303907"/>
                  </a:ext>
                </a:extLst>
              </a:tr>
              <a:tr h="767267"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บุคลากรสาธารณสุข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ระหว่างดำเนินการ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ระหว่างรดำเนินการ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7385313"/>
                  </a:ext>
                </a:extLst>
              </a:tr>
              <a:tr h="299600"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ผู้ต้องขังในเรือนจำ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7984759"/>
                  </a:ext>
                </a:extLst>
              </a:tr>
              <a:tr h="398883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6.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กลุ่มติดสุรา(ในคลินิกบำบัดฯ)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22.91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7891121"/>
                  </a:ext>
                </a:extLst>
              </a:tr>
              <a:tr h="2996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กลุ่มดื่มสุราเรื้อรังในชุมชน(ไม่เข้าคลินิกบำบัดฯ)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8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8. COPD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อายุ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มากกว่า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 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th-TH" sz="16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และมี 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BMI&lt; 18.5  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167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46.10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858318"/>
                  </a:ext>
                </a:extLst>
              </a:tr>
              <a:tr h="398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9. DM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อายุ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มากกว่า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 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th-TH" sz="16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และมี 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BMI&lt; 18.5  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109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34.86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8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10.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CKD stage 4-5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อายุ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มากกว่า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 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th-TH" sz="16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และมี 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BMI&lt; 18.5 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105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334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11.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กลุ่มผู้สูงอายุ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ไม่มีโรคร่วมข้อ 7-9) </a:t>
                      </a:r>
                      <a:r>
                        <a:rPr lang="th-TH" sz="16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และมี 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BMI&lt; 18.5 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1539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ระหว่างดำเนินการ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ระหว่างดำเนินการ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391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D63B039F-2E80-4F3D-B04C-71CACA8F3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3600" b="1" dirty="0">
                <a:effectLst/>
                <a:latin typeface="+mn-lt"/>
                <a:ea typeface="Calibri" panose="020F0502020204030204" pitchFamily="34" charset="0"/>
                <a:cs typeface="TH SarabunPSK" panose="020B0500040200020003" pitchFamily="34" charset="-34"/>
              </a:rPr>
              <a:t>ผู้ป่วยวัณโรคทุกประเภทขึ้นทะเบียนรักษาทั้งหมด จำนวน 20 ราย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endParaRPr lang="en-US" sz="3600" dirty="0">
              <a:latin typeface="+mn-lt"/>
            </a:endParaRPr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xmlns="" id="{A05F20A5-B2DD-4C7C-90FD-9A8929EECADC}"/>
              </a:ext>
            </a:extLst>
          </p:cNvPr>
          <p:cNvSpPr/>
          <p:nvPr/>
        </p:nvSpPr>
        <p:spPr>
          <a:xfrm>
            <a:off x="1497434" y="2044397"/>
            <a:ext cx="3888298" cy="138460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</a:rPr>
              <a:t>กลุ่ม </a:t>
            </a:r>
            <a:r>
              <a:rPr lang="en-US" sz="2800" b="1" dirty="0">
                <a:solidFill>
                  <a:schemeClr val="tx1"/>
                </a:solidFill>
              </a:rPr>
              <a:t>High</a:t>
            </a:r>
            <a:r>
              <a:rPr lang="en-US" sz="3200" b="1" dirty="0">
                <a:solidFill>
                  <a:schemeClr val="tx1"/>
                </a:solidFill>
              </a:rPr>
              <a:t> Risk  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</a:rPr>
              <a:t>จำนวน 9 ราย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xmlns="" id="{71FBC95B-0611-4280-8676-3190B3B07F89}"/>
              </a:ext>
            </a:extLst>
          </p:cNvPr>
          <p:cNvSpPr/>
          <p:nvPr/>
        </p:nvSpPr>
        <p:spPr>
          <a:xfrm>
            <a:off x="6031684" y="1978244"/>
            <a:ext cx="4127384" cy="14507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</a:rPr>
              <a:t>กลุ่ม </a:t>
            </a:r>
            <a:r>
              <a:rPr lang="en-US" sz="2800" b="1" dirty="0">
                <a:solidFill>
                  <a:schemeClr val="tx1"/>
                </a:solidFill>
              </a:rPr>
              <a:t>Intermediates Risk </a:t>
            </a:r>
            <a:r>
              <a:rPr lang="th-TH" sz="2800" b="1" dirty="0">
                <a:solidFill>
                  <a:schemeClr val="tx1"/>
                </a:solidFill>
              </a:rPr>
              <a:t>จำนวน 1 ราย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90408990-DC3B-4A86-B3EC-D6FE085FFD06}"/>
              </a:ext>
            </a:extLst>
          </p:cNvPr>
          <p:cNvSpPr/>
          <p:nvPr/>
        </p:nvSpPr>
        <p:spPr>
          <a:xfrm>
            <a:off x="3942826" y="3669882"/>
            <a:ext cx="3582099" cy="145075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</a:rPr>
              <a:t>กลุ่ม </a:t>
            </a:r>
            <a:r>
              <a:rPr lang="en-US" sz="2800" b="1" dirty="0">
                <a:solidFill>
                  <a:schemeClr val="tx1"/>
                </a:solidFill>
              </a:rPr>
              <a:t>Low Risk </a:t>
            </a:r>
          </a:p>
          <a:p>
            <a:pPr algn="ctr"/>
            <a:r>
              <a:rPr lang="th-TH" sz="2800" b="1" dirty="0">
                <a:solidFill>
                  <a:schemeClr val="tx1"/>
                </a:solidFill>
              </a:rPr>
              <a:t>จำนวน 10 ราย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xmlns="" id="{98637499-B248-4C7B-96A3-461C45342D0D}"/>
              </a:ext>
            </a:extLst>
          </p:cNvPr>
          <p:cNvSpPr/>
          <p:nvPr/>
        </p:nvSpPr>
        <p:spPr>
          <a:xfrm>
            <a:off x="1692322" y="5378299"/>
            <a:ext cx="8325135" cy="81778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ในกลุ่ม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High risk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Intermediates risk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ได้รับการปรึกษา อายุรแพทย์ของ รพ.แพร่</a:t>
            </a:r>
          </a:p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 รพร.เด่นชัย ทุกราย </a:t>
            </a:r>
          </a:p>
        </p:txBody>
      </p:sp>
    </p:spTree>
    <p:extLst>
      <p:ext uri="{BB962C8B-B14F-4D97-AF65-F5344CB8AC3E}">
        <p14:creationId xmlns:p14="http://schemas.microsoft.com/office/powerpoint/2010/main" val="531560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86AB2D6A-E236-4A7D-A78E-6FFED74CC521}"/>
              </a:ext>
            </a:extLst>
          </p:cNvPr>
          <p:cNvSpPr txBox="1"/>
          <p:nvPr/>
        </p:nvSpPr>
        <p:spPr>
          <a:xfrm>
            <a:off x="2339788" y="304800"/>
            <a:ext cx="768275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3. ร้อยละผู้ป่วยโรคความดันโลหิตสูงที่ควบคุมระดับความดันโลหิตได้ดี 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CB669690-16CC-4217-9E08-9848BB6206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7" y="1045160"/>
            <a:ext cx="11536385" cy="4991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-470648" y="262509"/>
            <a:ext cx="2447366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3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6339" y="564777"/>
            <a:ext cx="2034990" cy="1210236"/>
          </a:xfrm>
          <a:prstGeom prst="ellipse">
            <a:avLst/>
          </a:prstGeom>
          <a:solidFill>
            <a:srgbClr val="CC33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ประสิทธิผล ร้อยละ60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8772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A3DECCCC-1E68-4332-98FE-1D78510BC590}"/>
              </a:ext>
            </a:extLst>
          </p:cNvPr>
          <p:cNvSpPr txBox="1"/>
          <p:nvPr/>
        </p:nvSpPr>
        <p:spPr>
          <a:xfrm>
            <a:off x="2823882" y="242047"/>
            <a:ext cx="560294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+mn-lt"/>
              </a:rPr>
              <a:t>4. ร้อยละผู้ป่วยโรคเบาหวานที่ควบคุมระดับน้ำตาลได้ดี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3CD06BE7-156F-4BFB-9E47-EB0A95689B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r="663"/>
          <a:stretch/>
        </p:blipFill>
        <p:spPr>
          <a:xfrm>
            <a:off x="233082" y="1147444"/>
            <a:ext cx="11672047" cy="4563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-470648" y="262509"/>
            <a:ext cx="2447366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4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833" y="472879"/>
            <a:ext cx="2034990" cy="1210236"/>
          </a:xfrm>
          <a:prstGeom prst="ellipse">
            <a:avLst/>
          </a:prstGeom>
          <a:solidFill>
            <a:srgbClr val="CC33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ประสิทธิผล ร้อยละ60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50012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6CB1BC6B-5986-4447-97F3-0A6B6C109461}"/>
              </a:ext>
            </a:extLst>
          </p:cNvPr>
          <p:cNvSpPr txBox="1"/>
          <p:nvPr/>
        </p:nvSpPr>
        <p:spPr>
          <a:xfrm>
            <a:off x="1694329" y="959224"/>
            <a:ext cx="663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62430C9-C401-4942-8C37-7D92A8CD79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5341" y="228600"/>
            <a:ext cx="8552330" cy="6499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612432A0-E74C-4B92-A624-63F2CC4F0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8" y="5246254"/>
            <a:ext cx="10058400" cy="847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8C6F178C-2518-415A-85FE-FD13A09C71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8" y="1119965"/>
            <a:ext cx="10058400" cy="3965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470648" y="262509"/>
            <a:ext cx="2232213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5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0629" y="553570"/>
            <a:ext cx="2091371" cy="1167770"/>
          </a:xfrm>
          <a:prstGeom prst="ellipse">
            <a:avLst/>
          </a:prstGeom>
          <a:solidFill>
            <a:srgbClr val="CC33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ประสิทธิผล ร้อยละ60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23630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E12662F8-640F-44BC-93DA-889ABD557540}"/>
              </a:ext>
            </a:extLst>
          </p:cNvPr>
          <p:cNvSpPr txBox="1"/>
          <p:nvPr/>
        </p:nvSpPr>
        <p:spPr>
          <a:xfrm>
            <a:off x="2492187" y="161366"/>
            <a:ext cx="758414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/>
              <a:t>6. ร้อยละผู้ป่วยเบาหวานที่ขึ้นทะเบียนและมารับบริการรักษาในเขตรับผิดชอบ</a:t>
            </a:r>
            <a:endParaRPr lang="en-US" sz="2400" dirty="0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B30F8806-58FB-4406-AE19-EB3C6334A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6" y="941294"/>
            <a:ext cx="10210800" cy="4383741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632ABDA0-64E8-416D-A52A-35634AE3B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6" y="5410428"/>
            <a:ext cx="10210800" cy="752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-443753" y="110648"/>
            <a:ext cx="2218766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6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6339" y="564777"/>
            <a:ext cx="2034990" cy="1210236"/>
          </a:xfrm>
          <a:prstGeom prst="ellipse">
            <a:avLst/>
          </a:prstGeom>
          <a:solidFill>
            <a:srgbClr val="CC33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ประสิทธิผล ร้อยละ60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844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93CBF3D8-CF02-44B9-B4FB-A54A63315B46}"/>
              </a:ext>
            </a:extLst>
          </p:cNvPr>
          <p:cNvSpPr txBox="1"/>
          <p:nvPr/>
        </p:nvSpPr>
        <p:spPr>
          <a:xfrm>
            <a:off x="2868707" y="116541"/>
            <a:ext cx="697454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7.</a:t>
            </a:r>
            <a:r>
              <a:rPr lang="th-TH" sz="2400" b="1" dirty="0">
                <a:latin typeface="+mn-lt"/>
              </a:rPr>
              <a:t>ผู้ป่วยเบาหวานที่ได้รับการคัดกรอง </a:t>
            </a:r>
            <a:r>
              <a:rPr lang="en-US" sz="2400" b="1" dirty="0">
                <a:latin typeface="+mn-lt"/>
              </a:rPr>
              <a:t>HbA1</a:t>
            </a:r>
            <a:r>
              <a:rPr lang="th-TH" sz="2400" b="1" dirty="0">
                <a:latin typeface="+mn-lt"/>
              </a:rPr>
              <a:t> /</a:t>
            </a:r>
            <a:r>
              <a:rPr lang="en-US" sz="2400" b="1" dirty="0">
                <a:latin typeface="+mn-lt"/>
              </a:rPr>
              <a:t>c  </a:t>
            </a:r>
            <a:r>
              <a:rPr lang="th-TH" sz="2400" b="1" dirty="0">
                <a:latin typeface="+mn-lt"/>
              </a:rPr>
              <a:t>อย่างน้อยปีละ 1 ครั้ง / ปี</a:t>
            </a:r>
            <a:endParaRPr lang="en-US" sz="2400" dirty="0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568D2C0C-6772-4237-866C-B72794AD0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0" y="5306103"/>
            <a:ext cx="10130118" cy="857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76AF7F54-D58F-4368-87BE-CCB040AD8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0" y="878542"/>
            <a:ext cx="10130118" cy="4177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-457200" y="103926"/>
            <a:ext cx="2326341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7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6339" y="564777"/>
            <a:ext cx="2034990" cy="1210236"/>
          </a:xfrm>
          <a:prstGeom prst="ellipse">
            <a:avLst/>
          </a:prstGeom>
          <a:solidFill>
            <a:srgbClr val="CC33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ประสิทธิผล ร้อยละ60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9900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269" y="191068"/>
            <a:ext cx="11561731" cy="6220903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314752">
            <a:off x="-824538" y="822790"/>
            <a:ext cx="3548180" cy="1371719"/>
          </a:xfrm>
          <a:prstGeom prst="rect">
            <a:avLst/>
          </a:prstGeom>
        </p:spPr>
      </p:pic>
      <p:sp>
        <p:nvSpPr>
          <p:cNvPr id="3" name="ลูกโป่งความคิด: ก้อนเมฆ 2">
            <a:extLst>
              <a:ext uri="{FF2B5EF4-FFF2-40B4-BE49-F238E27FC236}">
                <a16:creationId xmlns="" xmlns:a16="http://schemas.microsoft.com/office/drawing/2014/main" id="{E6BB9F89-EB51-4D70-994E-16EC39BBB31F}"/>
              </a:ext>
            </a:extLst>
          </p:cNvPr>
          <p:cNvSpPr/>
          <p:nvPr/>
        </p:nvSpPr>
        <p:spPr>
          <a:xfrm>
            <a:off x="6848669" y="419877"/>
            <a:ext cx="3461658" cy="727787"/>
          </a:xfrm>
          <a:prstGeom prst="cloudCallout">
            <a:avLst>
              <a:gd name="adj1" fmla="val -38166"/>
              <a:gd name="adj2" fmla="val 8942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รพ.สต.17  แห่ง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A4EF7608-92B0-410C-8BC2-70570EAE9237}"/>
              </a:ext>
            </a:extLst>
          </p:cNvPr>
          <p:cNvSpPr txBox="1"/>
          <p:nvPr/>
        </p:nvSpPr>
        <p:spPr>
          <a:xfrm rot="180869">
            <a:off x="6953548" y="4900022"/>
            <a:ext cx="4560507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14,494  หลังคาเรือน, 16,514   ครอบครัว</a:t>
            </a:r>
          </a:p>
        </p:txBody>
      </p:sp>
    </p:spTree>
    <p:extLst>
      <p:ext uri="{BB962C8B-B14F-4D97-AF65-F5344CB8AC3E}">
        <p14:creationId xmlns:p14="http://schemas.microsoft.com/office/powerpoint/2010/main" val="410918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xmlns="" id="{F2DC69E6-9B9F-447B-9434-48F858C678FE}"/>
              </a:ext>
            </a:extLst>
          </p:cNvPr>
          <p:cNvSpPr txBox="1">
            <a:spLocks/>
          </p:cNvSpPr>
          <p:nvPr/>
        </p:nvSpPr>
        <p:spPr>
          <a:xfrm>
            <a:off x="1396180" y="1684255"/>
            <a:ext cx="1838633" cy="799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dirty="0">
              <a:solidFill>
                <a:srgbClr val="0066FF"/>
              </a:solidFill>
            </a:endParaRPr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xmlns="" id="{56981A96-552E-4A18-B33D-082835AE8B4B}"/>
              </a:ext>
            </a:extLst>
          </p:cNvPr>
          <p:cNvSpPr txBox="1">
            <a:spLocks/>
          </p:cNvSpPr>
          <p:nvPr/>
        </p:nvSpPr>
        <p:spPr>
          <a:xfrm>
            <a:off x="3470786" y="1684255"/>
            <a:ext cx="2989007" cy="799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dirty="0">
              <a:solidFill>
                <a:srgbClr val="00B050"/>
              </a:solidFill>
            </a:endParaRP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ABF8E2FB-A2D2-459C-873A-5DE816EBE6B6}"/>
              </a:ext>
            </a:extLst>
          </p:cNvPr>
          <p:cNvSpPr txBox="1">
            <a:spLocks/>
          </p:cNvSpPr>
          <p:nvPr/>
        </p:nvSpPr>
        <p:spPr>
          <a:xfrm>
            <a:off x="1147482" y="1573306"/>
            <a:ext cx="9522542" cy="37786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กำลังดำเนินงานตามแผนงานโครงการประชุมเชิงปฏิบัติการดูแลปัญหาสุขภาพจิตในวัยเรียน ปีงบประมาณ 2565</a:t>
            </a:r>
          </a:p>
          <a:p>
            <a:pPr>
              <a:spcAft>
                <a:spcPts val="1200"/>
              </a:spcAft>
            </a:pP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มี</a:t>
            </a: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นวัตกรรม </a:t>
            </a:r>
            <a:r>
              <a:rPr lang="en-US" sz="40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QR </a:t>
            </a:r>
            <a:r>
              <a:rPr lang="en-US" sz="4000" b="1" dirty="0" err="1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cocd</a:t>
            </a:r>
            <a:r>
              <a:rPr lang="en-US" sz="40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 </a:t>
            </a: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เพื่อการคัดกรองผู้ป่วยและการเข้าถึงบริการอย่างรวดเร็ว </a:t>
            </a:r>
          </a:p>
          <a:p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  <a:p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5" name="ลูกศร: ขวา 4">
            <a:extLst>
              <a:ext uri="{FF2B5EF4-FFF2-40B4-BE49-F238E27FC236}">
                <a16:creationId xmlns:a16="http://schemas.microsoft.com/office/drawing/2014/main" xmlns="" id="{86A41FBB-27AC-4E63-A5E8-46406EE47CC5}"/>
              </a:ext>
            </a:extLst>
          </p:cNvPr>
          <p:cNvSpPr/>
          <p:nvPr/>
        </p:nvSpPr>
        <p:spPr>
          <a:xfrm>
            <a:off x="769319" y="2419710"/>
            <a:ext cx="265579" cy="384941"/>
          </a:xfrm>
          <a:prstGeom prst="rightArrow">
            <a:avLst>
              <a:gd name="adj1" fmla="val 50000"/>
              <a:gd name="adj2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ลูกศร: ขวา 7">
            <a:extLst>
              <a:ext uri="{FF2B5EF4-FFF2-40B4-BE49-F238E27FC236}">
                <a16:creationId xmlns:a16="http://schemas.microsoft.com/office/drawing/2014/main" xmlns="" id="{CCB952F7-A1C8-4603-A5AE-7E372461E90F}"/>
              </a:ext>
            </a:extLst>
          </p:cNvPr>
          <p:cNvSpPr/>
          <p:nvPr/>
        </p:nvSpPr>
        <p:spPr>
          <a:xfrm>
            <a:off x="728979" y="3729239"/>
            <a:ext cx="265579" cy="384941"/>
          </a:xfrm>
          <a:prstGeom prst="rightArrow">
            <a:avLst>
              <a:gd name="adj1" fmla="val 50000"/>
              <a:gd name="adj2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95D53A4C-F916-4B4C-B515-09FAC1A9F9AC}"/>
              </a:ext>
            </a:extLst>
          </p:cNvPr>
          <p:cNvSpPr txBox="1"/>
          <p:nvPr/>
        </p:nvSpPr>
        <p:spPr>
          <a:xfrm>
            <a:off x="1613647" y="1278687"/>
            <a:ext cx="889978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8.ร้อยละของผู้ป่วยซึมเศร้าเข้าถึงบริการสุขภาพจิต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70648" y="262509"/>
            <a:ext cx="2164977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8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937" y="698588"/>
            <a:ext cx="2034990" cy="1210236"/>
          </a:xfrm>
          <a:prstGeom prst="ellipse">
            <a:avLst/>
          </a:prstGeom>
          <a:solidFill>
            <a:srgbClr val="CC33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ประสิทธิผล ร้อยละ60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0407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06A37895-D935-4B39-9340-DCA97B928A43}"/>
              </a:ext>
            </a:extLst>
          </p:cNvPr>
          <p:cNvSpPr txBox="1">
            <a:spLocks/>
          </p:cNvSpPr>
          <p:nvPr/>
        </p:nvSpPr>
        <p:spPr>
          <a:xfrm>
            <a:off x="764988" y="1033929"/>
            <a:ext cx="44704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FreesiaUPC" pitchFamily="34" charset="-34"/>
                <a:ea typeface="Barlow Semi Condensed Light"/>
                <a:cs typeface="FreesiaUPC" pitchFamily="34" charset="-34"/>
                <a:sym typeface="Barlow Semi Condensed Ligh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r>
              <a:rPr lang="en-US" sz="2400" dirty="0">
                <a:hlinkClick r:id="rId2"/>
              </a:rPr>
              <a:t> https://docs.google.com/forms/d/e/1FAIpQLSeUM2HNOkMOCbup3d0EUN57KpVMJ1O9jxoub_I28bmaScAUPg/viewform?vc=0&amp;c=0&amp;w=1</a:t>
            </a:r>
            <a:endParaRPr lang="en-US" sz="2400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7DF67211-E9AA-46F8-A560-77D3D28FB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60" y="2849550"/>
            <a:ext cx="2732457" cy="3179956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15EA24AB-54C3-4623-AB53-3176E945A7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8" t="12821" r="26443" b="23730"/>
          <a:stretch/>
        </p:blipFill>
        <p:spPr>
          <a:xfrm>
            <a:off x="5431434" y="1108040"/>
            <a:ext cx="5858717" cy="457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981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438EF1DF-E1B2-494C-B67A-C2962EBF5F3C}"/>
              </a:ext>
            </a:extLst>
          </p:cNvPr>
          <p:cNvSpPr/>
          <p:nvPr/>
        </p:nvSpPr>
        <p:spPr>
          <a:xfrm>
            <a:off x="2020418" y="4984464"/>
            <a:ext cx="7249088" cy="475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solidFill>
                  <a:schemeClr val="tx1"/>
                </a:solidFill>
                <a:cs typeface="+mj-cs"/>
              </a:rPr>
              <a:t>ปี 2565 ผู้ป่วยเข้าถึงบริการคิดเป็นร้อยละ 79.45 </a:t>
            </a:r>
            <a:r>
              <a:rPr lang="en-US" sz="4000" b="1" dirty="0">
                <a:solidFill>
                  <a:schemeClr val="tx1"/>
                </a:solidFill>
                <a:cs typeface="+mj-cs"/>
              </a:rPr>
              <a:t>%</a:t>
            </a:r>
            <a:endParaRPr lang="th-TH" sz="40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134F51D4-6B59-421E-9638-ACD956B2AB79}"/>
              </a:ext>
            </a:extLst>
          </p:cNvPr>
          <p:cNvSpPr txBox="1"/>
          <p:nvPr/>
        </p:nvSpPr>
        <p:spPr>
          <a:xfrm>
            <a:off x="1883147" y="4679197"/>
            <a:ext cx="6257364" cy="542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ลูกศร: ขวา 6">
            <a:extLst>
              <a:ext uri="{FF2B5EF4-FFF2-40B4-BE49-F238E27FC236}">
                <a16:creationId xmlns:a16="http://schemas.microsoft.com/office/drawing/2014/main" xmlns="" id="{810AF4DA-B8D5-47F5-8105-39DC5AE72AE1}"/>
              </a:ext>
            </a:extLst>
          </p:cNvPr>
          <p:cNvSpPr/>
          <p:nvPr/>
        </p:nvSpPr>
        <p:spPr>
          <a:xfrm>
            <a:off x="1110501" y="2431124"/>
            <a:ext cx="224118" cy="325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ลูกศร: ขวา 8">
            <a:extLst>
              <a:ext uri="{FF2B5EF4-FFF2-40B4-BE49-F238E27FC236}">
                <a16:creationId xmlns:a16="http://schemas.microsoft.com/office/drawing/2014/main" xmlns="" id="{7C1CBDF4-34FF-4A22-B00E-8BF9A8DDA3FE}"/>
              </a:ext>
            </a:extLst>
          </p:cNvPr>
          <p:cNvSpPr/>
          <p:nvPr/>
        </p:nvSpPr>
        <p:spPr>
          <a:xfrm>
            <a:off x="1051670" y="3696965"/>
            <a:ext cx="224118" cy="325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ลูกศร: ขวา 10">
            <a:extLst>
              <a:ext uri="{FF2B5EF4-FFF2-40B4-BE49-F238E27FC236}">
                <a16:creationId xmlns:a16="http://schemas.microsoft.com/office/drawing/2014/main" xmlns="" id="{A1CF801E-121C-4145-893C-664543B3561A}"/>
              </a:ext>
            </a:extLst>
          </p:cNvPr>
          <p:cNvSpPr/>
          <p:nvPr/>
        </p:nvSpPr>
        <p:spPr>
          <a:xfrm>
            <a:off x="1080246" y="3043874"/>
            <a:ext cx="224118" cy="325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ลูกศร: ขวา 13">
            <a:extLst>
              <a:ext uri="{FF2B5EF4-FFF2-40B4-BE49-F238E27FC236}">
                <a16:creationId xmlns:a16="http://schemas.microsoft.com/office/drawing/2014/main" xmlns="" id="{2FEAFBC6-1902-4BC6-BDBE-DB26A6D7DF04}"/>
              </a:ext>
            </a:extLst>
          </p:cNvPr>
          <p:cNvSpPr/>
          <p:nvPr/>
        </p:nvSpPr>
        <p:spPr>
          <a:xfrm>
            <a:off x="1397371" y="5059266"/>
            <a:ext cx="224118" cy="325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xmlns="" id="{6CFF2387-430A-4333-BC46-54DFA2C15310}"/>
              </a:ext>
            </a:extLst>
          </p:cNvPr>
          <p:cNvSpPr txBox="1"/>
          <p:nvPr/>
        </p:nvSpPr>
        <p:spPr>
          <a:xfrm>
            <a:off x="1530723" y="2261302"/>
            <a:ext cx="9388289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cs typeface="+mj-cs"/>
              </a:rPr>
              <a:t>ผู้ที่มีการบันทึกข้อมูลได้รับการแก้ปัญหาได้ทันทีจากทีมสหวิชาชีพ</a:t>
            </a:r>
          </a:p>
          <a:p>
            <a:r>
              <a:rPr lang="th-TH" sz="4000" b="1" dirty="0">
                <a:cs typeface="+mj-cs"/>
              </a:rPr>
              <a:t>ผู้ป่วยได้รับการดูแลทุกราย</a:t>
            </a:r>
          </a:p>
          <a:p>
            <a:r>
              <a:rPr lang="th-TH" sz="4000" b="1" dirty="0">
                <a:cs typeface="+mj-cs"/>
              </a:rPr>
              <a:t>ผู้ป่วยที่เกินกำลังความสามารถได้รับการส่งต่อ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E155A449-CF77-4B7C-AEA9-C32545843BF2}"/>
              </a:ext>
            </a:extLst>
          </p:cNvPr>
          <p:cNvSpPr txBox="1"/>
          <p:nvPr/>
        </p:nvSpPr>
        <p:spPr>
          <a:xfrm>
            <a:off x="2662517" y="968188"/>
            <a:ext cx="6580095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4000" b="1" dirty="0">
                <a:cs typeface="+mj-cs"/>
              </a:rPr>
              <a:t>ผลการดำเนินงานที่ได้ หลังนำนวัตกรรมมาใช้</a:t>
            </a:r>
            <a:endParaRPr lang="en-US" sz="40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8944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D6638043-B770-4219-883B-966308E81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823" y="681318"/>
            <a:ext cx="8722659" cy="859196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th-TH" b="1" dirty="0"/>
              <a:t>นวัตกรรมได้รับ</a:t>
            </a:r>
            <a:r>
              <a:rPr lang="th-TH" b="1" dirty="0" err="1"/>
              <a:t>โล่ห์</a:t>
            </a:r>
            <a:r>
              <a:rPr lang="th-TH" b="1" dirty="0"/>
              <a:t>รางวัลจากอธิบดีกรมสุขภาพจิต</a:t>
            </a:r>
            <a:endParaRPr lang="en-US" b="1" dirty="0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206AF86E-BBDF-48C9-A466-9EC3C6699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244" y="1996380"/>
            <a:ext cx="3537962" cy="3149886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D966370D-E4F1-42A7-A3CC-5ACAFEB17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09" y="1996381"/>
            <a:ext cx="3537963" cy="314988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9E033D49-CBA6-4DBD-AF41-34B12FD502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9" y="1996381"/>
            <a:ext cx="3269522" cy="314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184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12F51445-C517-432A-B7A0-CB7C819CF953}"/>
              </a:ext>
            </a:extLst>
          </p:cNvPr>
          <p:cNvSpPr txBox="1"/>
          <p:nvPr/>
        </p:nvSpPr>
        <p:spPr>
          <a:xfrm>
            <a:off x="224116" y="1121137"/>
            <a:ext cx="1156447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9.ร้อยละของผู้ป่วย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Palliative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ที่ได้รับการรักษาด้วยกัญชาทางการแพทย์</a:t>
            </a:r>
            <a:endParaRPr lang="en-US" b="1" dirty="0"/>
          </a:p>
        </p:txBody>
      </p:sp>
      <p:sp>
        <p:nvSpPr>
          <p:cNvPr id="5" name="ลูกศร: ขวา 4">
            <a:extLst>
              <a:ext uri="{FF2B5EF4-FFF2-40B4-BE49-F238E27FC236}">
                <a16:creationId xmlns:a16="http://schemas.microsoft.com/office/drawing/2014/main" xmlns="" id="{BA7C3E8F-2F7C-4F83-BA5A-129F3E1F586A}"/>
              </a:ext>
            </a:extLst>
          </p:cNvPr>
          <p:cNvSpPr/>
          <p:nvPr/>
        </p:nvSpPr>
        <p:spPr>
          <a:xfrm>
            <a:off x="962810" y="2263534"/>
            <a:ext cx="277906" cy="384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FA75AEDB-35AA-473C-BD44-A7FDF9B44A7B}"/>
              </a:ext>
            </a:extLst>
          </p:cNvPr>
          <p:cNvSpPr txBox="1"/>
          <p:nvPr/>
        </p:nvSpPr>
        <p:spPr>
          <a:xfrm>
            <a:off x="1420906" y="1637702"/>
            <a:ext cx="883023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3200" b="1" dirty="0">
              <a:cs typeface="+mj-cs"/>
            </a:endParaRPr>
          </a:p>
          <a:p>
            <a:r>
              <a:rPr lang="th-TH" sz="3600" b="1" dirty="0">
                <a:cs typeface="+mj-cs"/>
              </a:rPr>
              <a:t>ทาง </a:t>
            </a:r>
            <a:r>
              <a:rPr lang="th-TH" sz="3600" b="1" dirty="0" err="1">
                <a:cs typeface="+mj-cs"/>
              </a:rPr>
              <a:t>คปส</a:t>
            </a:r>
            <a:r>
              <a:rPr lang="th-TH" sz="3600" b="1" dirty="0">
                <a:cs typeface="+mj-cs"/>
              </a:rPr>
              <a:t>อ.วังชิ้น เจ้าหน้าที่แพทย์แผนไทยและการแพทย์ทางเลือกกำหนดแผนร่วมกับรพ.สต. ในการเยี่ยม ประเมิน การใช้ ประโยชน์ และแนวทางการรักษา ด้วยกัญชาทางการแพทย์ ปัจจุบันมีการส่งต่อรับยาที่ รพ.แพร่ </a:t>
            </a:r>
          </a:p>
          <a:p>
            <a:r>
              <a:rPr lang="th-TH" sz="3600" b="1" dirty="0">
                <a:cs typeface="+mj-cs"/>
              </a:rPr>
              <a:t>ปี 2564  จำนวน 2 ราย</a:t>
            </a:r>
          </a:p>
          <a:p>
            <a:r>
              <a:rPr lang="th-TH" sz="3600" b="1" dirty="0">
                <a:cs typeface="+mj-cs"/>
              </a:rPr>
              <a:t>ปี 2565  จำนวน 1 ราย</a:t>
            </a:r>
            <a:endParaRPr lang="th-TH" sz="3200" b="1" dirty="0">
              <a:cs typeface="+mj-cs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D41DA930-676D-4726-81F8-212C9AE83072}"/>
              </a:ext>
            </a:extLst>
          </p:cNvPr>
          <p:cNvSpPr txBox="1"/>
          <p:nvPr/>
        </p:nvSpPr>
        <p:spPr>
          <a:xfrm>
            <a:off x="2779059" y="5342965"/>
            <a:ext cx="3110753" cy="90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ลูกศร: ขวา 6">
            <a:extLst>
              <a:ext uri="{FF2B5EF4-FFF2-40B4-BE49-F238E27FC236}">
                <a16:creationId xmlns:a16="http://schemas.microsoft.com/office/drawing/2014/main" xmlns="" id="{309ACCEA-D798-462F-9FF3-7EA12BAEC8A2}"/>
              </a:ext>
            </a:extLst>
          </p:cNvPr>
          <p:cNvSpPr/>
          <p:nvPr/>
        </p:nvSpPr>
        <p:spPr>
          <a:xfrm>
            <a:off x="958776" y="4464370"/>
            <a:ext cx="277906" cy="384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ลูกศร: ขวา 7">
            <a:extLst>
              <a:ext uri="{FF2B5EF4-FFF2-40B4-BE49-F238E27FC236}">
                <a16:creationId xmlns:a16="http://schemas.microsoft.com/office/drawing/2014/main" xmlns="" id="{4083FA01-928B-4DA1-8CBF-97D6430F4672}"/>
              </a:ext>
            </a:extLst>
          </p:cNvPr>
          <p:cNvSpPr/>
          <p:nvPr/>
        </p:nvSpPr>
        <p:spPr>
          <a:xfrm>
            <a:off x="962361" y="5041033"/>
            <a:ext cx="277906" cy="384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470648" y="262509"/>
            <a:ext cx="2447366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9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010" y="0"/>
            <a:ext cx="2034990" cy="1232357"/>
          </a:xfrm>
          <a:prstGeom prst="ellipse">
            <a:avLst/>
          </a:prstGeom>
          <a:solidFill>
            <a:srgbClr val="CC33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ประสิทธิผล ร้อยละ60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78845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074AFFCA-D413-4C5E-ADE8-65784A0B5EE4}"/>
              </a:ext>
            </a:extLst>
          </p:cNvPr>
          <p:cNvSpPr txBox="1"/>
          <p:nvPr/>
        </p:nvSpPr>
        <p:spPr>
          <a:xfrm>
            <a:off x="1363191" y="2864222"/>
            <a:ext cx="1036005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ดำเนินการจัดทำแผนงานโครงการ สนับสนุนการขับเคลือนพัฒนาเครือข่ายกำลังคนด้านสุขภาพภาคประชาชนและ ตำบลจัดการ</a:t>
            </a:r>
            <a:r>
              <a:rPr lang="th-TH" sz="4400" dirty="0" smtClean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สุขภาพ</a:t>
            </a:r>
          </a:p>
          <a:p>
            <a:endParaRPr lang="th-TH" sz="1400" dirty="0">
              <a:latin typeface="TH SarabunPSK" pitchFamily="34" charset="-34"/>
              <a:ea typeface="Times New Roman" panose="02020603050405020304" pitchFamily="18" charset="0"/>
              <a:cs typeface="TH SarabunPSK" pitchFamily="34" charset="-34"/>
            </a:endParaRPr>
          </a:p>
          <a:p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ปีงบประมาณ 2565 เป้าหมาย อสม. จำนวน 70 คน</a:t>
            </a:r>
          </a:p>
          <a:p>
            <a:endParaRPr lang="th-TH" sz="4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ลูกศร: ขวา 2">
            <a:extLst>
              <a:ext uri="{FF2B5EF4-FFF2-40B4-BE49-F238E27FC236}">
                <a16:creationId xmlns:a16="http://schemas.microsoft.com/office/drawing/2014/main" xmlns="" id="{6D7E62D6-32F4-4227-B907-70622A480890}"/>
              </a:ext>
            </a:extLst>
          </p:cNvPr>
          <p:cNvSpPr/>
          <p:nvPr/>
        </p:nvSpPr>
        <p:spPr>
          <a:xfrm>
            <a:off x="869576" y="2996577"/>
            <a:ext cx="439825" cy="387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83123881-0F05-464D-A894-E9AA8C0EA76A}"/>
              </a:ext>
            </a:extLst>
          </p:cNvPr>
          <p:cNvSpPr txBox="1"/>
          <p:nvPr/>
        </p:nvSpPr>
        <p:spPr>
          <a:xfrm>
            <a:off x="1165070" y="1128084"/>
            <a:ext cx="973870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Cordia New" panose="020B0304020202020204" pitchFamily="34" charset="-34"/>
              </a:rPr>
              <a:t>10.ร้อยละของผู้ป่วยกลุ่มเป้าหมายได้รับการดูแลจาก อสม. หมอประจำบ้านมีคุณภาพชีวิตที่ดี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+mn-cs"/>
            </a:endParaRPr>
          </a:p>
        </p:txBody>
      </p:sp>
      <p:sp>
        <p:nvSpPr>
          <p:cNvPr id="7" name="ลูกศร: ขวา 6">
            <a:extLst>
              <a:ext uri="{FF2B5EF4-FFF2-40B4-BE49-F238E27FC236}">
                <a16:creationId xmlns:a16="http://schemas.microsoft.com/office/drawing/2014/main" xmlns="" id="{A58C74E3-1059-44AF-9114-D59E51B37BCD}"/>
              </a:ext>
            </a:extLst>
          </p:cNvPr>
          <p:cNvSpPr/>
          <p:nvPr/>
        </p:nvSpPr>
        <p:spPr>
          <a:xfrm>
            <a:off x="896470" y="4576483"/>
            <a:ext cx="416517" cy="387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470648" y="262509"/>
            <a:ext cx="2447366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10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6339" y="564777"/>
            <a:ext cx="2034990" cy="1210236"/>
          </a:xfrm>
          <a:prstGeom prst="ellipse">
            <a:avLst/>
          </a:prstGeom>
          <a:solidFill>
            <a:srgbClr val="CC33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ประสิทธิผล ร้อยละ60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4304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62A677F4-53C1-49B8-9836-C090CBE091C9}"/>
              </a:ext>
            </a:extLst>
          </p:cNvPr>
          <p:cNvSpPr txBox="1"/>
          <p:nvPr/>
        </p:nvSpPr>
        <p:spPr>
          <a:xfrm>
            <a:off x="1464883" y="2639377"/>
            <a:ext cx="98360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อยู่ระหว่างการจัดทำแผนงานโครงการ ฟื้นฟูสมรรถภาพผู้สูงอายุในชุมชน กรณีที่มีความบกพร่องด้านการเคลื่อนไหว อำเภอวังชิ้นจังหวัดแพร่  ปี  2565</a:t>
            </a:r>
          </a:p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เป้าหมายผู้ดูแลผู้สูงอายุที่มีความบกพร่องทางการเคลื่อนไหวจำนวน 50คน</a:t>
            </a:r>
          </a:p>
        </p:txBody>
      </p:sp>
      <p:sp>
        <p:nvSpPr>
          <p:cNvPr id="3" name="ลูกศร: ขวา 2">
            <a:extLst>
              <a:ext uri="{FF2B5EF4-FFF2-40B4-BE49-F238E27FC236}">
                <a16:creationId xmlns:a16="http://schemas.microsoft.com/office/drawing/2014/main" xmlns="" id="{596BFD74-EF6A-478F-8EB1-1705E20578C3}"/>
              </a:ext>
            </a:extLst>
          </p:cNvPr>
          <p:cNvSpPr/>
          <p:nvPr/>
        </p:nvSpPr>
        <p:spPr>
          <a:xfrm>
            <a:off x="1083832" y="2814918"/>
            <a:ext cx="256391" cy="318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7A7DD055-24B0-4F2A-B16E-83F2BB14CDF6}"/>
              </a:ext>
            </a:extLst>
          </p:cNvPr>
          <p:cNvSpPr txBox="1"/>
          <p:nvPr/>
        </p:nvSpPr>
        <p:spPr>
          <a:xfrm>
            <a:off x="1272988" y="990174"/>
            <a:ext cx="9488244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11. ระดับความสำเร็จในการดำเนินงานผู้สูงอายุจังหวัดแพร่ใน 4  ประเด็นจังหวัดแพร่ 2565 (ไม่ล้ม ไม่ลืม ไม่ซึมเศร้า กินข้าวลำ)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ลูกศร: ขวา 5">
            <a:extLst>
              <a:ext uri="{FF2B5EF4-FFF2-40B4-BE49-F238E27FC236}">
                <a16:creationId xmlns:a16="http://schemas.microsoft.com/office/drawing/2014/main" xmlns="" id="{DA5B53D5-1F2D-4865-88AC-CB9EDF2227DF}"/>
              </a:ext>
            </a:extLst>
          </p:cNvPr>
          <p:cNvSpPr/>
          <p:nvPr/>
        </p:nvSpPr>
        <p:spPr>
          <a:xfrm>
            <a:off x="1056939" y="4652683"/>
            <a:ext cx="256391" cy="318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470648" y="262509"/>
            <a:ext cx="2447366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11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010" y="441657"/>
            <a:ext cx="2034990" cy="1210236"/>
          </a:xfrm>
          <a:prstGeom prst="ellipse">
            <a:avLst/>
          </a:prstGeom>
          <a:solidFill>
            <a:srgbClr val="CC33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ประสิทธิผล ร้อยละ60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88525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92333BDF-EE7D-486A-A614-99821E48E9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5" y="1416423"/>
            <a:ext cx="11188130" cy="4796152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14630035-2141-4BD0-8BAE-7516576B8CB6}"/>
              </a:ext>
            </a:extLst>
          </p:cNvPr>
          <p:cNvSpPr txBox="1"/>
          <p:nvPr/>
        </p:nvSpPr>
        <p:spPr>
          <a:xfrm>
            <a:off x="4096872" y="448236"/>
            <a:ext cx="303007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h-TH" sz="3600" b="1" dirty="0"/>
              <a:t>การคัดกรองผู้สูงอายุ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818224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xmlns="" id="{F2DC69E6-9B9F-447B-9434-48F858C678FE}"/>
              </a:ext>
            </a:extLst>
          </p:cNvPr>
          <p:cNvSpPr txBox="1">
            <a:spLocks/>
          </p:cNvSpPr>
          <p:nvPr/>
        </p:nvSpPr>
        <p:spPr>
          <a:xfrm>
            <a:off x="934064" y="1687701"/>
            <a:ext cx="1838633" cy="799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dirty="0">
              <a:solidFill>
                <a:srgbClr val="0066FF"/>
              </a:solidFill>
            </a:endParaRPr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xmlns="" id="{56981A96-552E-4A18-B33D-082835AE8B4B}"/>
              </a:ext>
            </a:extLst>
          </p:cNvPr>
          <p:cNvSpPr txBox="1">
            <a:spLocks/>
          </p:cNvSpPr>
          <p:nvPr/>
        </p:nvSpPr>
        <p:spPr>
          <a:xfrm>
            <a:off x="2969342" y="1708788"/>
            <a:ext cx="8487697" cy="799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dirty="0">
              <a:solidFill>
                <a:srgbClr val="00B050"/>
              </a:solidFill>
            </a:endParaRP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ABF8E2FB-A2D2-459C-873A-5DE816EBE6B6}"/>
              </a:ext>
            </a:extLst>
          </p:cNvPr>
          <p:cNvSpPr txBox="1">
            <a:spLocks/>
          </p:cNvSpPr>
          <p:nvPr/>
        </p:nvSpPr>
        <p:spPr>
          <a:xfrm>
            <a:off x="1667548" y="3792070"/>
            <a:ext cx="8794264" cy="1774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ดำเนินการ</a:t>
            </a: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ตามแผนงานโครงการ ขับเคลื่อน พชอ.อำเภอวังชิ้น ปีงบประมาณ 2565</a:t>
            </a:r>
            <a:r>
              <a:rPr lang="th-TH" sz="4000" b="1" dirty="0">
                <a:solidFill>
                  <a:schemeClr val="tx1"/>
                </a:solidFill>
                <a:effectLst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chemeClr val="tx1"/>
                </a:solidFill>
                <a:effectLst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(ทบทวนประเด็น กรอบ</a:t>
            </a:r>
            <a:r>
              <a:rPr lang="en-US" sz="4000" b="1" dirty="0" smtClean="0">
                <a:solidFill>
                  <a:schemeClr val="tx1"/>
                </a:solidFill>
                <a:effectLst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 UCCARE</a:t>
            </a:r>
            <a:r>
              <a:rPr lang="th-TH" sz="4000" b="1" dirty="0" smtClean="0">
                <a:solidFill>
                  <a:schemeClr val="tx1"/>
                </a:solidFill>
                <a:effectLst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 )</a:t>
            </a:r>
          </a:p>
          <a:p>
            <a:r>
              <a:rPr lang="th-TH" sz="3600" b="1" dirty="0" smtClean="0">
                <a:solidFill>
                  <a:schemeClr val="tx1"/>
                </a:solidFill>
                <a:effectLst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บันทึกข้อมูลโปรแกรม </a:t>
            </a:r>
            <a:r>
              <a:rPr lang="en-US" sz="3600" b="1" dirty="0" smtClean="0">
                <a:solidFill>
                  <a:schemeClr val="tx1"/>
                </a:solidFill>
                <a:effectLst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CL-UCCARE</a:t>
            </a:r>
            <a:endParaRPr lang="th-TH" sz="4000" b="1" dirty="0">
              <a:solidFill>
                <a:schemeClr val="tx1"/>
              </a:solidFill>
              <a:effectLst/>
              <a:latin typeface="TH SarabunPSK" pitchFamily="34" charset="-34"/>
              <a:ea typeface="Times New Roman" panose="02020603050405020304" pitchFamily="18" charset="0"/>
              <a:cs typeface="TH SarabunPSK" pitchFamily="34" charset="-34"/>
            </a:endParaRPr>
          </a:p>
        </p:txBody>
      </p:sp>
      <p:sp>
        <p:nvSpPr>
          <p:cNvPr id="5" name="ลูกศร: ขวา 4">
            <a:extLst>
              <a:ext uri="{FF2B5EF4-FFF2-40B4-BE49-F238E27FC236}">
                <a16:creationId xmlns:a16="http://schemas.microsoft.com/office/drawing/2014/main" xmlns="" id="{F96084F5-221A-46E7-8E14-758D796AFC0D}"/>
              </a:ext>
            </a:extLst>
          </p:cNvPr>
          <p:cNvSpPr/>
          <p:nvPr/>
        </p:nvSpPr>
        <p:spPr>
          <a:xfrm>
            <a:off x="1223321" y="4018471"/>
            <a:ext cx="301555" cy="357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722CE455-530F-44F6-BC67-B3FD083978A0}"/>
              </a:ext>
            </a:extLst>
          </p:cNvPr>
          <p:cNvSpPr txBox="1"/>
          <p:nvPr/>
        </p:nvSpPr>
        <p:spPr>
          <a:xfrm>
            <a:off x="1229699" y="2342690"/>
            <a:ext cx="901675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12.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ระดับความสำเร็จของการดำเนินงานพัฒนาคุณภาพชีวิตระดับอำเภอผ่านเกณฑ์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itchFamily="34" charset="-34"/>
              <a:ea typeface="Times New Roman" panose="02020603050405020304" pitchFamily="18" charset="0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513524" y="1383572"/>
            <a:ext cx="2447366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12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 txBox="1">
            <a:spLocks/>
          </p:cNvSpPr>
          <p:nvPr/>
        </p:nvSpPr>
        <p:spPr>
          <a:xfrm>
            <a:off x="9801960" y="954079"/>
            <a:ext cx="2034990" cy="1210236"/>
          </a:xfrm>
          <a:prstGeom prst="ellipse">
            <a:avLst/>
          </a:prstGeom>
          <a:solidFill>
            <a:srgbClr val="CC3300"/>
          </a:solidFill>
          <a:ln w="41275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ประสิทธิผล ร้อยละ 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ลูกศร: ขวา 4">
            <a:extLst>
              <a:ext uri="{FF2B5EF4-FFF2-40B4-BE49-F238E27FC236}">
                <a16:creationId xmlns:a16="http://schemas.microsoft.com/office/drawing/2014/main" xmlns="" id="{F96084F5-221A-46E7-8E14-758D796AFC0D}"/>
              </a:ext>
            </a:extLst>
          </p:cNvPr>
          <p:cNvSpPr/>
          <p:nvPr/>
        </p:nvSpPr>
        <p:spPr>
          <a:xfrm>
            <a:off x="1211948" y="4989737"/>
            <a:ext cx="301555" cy="357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480" y="241544"/>
            <a:ext cx="2913667" cy="219738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1" y="1742908"/>
            <a:ext cx="3707771" cy="21973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กล่องข้อความ 4"/>
          <p:cNvSpPr txBox="1"/>
          <p:nvPr/>
        </p:nvSpPr>
        <p:spPr>
          <a:xfrm>
            <a:off x="3221501" y="277555"/>
            <a:ext cx="4626591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คณะกรรมการพัฒนาคุณภาพ</a:t>
            </a:r>
          </a:p>
          <a:p>
            <a:pPr algn="ctr"/>
            <a:r>
              <a:rPr lang="th-TH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ชีวิตระดับอำเภอวังชิ้น(</a:t>
            </a:r>
            <a:r>
              <a:rPr lang="th-TH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พชอ</a:t>
            </a:r>
            <a:r>
              <a:rPr lang="th-TH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5317251" y="1822421"/>
            <a:ext cx="2982035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คณะอนุกรรมการ</a:t>
            </a:r>
            <a:r>
              <a:rPr lang="th-TH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พชต</a:t>
            </a:r>
            <a:r>
              <a:rPr lang="th-TH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.รพ.สต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ลูกศรเชื่อมต่อแบบตรง 7"/>
          <p:cNvCxnSpPr>
            <a:stCxn id="5" idx="2"/>
            <a:endCxn id="5" idx="2"/>
          </p:cNvCxnSpPr>
          <p:nvPr/>
        </p:nvCxnSpPr>
        <p:spPr>
          <a:xfrm>
            <a:off x="5534797" y="1231662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ลูกศรเชื่อมต่อแบบตรง 21"/>
          <p:cNvCxnSpPr>
            <a:stCxn id="5" idx="3"/>
          </p:cNvCxnSpPr>
          <p:nvPr/>
        </p:nvCxnSpPr>
        <p:spPr>
          <a:xfrm>
            <a:off x="7848092" y="754609"/>
            <a:ext cx="902388" cy="966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ลูกศรเชื่อมต่อแบบตรง 28"/>
          <p:cNvCxnSpPr/>
          <p:nvPr/>
        </p:nvCxnSpPr>
        <p:spPr>
          <a:xfrm flipH="1">
            <a:off x="4920333" y="1272045"/>
            <a:ext cx="17427" cy="296572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กล่องข้อความ 29"/>
          <p:cNvSpPr txBox="1"/>
          <p:nvPr/>
        </p:nvSpPr>
        <p:spPr>
          <a:xfrm>
            <a:off x="988623" y="3849774"/>
            <a:ext cx="3485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กลุ่มเกษตรอินทรีย์วิถีวังชิ้น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กล่องข้อความ 31"/>
          <p:cNvSpPr txBox="1"/>
          <p:nvPr/>
        </p:nvSpPr>
        <p:spPr>
          <a:xfrm>
            <a:off x="5384221" y="3289959"/>
            <a:ext cx="2024913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สมัชชาสุขภาพ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กล่องข้อความ 32"/>
          <p:cNvSpPr txBox="1"/>
          <p:nvPr/>
        </p:nvSpPr>
        <p:spPr>
          <a:xfrm>
            <a:off x="7551904" y="3293513"/>
            <a:ext cx="2397151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ธรรมนูญสุขภาพระดับหมู่บ้าน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7" name="ลูกศรเชื่อมต่อแบบตรง 36"/>
          <p:cNvCxnSpPr/>
          <p:nvPr/>
        </p:nvCxnSpPr>
        <p:spPr>
          <a:xfrm>
            <a:off x="8024883" y="2754905"/>
            <a:ext cx="0" cy="47705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ลูกศรเชื่อมต่อแบบตรง 46"/>
          <p:cNvCxnSpPr/>
          <p:nvPr/>
        </p:nvCxnSpPr>
        <p:spPr>
          <a:xfrm flipH="1">
            <a:off x="3562066" y="1272045"/>
            <a:ext cx="82851" cy="47086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ลูกศรเชื่อมต่อแบบตรง 54"/>
          <p:cNvCxnSpPr/>
          <p:nvPr/>
        </p:nvCxnSpPr>
        <p:spPr>
          <a:xfrm>
            <a:off x="6696222" y="1272045"/>
            <a:ext cx="0" cy="53924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ลูกศรเชื่อมต่อแบบตรง 61"/>
          <p:cNvCxnSpPr>
            <a:endCxn id="32" idx="0"/>
          </p:cNvCxnSpPr>
          <p:nvPr/>
        </p:nvCxnSpPr>
        <p:spPr>
          <a:xfrm>
            <a:off x="6396677" y="2782128"/>
            <a:ext cx="1" cy="50783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603" y="4326177"/>
            <a:ext cx="3032645" cy="216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8793" y="4417489"/>
            <a:ext cx="3643953" cy="205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xmlns="" id="{FA261230-AFA8-4634-8D2D-E62F387A4D8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r="28450"/>
          <a:stretch>
            <a:fillRect/>
          </a:stretch>
        </p:blipFill>
        <p:spPr>
          <a:xfrm>
            <a:off x="7734367" y="4380929"/>
            <a:ext cx="3579627" cy="203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76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5116123"/>
            <a:ext cx="1054100" cy="1054100"/>
          </a:xfrm>
          <a:prstGeom prst="rect">
            <a:avLst/>
          </a:prstGeom>
        </p:spPr>
      </p:pic>
      <p:graphicFrame>
        <p:nvGraphicFramePr>
          <p:cNvPr id="10" name="ตาราง 9"/>
          <p:cNvGraphicFramePr>
            <a:graphicFrameLocks noGrp="1"/>
          </p:cNvGraphicFramePr>
          <p:nvPr/>
        </p:nvGraphicFramePr>
        <p:xfrm>
          <a:off x="9053213" y="2863618"/>
          <a:ext cx="2424554" cy="1762972"/>
        </p:xfrm>
        <a:graphic>
          <a:graphicData uri="http://schemas.openxmlformats.org/drawingml/2006/table">
            <a:tbl>
              <a:tblPr>
                <a:tableStyleId>{306799F8-075E-4A3A-A7F6-7FBC6576F1A4}</a:tableStyleId>
              </a:tblPr>
              <a:tblGrid>
                <a:gridCol w="11449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796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074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effectLst/>
                        </a:rPr>
                        <a:t>ทะเบียนราษฎร์</a:t>
                      </a:r>
                      <a:endParaRPr lang="en-US" sz="16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H SarabunPSK"/>
                      </a:endParaRPr>
                    </a:p>
                  </a:txBody>
                  <a:tcPr marL="6912" marR="6912" marT="75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จำนวน</a:t>
                      </a:r>
                      <a:r>
                        <a:rPr lang="th-TH" sz="1600" b="1" u="none" strike="noStrike" baseline="0" dirty="0">
                          <a:solidFill>
                            <a:sysClr val="windowText" lastClr="000000"/>
                          </a:solidFill>
                          <a:effectLst/>
                        </a:rPr>
                        <a:t> (คน)</a:t>
                      </a:r>
                      <a:endParaRPr lang="th-TH" sz="16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H SarabunPSK"/>
                      </a:endParaRPr>
                    </a:p>
                  </a:txBody>
                  <a:tcPr marL="6912" marR="6912" marT="75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074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ชาย</a:t>
                      </a:r>
                      <a:endParaRPr lang="th-TH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ahoma"/>
                      </a:endParaRPr>
                    </a:p>
                  </a:txBody>
                  <a:tcPr marL="6912" marR="6912" marT="75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15,979</a:t>
                      </a:r>
                    </a:p>
                  </a:txBody>
                  <a:tcPr marL="6912" marR="6912" marT="75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074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หญิง</a:t>
                      </a:r>
                      <a:endParaRPr lang="th-TH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ahoma"/>
                      </a:endParaRPr>
                    </a:p>
                  </a:txBody>
                  <a:tcPr marL="6912" marR="6912" marT="75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16,752</a:t>
                      </a:r>
                    </a:p>
                  </a:txBody>
                  <a:tcPr marL="6912" marR="6912" marT="75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074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รวม</a:t>
                      </a:r>
                      <a:endParaRPr lang="th-TH" sz="16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ahoma"/>
                      </a:endParaRPr>
                    </a:p>
                  </a:txBody>
                  <a:tcPr marL="6912" marR="6912" marT="75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32,731</a:t>
                      </a:r>
                    </a:p>
                  </a:txBody>
                  <a:tcPr marL="6912" marR="6912" marT="75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46493" y="6296279"/>
            <a:ext cx="11945507" cy="561721"/>
          </a:xfrm>
          <a:prstGeom prst="rect">
            <a:avLst/>
          </a:prstGeom>
          <a:noFill/>
        </p:spPr>
        <p:txBody>
          <a:bodyPr wrap="square" lIns="68607" tIns="34304" rIns="68607" bIns="34304" rtlCol="0">
            <a:spAutoFit/>
          </a:bodyPr>
          <a:lstStyle/>
          <a:p>
            <a:r>
              <a:rPr lang="th-TH" sz="1600" dirty="0">
                <a:solidFill>
                  <a:srgbClr val="00B0F0"/>
                </a:solidFill>
                <a:cs typeface="+mj-cs"/>
              </a:rPr>
              <a:t>หมายเหตุ </a:t>
            </a:r>
            <a:r>
              <a:rPr lang="en-US" sz="1600" dirty="0">
                <a:solidFill>
                  <a:srgbClr val="00B0F0"/>
                </a:solidFill>
                <a:cs typeface="+mj-cs"/>
              </a:rPr>
              <a:t>	</a:t>
            </a:r>
            <a:r>
              <a:rPr kumimoji="0" lang="th-TH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 หมายเหตุ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: </a:t>
            </a:r>
            <a:r>
              <a:rPr kumimoji="0" lang="th-TH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ประชากรตาม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43</a:t>
            </a:r>
            <a:r>
              <a:rPr kumimoji="0" lang="th-TH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 แฟ้ม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/</a:t>
            </a:r>
            <a:r>
              <a:rPr kumimoji="0" lang="th-TH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นำ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DBPOP </a:t>
            </a:r>
            <a:r>
              <a:rPr kumimoji="0" lang="th-TH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มาปรับปรุง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Typearea = 1,3</a:t>
            </a:r>
            <a:r>
              <a:rPr kumimoji="0" lang="th-TH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 และ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Nation = 099 </a:t>
            </a:r>
            <a:r>
              <a:rPr kumimoji="0" lang="th-TH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วันที่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 </a:t>
            </a:r>
            <a:r>
              <a:rPr lang="th-TH" altLang="en-US" sz="1600" dirty="0">
                <a:latin typeface="Arial" panose="020B0604020202020204" pitchFamily="34" charset="0"/>
                <a:cs typeface="Angsana New" panose="02020603050405020304" pitchFamily="18" charset="-34"/>
              </a:rPr>
              <a:t>7 กุมภาพันธ์ </a:t>
            </a:r>
            <a:r>
              <a:rPr kumimoji="0" lang="th-TH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2565</a:t>
            </a:r>
            <a:r>
              <a:rPr lang="en-US" sz="1600" dirty="0">
                <a:solidFill>
                  <a:srgbClr val="00B0F0"/>
                </a:solidFill>
                <a:cs typeface="+mj-cs"/>
              </a:rPr>
              <a:t>		</a:t>
            </a:r>
          </a:p>
          <a:p>
            <a:endParaRPr lang="th-TH" sz="1600" dirty="0">
              <a:solidFill>
                <a:srgbClr val="00B0F0"/>
              </a:solidFill>
              <a:cs typeface="+mj-cs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999926A6-33D2-4465-ADBC-D95C42E01893}"/>
              </a:ext>
            </a:extLst>
          </p:cNvPr>
          <p:cNvSpPr txBox="1"/>
          <p:nvPr/>
        </p:nvSpPr>
        <p:spPr>
          <a:xfrm>
            <a:off x="791570" y="410899"/>
            <a:ext cx="1029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ร้อยละจำนวนประชากรทะเบียนราษฎร์ จำแนกรายอายุและเพศ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Typearea 1,3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="" xmlns:a16="http://schemas.microsoft.com/office/drawing/2014/main" id="{408EBDF2-987A-41C8-8410-826B19BB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B34BB7D4-FDB5-4671-BE5E-C6FEB6724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58" y="1008423"/>
            <a:ext cx="7716408" cy="512662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="" xmlns:a16="http://schemas.microsoft.com/office/drawing/2014/main" id="{91253307-3C50-456B-BC15-65472E439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423" y="5043354"/>
            <a:ext cx="779125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77763A3D-9B87-4580-9D58-CD9F1701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733" y="215095"/>
            <a:ext cx="7705869" cy="8767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>
              <a:spcBef>
                <a:spcPts val="750"/>
              </a:spcBef>
            </a:pPr>
            <a:r>
              <a:rPr lang="th-TH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การขับเคลื่อน</a:t>
            </a:r>
            <a:r>
              <a:rPr lang="th-TH" sz="3600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เกษตรอินทรีย์</a:t>
            </a:r>
            <a:r>
              <a:rPr lang="th-TH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อำเภอวังชิ้น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36726" y="1282889"/>
            <a:ext cx="8816455" cy="4278094"/>
          </a:xfrm>
          <a:prstGeom prst="rect">
            <a:avLst/>
          </a:prstGeom>
          <a:solidFill>
            <a:srgbClr val="F9E2B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เครือข่ายเกษตรอินทรีย์</a:t>
            </a:r>
          </a:p>
          <a:p>
            <a:r>
              <a:rPr lang="th-TH" sz="2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1. กลุ่มเกษตรแปลงใหญ่ส้มเขียวหวาน  สมาชิก 250 คน พื้นที่ 120 ไร่     </a:t>
            </a:r>
          </a:p>
          <a:p>
            <a:r>
              <a:rPr lang="th-TH" sz="2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2. กลุ่มแปลงโรงเรียนเกษตรกรสมาชิก50  คน พื้นที่ 60 ไร่ </a:t>
            </a:r>
          </a:p>
          <a:p>
            <a:r>
              <a:rPr lang="th-TH" sz="2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3. กลุ่มผักอินทรีย์ตำบลป่าสักสมาชิก 358 ครัวเรือน</a:t>
            </a:r>
          </a:p>
          <a:p>
            <a:r>
              <a:rPr lang="th-TH" sz="2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4. กลุ่มข้าวอินทรีย์ สมาชิก 96 คน พื้นที่นา 679 ไร่</a:t>
            </a:r>
          </a:p>
          <a:p>
            <a:r>
              <a:rPr lang="th-TH" sz="2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5. กลุ่มส้มอินทรีย์ สมาชิก  55 คน พื้นที่สวน 326 ไร่</a:t>
            </a:r>
          </a:p>
          <a:p>
            <a:r>
              <a:rPr lang="th-TH" sz="2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6. กลุ่มทำปุ๋ยหมัก/น้ำหมักสมุนไพร สมาชิก 50 คน</a:t>
            </a:r>
          </a:p>
          <a:p>
            <a:r>
              <a:rPr lang="th-TH" sz="2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7. ศูนย์เรียนรู้กลุ่มส้มอินทรีย์แปลงใหญ่บ้านวังเบอะ</a:t>
            </a:r>
          </a:p>
          <a:p>
            <a:r>
              <a:rPr lang="th-TH" sz="2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8. </a:t>
            </a:r>
            <a:r>
              <a:rPr lang="th-TH" sz="2800" b="1" dirty="0">
                <a:solidFill>
                  <a:prstClr val="black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สวนคุณชาย ตำบลแม่</a:t>
            </a:r>
            <a:r>
              <a:rPr lang="th-TH" sz="2800" b="1" dirty="0" err="1">
                <a:solidFill>
                  <a:prstClr val="black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เกิ๋ง</a:t>
            </a:r>
            <a:endParaRPr lang="th-TH" sz="2800" b="1" dirty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endParaRPr lang="th-TH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3BF6B6E6-53D1-4E29-AA65-2269BA04BE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20418" y="4332915"/>
            <a:ext cx="3361899" cy="2211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AB373CF2-A288-48EB-8F4F-2F818D034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32" y="1592765"/>
            <a:ext cx="3870168" cy="2672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0461" y="4740697"/>
            <a:ext cx="3294422" cy="211730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8" name="ตัวแทนเนื้อหา 3" descr="S__17776719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78673" y="5087403"/>
            <a:ext cx="2978013" cy="207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51339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มุมเว้า 6"/>
          <p:cNvSpPr/>
          <p:nvPr/>
        </p:nvSpPr>
        <p:spPr>
          <a:xfrm>
            <a:off x="1488094" y="339249"/>
            <a:ext cx="9520612" cy="591078"/>
          </a:xfrm>
          <a:prstGeom prst="plaqu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ผลการดำเนินงานดูแลผู้สูงอายุกลุ่มติดเตียง/ติดบ้าน/ติดสังคม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89223" y="20134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100">
                <a:solidFill>
                  <a:srgbClr val="000000"/>
                </a:solidFill>
              </a:rPr>
              <a:t/>
            </a:r>
            <a:br>
              <a:rPr lang="en-US" sz="1100">
                <a:solidFill>
                  <a:srgbClr val="000000"/>
                </a:solidFill>
              </a:rPr>
            </a:br>
            <a:endParaRPr lang="en-US" sz="1400">
              <a:solidFill>
                <a:srgbClr val="000000"/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r>
              <a:rPr lang="th-TH" sz="160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</a:t>
            </a:r>
            <a:endParaRPr lang="en-US" sz="1100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7" y="3848589"/>
            <a:ext cx="3072137" cy="2576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94" y="3848589"/>
            <a:ext cx="2896457" cy="2631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96" y="1018381"/>
            <a:ext cx="3267635" cy="2470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51" y="3848589"/>
            <a:ext cx="3070745" cy="2426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26" y="1074378"/>
            <a:ext cx="2980765" cy="2725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99" y="1017859"/>
            <a:ext cx="2796989" cy="272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96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27465" y="646342"/>
            <a:ext cx="10736827" cy="78658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มีธนาคาร วัสดุอุปกรณ์ เครื่องมือทาง การแพทย์</a:t>
            </a:r>
            <a:br>
              <a:rPr lang="th-TH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ในการสนับสนุน ดูแลผู้สูงอายุ ในชุมชน</a:t>
            </a:r>
            <a:br>
              <a:rPr lang="th-TH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1381" y="1227582"/>
            <a:ext cx="10687663" cy="5630417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7432" y="1233015"/>
            <a:ext cx="5177434" cy="319323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4735" y="1233015"/>
            <a:ext cx="3392130" cy="2162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0" y="4431681"/>
            <a:ext cx="3821179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6" y="4273432"/>
            <a:ext cx="4109883" cy="2433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31061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1DC8DDF5-05B7-47A4-BCE7-34378DC0291B}"/>
              </a:ext>
            </a:extLst>
          </p:cNvPr>
          <p:cNvSpPr txBox="1"/>
          <p:nvPr/>
        </p:nvSpPr>
        <p:spPr>
          <a:xfrm>
            <a:off x="1400175" y="18536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. </a:t>
            </a:r>
            <a:endParaRPr lang="en-US" dirty="0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3ABA7376-E35A-4018-BA57-685EE3CC644A}"/>
              </a:ext>
            </a:extLst>
          </p:cNvPr>
          <p:cNvSpPr txBox="1"/>
          <p:nvPr/>
        </p:nvSpPr>
        <p:spPr>
          <a:xfrm>
            <a:off x="1296744" y="2035398"/>
            <a:ext cx="9791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เจ้าหน้าที่ และคณะกรรมการ 5 ส. ลงพื้นที่เพื่อช่วยในการเตรียมความพร้อม รับการประเมิน รพ.สต ติดดาว  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Re-accredit</a:t>
            </a:r>
          </a:p>
        </p:txBody>
      </p:sp>
      <p:sp>
        <p:nvSpPr>
          <p:cNvPr id="7" name="ลูกศร: ขวา 6">
            <a:extLst>
              <a:ext uri="{FF2B5EF4-FFF2-40B4-BE49-F238E27FC236}">
                <a16:creationId xmlns:a16="http://schemas.microsoft.com/office/drawing/2014/main" xmlns="" id="{8822A98C-0410-4771-A48B-81E73FB52C95}"/>
              </a:ext>
            </a:extLst>
          </p:cNvPr>
          <p:cNvSpPr/>
          <p:nvPr/>
        </p:nvSpPr>
        <p:spPr>
          <a:xfrm>
            <a:off x="879101" y="2077099"/>
            <a:ext cx="40005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2F630F5B-0C31-49BC-A654-EC8D5A2FBC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64" y="3608010"/>
            <a:ext cx="3506231" cy="2628487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EB5D52C6-0AFD-42EA-AF12-76DC4F38F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054357" y="3630856"/>
            <a:ext cx="3506232" cy="257175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xmlns="" id="{1350BF49-0345-4D5B-A74E-561D4DE652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03" y="3608010"/>
            <a:ext cx="3491499" cy="261744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429F1BFC-C7E1-477F-B7B9-C633A655DC62}"/>
              </a:ext>
            </a:extLst>
          </p:cNvPr>
          <p:cNvSpPr txBox="1"/>
          <p:nvPr/>
        </p:nvSpPr>
        <p:spPr>
          <a:xfrm>
            <a:off x="1246094" y="1009542"/>
            <a:ext cx="9215718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13.ร้อยละของ รพ.สต.ที่ผ่านเกณฑ์พัฒนาคุณภาพ รพ.สต. ติดดาว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470648" y="168380"/>
            <a:ext cx="2447366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13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0949" y="127921"/>
            <a:ext cx="2034990" cy="1210236"/>
          </a:xfrm>
          <a:prstGeom prst="ellipse">
            <a:avLst/>
          </a:prstGeom>
          <a:solidFill>
            <a:srgbClr val="CC33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ประสิทธิผล ร้อยละ 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661845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85710" y="2908746"/>
            <a:ext cx="11715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endParaRPr kumimoji="0" lang="th-TH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54D53509-48FE-4421-BE18-2525AA0B1C82}"/>
              </a:ext>
            </a:extLst>
          </p:cNvPr>
          <p:cNvSpPr txBox="1"/>
          <p:nvPr/>
        </p:nvSpPr>
        <p:spPr>
          <a:xfrm>
            <a:off x="607529" y="552745"/>
            <a:ext cx="11393970" cy="92333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แผนการจัดตั้งคลินิกหมอครอบครัว </a:t>
            </a:r>
            <a:r>
              <a:rPr lang="th-TH" sz="54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คปส</a:t>
            </a:r>
            <a:r>
              <a:rPr lang="th-TH" sz="5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อ.วังชิ้น  100</a:t>
            </a:r>
            <a:r>
              <a:rPr lang="en-US" sz="5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  <a:endParaRPr lang="th-TH" sz="2400" b="1" dirty="0">
              <a:latin typeface="Angsana New" panose="02020603050405020304" pitchFamily="18" charset="-34"/>
              <a:ea typeface="Tahoma" panose="020B0604030504040204" pitchFamily="34" charset="0"/>
              <a:cs typeface="Angsana New" panose="02020603050405020304" pitchFamily="18" charset="-34"/>
            </a:endParaRPr>
          </a:p>
        </p:txBody>
      </p:sp>
      <p:sp>
        <p:nvSpPr>
          <p:cNvPr id="12" name="ชื่อเรื่องรอง 2">
            <a:extLst>
              <a:ext uri="{FF2B5EF4-FFF2-40B4-BE49-F238E27FC236}">
                <a16:creationId xmlns:a16="http://schemas.microsoft.com/office/drawing/2014/main" xmlns="" id="{4E9EA945-BC40-4835-BA6A-85C9C1E8B340}"/>
              </a:ext>
            </a:extLst>
          </p:cNvPr>
          <p:cNvSpPr txBox="1">
            <a:spLocks/>
          </p:cNvSpPr>
          <p:nvPr/>
        </p:nvSpPr>
        <p:spPr>
          <a:xfrm>
            <a:off x="832113" y="2965686"/>
            <a:ext cx="9448800" cy="104380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2. คลินิกหมอครอบครัวนาพูน  มีประชากรทั้งหมด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8,525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ราย  เปิดปีงบประมาณ  2564</a:t>
            </a:r>
          </a:p>
        </p:txBody>
      </p:sp>
      <p:sp>
        <p:nvSpPr>
          <p:cNvPr id="15" name="ชื่อเรื่องรอง 2">
            <a:extLst>
              <a:ext uri="{FF2B5EF4-FFF2-40B4-BE49-F238E27FC236}">
                <a16:creationId xmlns:a16="http://schemas.microsoft.com/office/drawing/2014/main" xmlns="" id="{ED5512D9-398E-4771-A9BC-5CC049C1E84D}"/>
              </a:ext>
            </a:extLst>
          </p:cNvPr>
          <p:cNvSpPr txBox="1">
            <a:spLocks/>
          </p:cNvSpPr>
          <p:nvPr/>
        </p:nvSpPr>
        <p:spPr>
          <a:xfrm>
            <a:off x="841431" y="2025864"/>
            <a:ext cx="10525325" cy="80163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1.คลินิกหมอครอบครัวป่าสัก  มีประชากรทั้งหมด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13,504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ราย</a:t>
            </a:r>
          </a:p>
        </p:txBody>
      </p:sp>
      <p:sp>
        <p:nvSpPr>
          <p:cNvPr id="16" name="ชื่อเรื่องรอง 2">
            <a:extLst>
              <a:ext uri="{FF2B5EF4-FFF2-40B4-BE49-F238E27FC236}">
                <a16:creationId xmlns:a16="http://schemas.microsoft.com/office/drawing/2014/main" xmlns="" id="{B43C0D5B-0DBC-4C8C-9709-D1C14C4BE67A}"/>
              </a:ext>
            </a:extLst>
          </p:cNvPr>
          <p:cNvSpPr txBox="1">
            <a:spLocks/>
          </p:cNvSpPr>
          <p:nvPr/>
        </p:nvSpPr>
        <p:spPr>
          <a:xfrm>
            <a:off x="841431" y="4203985"/>
            <a:ext cx="10622982" cy="104380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4DCC2A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3. คลินิกหมอครอบครัว  แม่ป้าก  ขึ้นทะเบียน  ปีงบประมาณ  2566 </a:t>
            </a:r>
          </a:p>
        </p:txBody>
      </p:sp>
      <p:sp>
        <p:nvSpPr>
          <p:cNvPr id="18" name="ชื่อเรื่องรอง 2">
            <a:extLst>
              <a:ext uri="{FF2B5EF4-FFF2-40B4-BE49-F238E27FC236}">
                <a16:creationId xmlns:a16="http://schemas.microsoft.com/office/drawing/2014/main" xmlns="" id="{1CF354BB-E443-4BA3-807F-A0505791E65E}"/>
              </a:ext>
            </a:extLst>
          </p:cNvPr>
          <p:cNvSpPr txBox="1">
            <a:spLocks/>
          </p:cNvSpPr>
          <p:nvPr/>
        </p:nvSpPr>
        <p:spPr>
          <a:xfrm>
            <a:off x="832113" y="5247793"/>
            <a:ext cx="10622982" cy="104380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4DCC2A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4. คลินิกหมอครอบครัววังชิ้น  ขึ้นทะเบียนปีงบประมาณ  2568</a:t>
            </a:r>
          </a:p>
        </p:txBody>
      </p:sp>
    </p:spTree>
    <p:extLst>
      <p:ext uri="{BB962C8B-B14F-4D97-AF65-F5344CB8AC3E}">
        <p14:creationId xmlns:p14="http://schemas.microsoft.com/office/powerpoint/2010/main" val="24348312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รอง 2"/>
          <p:cNvSpPr txBox="1">
            <a:spLocks/>
          </p:cNvSpPr>
          <p:nvPr/>
        </p:nvSpPr>
        <p:spPr>
          <a:xfrm>
            <a:off x="565683" y="1266084"/>
            <a:ext cx="4394195" cy="164266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รพ.สต.ป่าสัก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th-TH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รพ.สต.</a:t>
            </a:r>
            <a:r>
              <a:rPr lang="th-TH" sz="2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ไฮย้อย</a:t>
            </a:r>
            <a:endParaRPr lang="th-TH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รพ.สต.ม่วงคำ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th-TH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รพ.สต.แม่</a:t>
            </a:r>
            <a:r>
              <a:rPr lang="th-TH" sz="2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ตื้ด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85710" y="2908746"/>
            <a:ext cx="11715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endParaRPr kumimoji="0" lang="th-TH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rot="10800000">
            <a:off x="7406268" y="363086"/>
            <a:ext cx="4796318" cy="5275450"/>
          </a:xfrm>
          <a:prstGeom prst="rtTriangle">
            <a:avLst/>
          </a:prstGeom>
          <a:solidFill>
            <a:schemeClr val="accent2">
              <a:lumMod val="60000"/>
              <a:lumOff val="40000"/>
              <a:alpha val="91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ามเหลี่ยมมุมฉาก 7"/>
          <p:cNvSpPr/>
          <p:nvPr/>
        </p:nvSpPr>
        <p:spPr>
          <a:xfrm rot="10800000" flipV="1">
            <a:off x="6099767" y="2606040"/>
            <a:ext cx="6102819" cy="425196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9B55E607-AFAC-42AB-A815-2AB2BEC11E91}"/>
              </a:ext>
            </a:extLst>
          </p:cNvPr>
          <p:cNvSpPr txBox="1"/>
          <p:nvPr/>
        </p:nvSpPr>
        <p:spPr>
          <a:xfrm>
            <a:off x="0" y="363087"/>
            <a:ext cx="7955280" cy="646331"/>
          </a:xfrm>
          <a:prstGeom prst="homePlate">
            <a:avLst/>
          </a:prstGeom>
          <a:solidFill>
            <a:srgbClr val="FF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คลินิกหมอครอบครัวตำบลป่าสัก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4F1EDD26-6004-42F9-9A89-0CA710AAE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0" y="3033293"/>
            <a:ext cx="4569140" cy="3423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วงเล็บปีกกาขวา 1">
            <a:extLst>
              <a:ext uri="{FF2B5EF4-FFF2-40B4-BE49-F238E27FC236}">
                <a16:creationId xmlns:a16="http://schemas.microsoft.com/office/drawing/2014/main" xmlns="" id="{855D038A-F8DD-401F-810A-0DB5EC7375A7}"/>
              </a:ext>
            </a:extLst>
          </p:cNvPr>
          <p:cNvSpPr/>
          <p:nvPr/>
        </p:nvSpPr>
        <p:spPr>
          <a:xfrm>
            <a:off x="3451080" y="1262298"/>
            <a:ext cx="609600" cy="151811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AF40EE45-F664-488E-9930-8DE7261C26CA}"/>
              </a:ext>
            </a:extLst>
          </p:cNvPr>
          <p:cNvSpPr txBox="1"/>
          <p:nvPr/>
        </p:nvSpPr>
        <p:spPr>
          <a:xfrm>
            <a:off x="4713930" y="1679675"/>
            <a:ext cx="4394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/>
              <a:t>นายแพทย์วราว</a:t>
            </a:r>
            <a:r>
              <a:rPr lang="th-TH" sz="3200" b="1" dirty="0" err="1"/>
              <a:t>ุทธ</a:t>
            </a:r>
            <a:r>
              <a:rPr lang="th-TH" sz="3200" b="1" dirty="0"/>
              <a:t>   สมบูรณ์ </a:t>
            </a:r>
          </a:p>
          <a:p>
            <a:r>
              <a:rPr lang="th-TH" sz="3200" b="1" dirty="0"/>
              <a:t>แพทย์เวชศาสตร์ครอบครัว 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B8B57CD6-4DCA-4739-9E53-B9433BCCC7C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4850" y="3091847"/>
            <a:ext cx="7146649" cy="342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79544BE1-82FD-4314-949A-6FBDC6A315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53866" y="802782"/>
            <a:ext cx="3795253" cy="216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3632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รอง 2"/>
          <p:cNvSpPr txBox="1">
            <a:spLocks/>
          </p:cNvSpPr>
          <p:nvPr/>
        </p:nvSpPr>
        <p:spPr>
          <a:xfrm>
            <a:off x="1091381" y="1198792"/>
            <a:ext cx="4214304" cy="1916692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1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รพ.สต.นาพูน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th-TH" sz="11200" dirty="0">
                <a:latin typeface="Tahoma" pitchFamily="34" charset="0"/>
                <a:ea typeface="Tahoma" pitchFamily="34" charset="0"/>
                <a:cs typeface="Tahoma" pitchFamily="34" charset="0"/>
              </a:rPr>
              <a:t>รพ.สต.แม่แปง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1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รพ.สต.บ้านนาพูน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th-TH" sz="11200" dirty="0">
                <a:latin typeface="Tahoma" pitchFamily="34" charset="0"/>
                <a:ea typeface="Tahoma" pitchFamily="34" charset="0"/>
                <a:cs typeface="Tahoma" pitchFamily="34" charset="0"/>
              </a:rPr>
              <a:t>รพ.สต.บ้านวังลึก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th-TH" sz="11200" dirty="0">
                <a:latin typeface="Tahoma" pitchFamily="34" charset="0"/>
                <a:ea typeface="Tahoma" pitchFamily="34" charset="0"/>
                <a:cs typeface="Tahoma" pitchFamily="34" charset="0"/>
              </a:rPr>
              <a:t>รพ.สต.วังเบอะ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85710" y="2908746"/>
            <a:ext cx="11715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endParaRPr kumimoji="0" lang="th-TH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rot="10800000">
            <a:off x="7395682" y="218537"/>
            <a:ext cx="4796318" cy="5638537"/>
          </a:xfrm>
          <a:prstGeom prst="rtTriangle">
            <a:avLst/>
          </a:prstGeom>
          <a:solidFill>
            <a:schemeClr val="accent4">
              <a:lumMod val="60000"/>
              <a:lumOff val="40000"/>
              <a:alpha val="91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ามเหลี่ยมมุมฉาก 7"/>
          <p:cNvSpPr/>
          <p:nvPr/>
        </p:nvSpPr>
        <p:spPr>
          <a:xfrm rot="10800000" flipV="1">
            <a:off x="6096000" y="2606040"/>
            <a:ext cx="6102819" cy="425196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54D53509-48FE-4421-BE18-2525AA0B1C82}"/>
              </a:ext>
            </a:extLst>
          </p:cNvPr>
          <p:cNvSpPr txBox="1"/>
          <p:nvPr/>
        </p:nvSpPr>
        <p:spPr>
          <a:xfrm>
            <a:off x="0" y="218536"/>
            <a:ext cx="7955280" cy="646331"/>
          </a:xfrm>
          <a:prstGeom prst="homePlate">
            <a:avLst/>
          </a:prstGeom>
          <a:solidFill>
            <a:srgbClr val="FF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คลินิกหมอครอบครัวตำบลนาพูน       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FA261230-AFA8-4634-8D2D-E62F387A4D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803" y="3328450"/>
            <a:ext cx="8733029" cy="3550564"/>
          </a:xfrm>
          <a:prstGeom prst="rect">
            <a:avLst/>
          </a:prstGeom>
        </p:spPr>
      </p:pic>
      <p:sp>
        <p:nvSpPr>
          <p:cNvPr id="10" name="วงเล็บปีกกาขวา 9">
            <a:extLst>
              <a:ext uri="{FF2B5EF4-FFF2-40B4-BE49-F238E27FC236}">
                <a16:creationId xmlns:a16="http://schemas.microsoft.com/office/drawing/2014/main" xmlns="" id="{0F096108-EC17-4AA9-8794-82DDA95ED073}"/>
              </a:ext>
            </a:extLst>
          </p:cNvPr>
          <p:cNvSpPr/>
          <p:nvPr/>
        </p:nvSpPr>
        <p:spPr>
          <a:xfrm>
            <a:off x="4498741" y="1326256"/>
            <a:ext cx="609600" cy="191669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93ED3553-B052-45A0-917C-915B2455BF5E}"/>
              </a:ext>
            </a:extLst>
          </p:cNvPr>
          <p:cNvSpPr txBox="1"/>
          <p:nvPr/>
        </p:nvSpPr>
        <p:spPr>
          <a:xfrm>
            <a:off x="5758182" y="1680175"/>
            <a:ext cx="4394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/>
              <a:t>นายแพทย์พิเชษฐ์  บุญมาสืบ</a:t>
            </a:r>
          </a:p>
          <a:p>
            <a:r>
              <a:rPr lang="th-TH" sz="3200" b="1" dirty="0"/>
              <a:t>แพทย์เวชศาสตร์ครอบครัว 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BD50D680-8E46-48EA-8557-08FC524185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15701" y="2665138"/>
            <a:ext cx="3664014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279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0F56E09C-4002-4770-8FB9-44E23556A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10039131" cy="127635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FC3843B0-F681-408E-B17A-ECD62CA5FD9E}"/>
              </a:ext>
            </a:extLst>
          </p:cNvPr>
          <p:cNvSpPr txBox="1"/>
          <p:nvPr/>
        </p:nvSpPr>
        <p:spPr>
          <a:xfrm>
            <a:off x="808486" y="1154516"/>
            <a:ext cx="101250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h-TH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Angsana New" panose="02020603050405020304" pitchFamily="18" charset="-34"/>
              </a:rPr>
              <a:t>การเปิดให้บริการคลินิกหมอ</a:t>
            </a:r>
            <a:r>
              <a:rPr kumimoji="0" lang="th-TH" sz="4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Angsana New" panose="02020603050405020304" pitchFamily="18" charset="-34"/>
              </a:rPr>
              <a:t>ครอบครัว</a:t>
            </a:r>
            <a:endParaRPr lang="en-US" b="1" dirty="0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3073BE81-FB6F-4920-9AB5-642F5422B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2" y="2518388"/>
            <a:ext cx="3638550" cy="322405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xmlns="" id="{25A2EF34-CC82-425D-A146-D2F4313A3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45" y="2545683"/>
            <a:ext cx="4010025" cy="322405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xmlns="" id="{D8E684E3-9CAC-44D3-A238-229840A233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4" y="2559331"/>
            <a:ext cx="3733798" cy="32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210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รอง 2"/>
          <p:cNvSpPr txBox="1">
            <a:spLocks/>
          </p:cNvSpPr>
          <p:nvPr/>
        </p:nvSpPr>
        <p:spPr>
          <a:xfrm>
            <a:off x="1091381" y="1198792"/>
            <a:ext cx="4214304" cy="1916692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1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รพ.สต.นาพูน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th-TH" sz="11200" dirty="0">
                <a:latin typeface="Tahoma" pitchFamily="34" charset="0"/>
                <a:ea typeface="Tahoma" pitchFamily="34" charset="0"/>
                <a:cs typeface="Tahoma" pitchFamily="34" charset="0"/>
              </a:rPr>
              <a:t>รพ.สต.แม่แปง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1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รพ.สต.บ้านนาพูน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th-TH" sz="11200" dirty="0">
                <a:latin typeface="Tahoma" pitchFamily="34" charset="0"/>
                <a:ea typeface="Tahoma" pitchFamily="34" charset="0"/>
                <a:cs typeface="Tahoma" pitchFamily="34" charset="0"/>
              </a:rPr>
              <a:t>รพ.สต.บ้านวังลึก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th-TH" sz="11200" dirty="0">
                <a:latin typeface="Tahoma" pitchFamily="34" charset="0"/>
                <a:ea typeface="Tahoma" pitchFamily="34" charset="0"/>
                <a:cs typeface="Tahoma" pitchFamily="34" charset="0"/>
              </a:rPr>
              <a:t>รพ.สต.วังเบอะ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85710" y="2908746"/>
            <a:ext cx="11715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endParaRPr kumimoji="0" lang="th-TH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rot="10800000">
            <a:off x="7395682" y="218537"/>
            <a:ext cx="4796318" cy="5638537"/>
          </a:xfrm>
          <a:prstGeom prst="rtTriangle">
            <a:avLst/>
          </a:prstGeom>
          <a:solidFill>
            <a:schemeClr val="accent4">
              <a:lumMod val="60000"/>
              <a:lumOff val="40000"/>
              <a:alpha val="91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ามเหลี่ยมมุมฉาก 7"/>
          <p:cNvSpPr/>
          <p:nvPr/>
        </p:nvSpPr>
        <p:spPr>
          <a:xfrm rot="10800000" flipV="1">
            <a:off x="6096000" y="2606040"/>
            <a:ext cx="6102819" cy="425196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4D53509-48FE-4421-BE18-2525AA0B1C82}"/>
              </a:ext>
            </a:extLst>
          </p:cNvPr>
          <p:cNvSpPr txBox="1"/>
          <p:nvPr/>
        </p:nvSpPr>
        <p:spPr>
          <a:xfrm>
            <a:off x="0" y="218536"/>
            <a:ext cx="7955280" cy="646331"/>
          </a:xfrm>
          <a:prstGeom prst="homePlate">
            <a:avLst/>
          </a:prstGeom>
          <a:solidFill>
            <a:srgbClr val="FF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คลินิกหมอครอบครัวตำบลนาพูน       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FA261230-AFA8-4634-8D2D-E62F387A4D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803" y="3328450"/>
            <a:ext cx="8733029" cy="3550564"/>
          </a:xfrm>
          <a:prstGeom prst="rect">
            <a:avLst/>
          </a:prstGeom>
        </p:spPr>
      </p:pic>
      <p:sp>
        <p:nvSpPr>
          <p:cNvPr id="10" name="วงเล็บปีกกาขวา 9">
            <a:extLst>
              <a:ext uri="{FF2B5EF4-FFF2-40B4-BE49-F238E27FC236}">
                <a16:creationId xmlns="" xmlns:a16="http://schemas.microsoft.com/office/drawing/2014/main" id="{0F096108-EC17-4AA9-8794-82DDA95ED073}"/>
              </a:ext>
            </a:extLst>
          </p:cNvPr>
          <p:cNvSpPr/>
          <p:nvPr/>
        </p:nvSpPr>
        <p:spPr>
          <a:xfrm>
            <a:off x="4498741" y="1326256"/>
            <a:ext cx="609600" cy="191669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="" xmlns:a16="http://schemas.microsoft.com/office/drawing/2014/main" id="{93ED3553-B052-45A0-917C-915B2455BF5E}"/>
              </a:ext>
            </a:extLst>
          </p:cNvPr>
          <p:cNvSpPr txBox="1"/>
          <p:nvPr/>
        </p:nvSpPr>
        <p:spPr>
          <a:xfrm>
            <a:off x="5758182" y="1680175"/>
            <a:ext cx="4394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/>
              <a:t>นายแพทย์พิเชษฐ์  บุญมาสืบ</a:t>
            </a:r>
          </a:p>
          <a:p>
            <a:r>
              <a:rPr lang="th-TH" sz="3200" b="1" dirty="0"/>
              <a:t>แพทย์เวชศาสตร์ครอบครัว 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BD50D680-8E46-48EA-8557-08FC524185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15701" y="2665138"/>
            <a:ext cx="3664014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279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="" xmlns:a16="http://schemas.microsoft.com/office/drawing/2014/main" id="{56981A96-552E-4A18-B33D-082835AE8B4B}"/>
              </a:ext>
            </a:extLst>
          </p:cNvPr>
          <p:cNvSpPr txBox="1">
            <a:spLocks/>
          </p:cNvSpPr>
          <p:nvPr/>
        </p:nvSpPr>
        <p:spPr>
          <a:xfrm>
            <a:off x="0" y="1075146"/>
            <a:ext cx="6527409" cy="6833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dirty="0" smtClean="0">
                <a:solidFill>
                  <a:srgbClr val="0066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มิติภายใน </a:t>
            </a:r>
            <a:r>
              <a:rPr lang="th-TH" sz="4000" dirty="0" smtClean="0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ด้าน</a:t>
            </a:r>
            <a:r>
              <a:rPr lang="th-TH" sz="4000" dirty="0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ประสิทธิภาพของการดำเนินงาน</a:t>
            </a: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="" xmlns:a16="http://schemas.microsoft.com/office/drawing/2014/main" id="{ABF8E2FB-A2D2-459C-873A-5DE816EBE6B6}"/>
              </a:ext>
            </a:extLst>
          </p:cNvPr>
          <p:cNvSpPr txBox="1">
            <a:spLocks/>
          </p:cNvSpPr>
          <p:nvPr/>
        </p:nvSpPr>
        <p:spPr>
          <a:xfrm>
            <a:off x="3131576" y="1839239"/>
            <a:ext cx="8611826" cy="7113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dirty="0">
              <a:solidFill>
                <a:schemeClr val="tx1"/>
              </a:solidFill>
              <a:effectLst/>
              <a:latin typeface="TH SarabunIT๙" panose="020B0500040200020003" pitchFamily="34" charset="-34"/>
              <a:ea typeface="Times New Roman" panose="02020603050405020304" pitchFamily="18" charset="0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="" xmlns:a16="http://schemas.microsoft.com/office/drawing/2014/main" id="{A05654F8-F3BB-4646-B5D5-ED739734EC5D}"/>
              </a:ext>
            </a:extLst>
          </p:cNvPr>
          <p:cNvSpPr txBox="1"/>
          <p:nvPr/>
        </p:nvSpPr>
        <p:spPr>
          <a:xfrm>
            <a:off x="1190744" y="4271556"/>
            <a:ext cx="103721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ดำเนินการจัดทำแผนงานโครงการสนับสนุนและส่งเสริมการจัดบริการ การกำกับติดตามและประมินผล สสอ.วังชิ้น ปีงบประมาณ 2565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ลูกศร: ขวา 4">
            <a:extLst>
              <a:ext uri="{FF2B5EF4-FFF2-40B4-BE49-F238E27FC236}">
                <a16:creationId xmlns="" xmlns:a16="http://schemas.microsoft.com/office/drawing/2014/main" id="{4FA4A604-C066-4846-8D71-EF2E2F0DD831}"/>
              </a:ext>
            </a:extLst>
          </p:cNvPr>
          <p:cNvSpPr/>
          <p:nvPr/>
        </p:nvSpPr>
        <p:spPr>
          <a:xfrm>
            <a:off x="747540" y="4412488"/>
            <a:ext cx="411691" cy="382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="" xmlns:a16="http://schemas.microsoft.com/office/drawing/2014/main" id="{409E13DB-34AD-4FB0-ABF5-7667BF999415}"/>
              </a:ext>
            </a:extLst>
          </p:cNvPr>
          <p:cNvSpPr txBox="1"/>
          <p:nvPr/>
        </p:nvSpPr>
        <p:spPr>
          <a:xfrm>
            <a:off x="954741" y="1889842"/>
            <a:ext cx="10444489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14.ระดับความสำเร็จของโรงพยาบาลที่สามารถกำกับติดตามการใช้จ่ายเงินตามแผนการบำรุงในโรงพยาบาล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15.</a:t>
            </a:r>
            <a:r>
              <a:rPr kumimoji="0" lang="th-TH" sz="40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ระดับความสำเร็จของการเบิกจ่ายงบประมาณ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779930" y="222168"/>
            <a:ext cx="3845860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14 - 15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3232" y="564777"/>
            <a:ext cx="2368097" cy="1210236"/>
          </a:xfrm>
          <a:prstGeom prst="ellipse">
            <a:avLst/>
          </a:prstGeom>
          <a:solidFill>
            <a:srgbClr val="CC33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ประสิทธิภาพ ร้อยละ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575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696452" y="234598"/>
            <a:ext cx="11200581" cy="81068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th-TH" sz="48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บุคลากร </a:t>
            </a:r>
            <a:r>
              <a:rPr lang="en-US" sz="4800" b="1" dirty="0" smtClean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246 </a:t>
            </a:r>
            <a:r>
              <a:rPr lang="th-TH" sz="48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คน 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6672"/>
            <a:ext cx="1912776" cy="191277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467135">
            <a:off x="9546671" y="-1008217"/>
            <a:ext cx="2025508" cy="3395865"/>
          </a:xfrm>
          <a:prstGeom prst="rect">
            <a:avLst/>
          </a:prstGeom>
        </p:spPr>
      </p:pic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xmlns="" id="{BEB32FA9-EFEC-4053-9A0A-677F9E0CCE9A}"/>
              </a:ext>
            </a:extLst>
          </p:cNvPr>
          <p:cNvGraphicFramePr>
            <a:graphicFrameLocks noGrp="1"/>
          </p:cNvGraphicFramePr>
          <p:nvPr/>
        </p:nvGraphicFramePr>
        <p:xfrm>
          <a:off x="696452" y="1190646"/>
          <a:ext cx="11200581" cy="55100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660395">
                  <a:extLst>
                    <a:ext uri="{9D8B030D-6E8A-4147-A177-3AD203B41FA5}">
                      <a16:colId xmlns:a16="http://schemas.microsoft.com/office/drawing/2014/main" xmlns="" val="3831443456"/>
                    </a:ext>
                  </a:extLst>
                </a:gridCol>
                <a:gridCol w="1685337">
                  <a:extLst>
                    <a:ext uri="{9D8B030D-6E8A-4147-A177-3AD203B41FA5}">
                      <a16:colId xmlns:a16="http://schemas.microsoft.com/office/drawing/2014/main" xmlns="" val="3678087220"/>
                    </a:ext>
                  </a:extLst>
                </a:gridCol>
                <a:gridCol w="1349161">
                  <a:extLst>
                    <a:ext uri="{9D8B030D-6E8A-4147-A177-3AD203B41FA5}">
                      <a16:colId xmlns:a16="http://schemas.microsoft.com/office/drawing/2014/main" xmlns="" val="564375078"/>
                    </a:ext>
                  </a:extLst>
                </a:gridCol>
                <a:gridCol w="1349161">
                  <a:extLst>
                    <a:ext uri="{9D8B030D-6E8A-4147-A177-3AD203B41FA5}">
                      <a16:colId xmlns:a16="http://schemas.microsoft.com/office/drawing/2014/main" xmlns="" val="685256144"/>
                    </a:ext>
                  </a:extLst>
                </a:gridCol>
                <a:gridCol w="3156527">
                  <a:extLst>
                    <a:ext uri="{9D8B030D-6E8A-4147-A177-3AD203B41FA5}">
                      <a16:colId xmlns:a16="http://schemas.microsoft.com/office/drawing/2014/main" xmlns="" val="2238292136"/>
                    </a:ext>
                  </a:extLst>
                </a:gridCol>
              </a:tblGrid>
              <a:tr h="7322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ตำแหน่ง 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ctr">
                    <a:solidFill>
                      <a:srgbClr val="F9C5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รพ.สต./สสอ.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ctr">
                    <a:solidFill>
                      <a:srgbClr val="F9C5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รพช.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ctr">
                    <a:solidFill>
                      <a:srgbClr val="F9C5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ctr">
                    <a:solidFill>
                      <a:srgbClr val="F9C5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สัดส่วนต่อประชากรสำรวจ  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ctr">
                    <a:solidFill>
                      <a:srgbClr val="F9C5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8397453"/>
                  </a:ext>
                </a:extLst>
              </a:tr>
              <a:tr h="418931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แพทย์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6561.86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7861269"/>
                  </a:ext>
                </a:extLst>
              </a:tr>
              <a:tr h="418931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ทันตแพทย์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9186.60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2766566"/>
                  </a:ext>
                </a:extLst>
              </a:tr>
              <a:tr h="418931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เภสัชกร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9186.60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4515236"/>
                  </a:ext>
                </a:extLst>
              </a:tr>
              <a:tr h="418931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พยาบาลวิชาชีพ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38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60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765.55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8691758"/>
                  </a:ext>
                </a:extLst>
              </a:tr>
              <a:tr h="418931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ทันตสาธารณสุข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7655.50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405666"/>
                  </a:ext>
                </a:extLst>
              </a:tr>
              <a:tr h="418931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นักวิชาการสาธารณสุข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26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34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1350.97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8816111"/>
                  </a:ext>
                </a:extLst>
              </a:tr>
              <a:tr h="418931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เจ้าพนักงานสาธารณสุข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</a:t>
                      </a:r>
                      <a:endParaRPr lang="th-TH" sz="2800" b="1" i="0" u="none" strike="noStrike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3533.31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2148183"/>
                  </a:ext>
                </a:extLst>
              </a:tr>
              <a:tr h="418931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เจ้าพนักงานเภสัชกรรม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15311.00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8098778"/>
                  </a:ext>
                </a:extLst>
              </a:tr>
              <a:tr h="418931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อื่นๆ(กายภาพ/ชันสูตร,</a:t>
                      </a:r>
                      <a:r>
                        <a:rPr lang="en-US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x-ray)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5103.67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6188312"/>
                  </a:ext>
                </a:extLst>
              </a:tr>
              <a:tr h="418931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บุคลากรสนับสนุนบริการ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34</a:t>
                      </a:r>
                      <a:endParaRPr lang="th-TH" sz="2800" b="1" i="0" u="none" strike="noStrike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80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104</a:t>
                      </a:r>
                      <a:endParaRPr lang="th-TH" sz="2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441.66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D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5738513"/>
                  </a:ext>
                </a:extLst>
              </a:tr>
              <a:tr h="418931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9C5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94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9C5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155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9C5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246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9C5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rgbClr val="F9C5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21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39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7E668655-F325-4346-83FB-5265A421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8792"/>
            <a:ext cx="10515600" cy="99262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กระบวนการจัดทำแผนเงิน</a:t>
            </a:r>
            <a:r>
              <a:rPr lang="th-TH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บำรุง รพ.สต.,รพ.วังชิ้น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="" xmlns:a16="http://schemas.microsoft.com/office/drawing/2014/main" id="{145C9CDE-75C4-4FD3-8BC1-4B882D1694E5}"/>
              </a:ext>
            </a:extLst>
          </p:cNvPr>
          <p:cNvSpPr txBox="1"/>
          <p:nvPr/>
        </p:nvSpPr>
        <p:spPr>
          <a:xfrm>
            <a:off x="2004291" y="1815378"/>
            <a:ext cx="9118600" cy="37856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การกำหนดแนวทางการจัดทำแผนรายงานรับ - จ่าย เงินบำรุง</a:t>
            </a:r>
          </a:p>
          <a:p>
            <a:pPr marL="342900" indent="-342900">
              <a:buFontTx/>
              <a:buAutoNum type="arabicPeriod"/>
            </a:pPr>
            <a:r>
              <a:rPr lang="th-TH" sz="4000" b="1" dirty="0">
                <a:effectLst/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ประมาณการรับ - จ่าย</a:t>
            </a:r>
          </a:p>
          <a:p>
            <a:pPr marL="342900" indent="-342900">
              <a:buFontTx/>
              <a:buAutoNum type="arabicPeriod"/>
            </a:pPr>
            <a:r>
              <a:rPr lang="th-TH" sz="4000" b="1" dirty="0">
                <a:effectLst/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ประชุมคณะกรรมการบริหารเพื่อกลั่นกรอง /พิจารณา</a:t>
            </a:r>
          </a:p>
          <a:p>
            <a:pPr marL="342900" indent="-342900">
              <a:buFontTx/>
              <a:buAutoNum type="arabicPeriod"/>
            </a:pPr>
            <a:r>
              <a:rPr lang="th-TH" sz="4000" b="1" dirty="0">
                <a:effectLst/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การอนุมัติ</a:t>
            </a:r>
            <a:endParaRPr lang="en-US" sz="4000" b="1" dirty="0">
              <a:effectLst/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pPr marL="342900" indent="-342900">
              <a:buFontTx/>
              <a:buAutoNum type="arabicPeriod"/>
            </a:pPr>
            <a:r>
              <a:rPr lang="th-TH" sz="4000" b="1" dirty="0">
                <a:effectLst/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ติดตาม ควบคุมกำกับ ประเมินผล</a:t>
            </a:r>
            <a:endParaRPr lang="en-US" sz="4000" b="1" dirty="0">
              <a:effectLst/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pPr marL="342900" indent="-342900">
              <a:buFontTx/>
              <a:buAutoNum type="arabicPeriod"/>
            </a:pPr>
            <a:r>
              <a:rPr lang="th-TH" sz="4000" b="1" dirty="0">
                <a:effectLst/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ปรับแผนรอบ 6 เดือน</a:t>
            </a:r>
          </a:p>
        </p:txBody>
      </p:sp>
      <p:sp>
        <p:nvSpPr>
          <p:cNvPr id="5" name="ลูกศร: โค้งขวา 4">
            <a:extLst>
              <a:ext uri="{FF2B5EF4-FFF2-40B4-BE49-F238E27FC236}">
                <a16:creationId xmlns="" xmlns:a16="http://schemas.microsoft.com/office/drawing/2014/main" id="{5D07AA64-E83D-46A2-BB5F-47D2A034CE0D}"/>
              </a:ext>
            </a:extLst>
          </p:cNvPr>
          <p:cNvSpPr/>
          <p:nvPr/>
        </p:nvSpPr>
        <p:spPr>
          <a:xfrm rot="20512167">
            <a:off x="1054441" y="1588655"/>
            <a:ext cx="609600" cy="148705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7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>
            <a:extLst>
              <a:ext uri="{FF2B5EF4-FFF2-40B4-BE49-F238E27FC236}">
                <a16:creationId xmlns="" xmlns:a16="http://schemas.microsoft.com/office/drawing/2014/main" id="{5FE39B10-23F3-4495-A5F2-BD3A3913F8F8}"/>
              </a:ext>
            </a:extLst>
          </p:cNvPr>
          <p:cNvGraphicFramePr>
            <a:graphicFrameLocks/>
          </p:cNvGraphicFramePr>
          <p:nvPr/>
        </p:nvGraphicFramePr>
        <p:xfrm>
          <a:off x="251209" y="110532"/>
          <a:ext cx="11756571" cy="6240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98921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7F9F1C42-DD1D-4662-B59A-4F18D9C9D9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3" y="3191012"/>
            <a:ext cx="11280500" cy="3440697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="" xmlns:a16="http://schemas.microsoft.com/office/drawing/2014/main" id="{951FACEB-D314-4B10-B26E-CEF5159CF34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862" y="133775"/>
            <a:ext cx="11280501" cy="30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793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>
            <a:extLst>
              <a:ext uri="{FF2B5EF4-FFF2-40B4-BE49-F238E27FC236}">
                <a16:creationId xmlns="" xmlns:a16="http://schemas.microsoft.com/office/drawing/2014/main" id="{47B357B3-97D1-4E95-8D54-59A3EC828F17}"/>
              </a:ext>
            </a:extLst>
          </p:cNvPr>
          <p:cNvGraphicFramePr>
            <a:graphicFrameLocks/>
          </p:cNvGraphicFramePr>
          <p:nvPr/>
        </p:nvGraphicFramePr>
        <p:xfrm>
          <a:off x="321547" y="190919"/>
          <a:ext cx="11505363" cy="6430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77276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121DD310-1937-432E-B870-5B46D49DCEB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045" y="3348183"/>
            <a:ext cx="11397673" cy="350981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4978FED4-46E3-41BA-85AF-CE1EE71A98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109" y="175859"/>
            <a:ext cx="11397673" cy="30938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วงรี 5"/>
          <p:cNvSpPr/>
          <p:nvPr/>
        </p:nvSpPr>
        <p:spPr>
          <a:xfrm>
            <a:off x="8451668" y="4650377"/>
            <a:ext cx="705395" cy="10058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วงรี 7"/>
          <p:cNvSpPr/>
          <p:nvPr/>
        </p:nvSpPr>
        <p:spPr>
          <a:xfrm>
            <a:off x="2569017" y="4802777"/>
            <a:ext cx="705395" cy="10058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96389" y="653143"/>
            <a:ext cx="11260182" cy="2743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65909" y="2164081"/>
            <a:ext cx="11260182" cy="2743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679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9">
            <a:extLst>
              <a:ext uri="{FF2B5EF4-FFF2-40B4-BE49-F238E27FC236}">
                <a16:creationId xmlns="" xmlns:a16="http://schemas.microsoft.com/office/drawing/2014/main" id="{591856D1-9C28-423D-97D4-96FB28A735EB}"/>
              </a:ext>
            </a:extLst>
          </p:cNvPr>
          <p:cNvGraphicFramePr>
            <a:graphicFrameLocks noGrp="1"/>
          </p:cNvGraphicFramePr>
          <p:nvPr/>
        </p:nvGraphicFramePr>
        <p:xfrm>
          <a:off x="470852" y="1085221"/>
          <a:ext cx="11366106" cy="50752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9785">
                  <a:extLst>
                    <a:ext uri="{9D8B030D-6E8A-4147-A177-3AD203B41FA5}">
                      <a16:colId xmlns="" xmlns:a16="http://schemas.microsoft.com/office/drawing/2014/main" val="2149038183"/>
                    </a:ext>
                  </a:extLst>
                </a:gridCol>
                <a:gridCol w="813916">
                  <a:extLst>
                    <a:ext uri="{9D8B030D-6E8A-4147-A177-3AD203B41FA5}">
                      <a16:colId xmlns="" xmlns:a16="http://schemas.microsoft.com/office/drawing/2014/main" val="79380803"/>
                    </a:ext>
                  </a:extLst>
                </a:gridCol>
                <a:gridCol w="743578">
                  <a:extLst>
                    <a:ext uri="{9D8B030D-6E8A-4147-A177-3AD203B41FA5}">
                      <a16:colId xmlns="" xmlns:a16="http://schemas.microsoft.com/office/drawing/2014/main" val="743344965"/>
                    </a:ext>
                  </a:extLst>
                </a:gridCol>
                <a:gridCol w="693337">
                  <a:extLst>
                    <a:ext uri="{9D8B030D-6E8A-4147-A177-3AD203B41FA5}">
                      <a16:colId xmlns="" xmlns:a16="http://schemas.microsoft.com/office/drawing/2014/main" val="1981052826"/>
                    </a:ext>
                  </a:extLst>
                </a:gridCol>
                <a:gridCol w="1577591">
                  <a:extLst>
                    <a:ext uri="{9D8B030D-6E8A-4147-A177-3AD203B41FA5}">
                      <a16:colId xmlns="" xmlns:a16="http://schemas.microsoft.com/office/drawing/2014/main" val="3131379644"/>
                    </a:ext>
                  </a:extLst>
                </a:gridCol>
                <a:gridCol w="1617784">
                  <a:extLst>
                    <a:ext uri="{9D8B030D-6E8A-4147-A177-3AD203B41FA5}">
                      <a16:colId xmlns="" xmlns:a16="http://schemas.microsoft.com/office/drawing/2014/main" val="3265829732"/>
                    </a:ext>
                  </a:extLst>
                </a:gridCol>
                <a:gridCol w="954594">
                  <a:extLst>
                    <a:ext uri="{9D8B030D-6E8A-4147-A177-3AD203B41FA5}">
                      <a16:colId xmlns="" xmlns:a16="http://schemas.microsoft.com/office/drawing/2014/main" val="3859708048"/>
                    </a:ext>
                  </a:extLst>
                </a:gridCol>
                <a:gridCol w="1668026">
                  <a:extLst>
                    <a:ext uri="{9D8B030D-6E8A-4147-A177-3AD203B41FA5}">
                      <a16:colId xmlns="" xmlns:a16="http://schemas.microsoft.com/office/drawing/2014/main" val="1698211978"/>
                    </a:ext>
                  </a:extLst>
                </a:gridCol>
                <a:gridCol w="1557495">
                  <a:extLst>
                    <a:ext uri="{9D8B030D-6E8A-4147-A177-3AD203B41FA5}">
                      <a16:colId xmlns="" xmlns:a16="http://schemas.microsoft.com/office/drawing/2014/main" val="4060250887"/>
                    </a:ext>
                  </a:extLst>
                </a:gridCol>
              </a:tblGrid>
              <a:tr h="110657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หน่วยบริการ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CR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QR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Cash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NWC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NI/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Depreciation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Risk Scale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dirty="0">
                          <a:solidFill>
                            <a:srgbClr val="0070C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EBITDA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เงินบำรุงคงเหลือ </a:t>
                      </a:r>
                    </a:p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(หักหนี้แล้ว)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6487074"/>
                  </a:ext>
                </a:extLst>
              </a:tr>
              <a:tr h="740259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แพร่,รพท.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3.93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3.51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2.34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375,962,689.17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56,200,748.28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79,308,599.90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172,181,146.48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5254045"/>
                  </a:ext>
                </a:extLst>
              </a:tr>
              <a:tr h="38564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ร้องกวาง,รพช.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2.48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2.26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1.89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21,250,111.17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-1,171,364.42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853,440.44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12,703,694.80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63480185"/>
                  </a:ext>
                </a:extLst>
              </a:tr>
              <a:tr h="38564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ลอง,รพช.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3.37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3.17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2.09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25,444,495.05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7,396,374.42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9,195,771.46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11,689,538.06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7550851"/>
                  </a:ext>
                </a:extLst>
              </a:tr>
              <a:tr h="38564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สูงเม่น,รพช.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2.05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1.85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1.54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18,060,508.04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9,622,755.67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11,165,873.82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9,255,166.10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65079047"/>
                  </a:ext>
                </a:extLst>
              </a:tr>
              <a:tr h="38564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สอง,รพช.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1.94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1.73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1.45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13,975,433.26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8,192,254.71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9,431,418.09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6,611,651.24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89591707"/>
                  </a:ext>
                </a:extLst>
              </a:tr>
              <a:tr h="52888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วังชิ้น,รพช.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1.78</a:t>
                      </a:r>
                      <a:endParaRPr lang="th-TH" sz="32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1.40</a:t>
                      </a:r>
                      <a:endParaRPr lang="th-TH" sz="32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1.15</a:t>
                      </a:r>
                      <a:endParaRPr lang="th-TH" sz="32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11,727,657.13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4,053,152.55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28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4,585,387.05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2,280,045.53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69955374"/>
                  </a:ext>
                </a:extLst>
              </a:tr>
              <a:tr h="38564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หนองม่วงไข่,รพช.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2.25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2.15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1.47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12,292,176.31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3,297,688.29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4,324,634.84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4,569,108.97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60171148"/>
                  </a:ext>
                </a:extLst>
              </a:tr>
              <a:tr h="771289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สมเด็จพระยุพราชเด่นชัย,รพช.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2.90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2.38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1.72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17,807,483.25</a:t>
                      </a:r>
                      <a:endParaRPr lang="th-TH" sz="2400" b="0" i="0" u="none" strike="noStrike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3,599,694.02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70C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5,544,089.93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6,748,254.02</a:t>
                      </a: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67140742"/>
                  </a:ext>
                </a:extLst>
              </a:tr>
            </a:tbl>
          </a:graphicData>
        </a:graphic>
      </p:graphicFrame>
      <p:sp>
        <p:nvSpPr>
          <p:cNvPr id="11" name="กล่องข้อความ 10">
            <a:extLst>
              <a:ext uri="{FF2B5EF4-FFF2-40B4-BE49-F238E27FC236}">
                <a16:creationId xmlns="" xmlns:a16="http://schemas.microsoft.com/office/drawing/2014/main" id="{8592544C-DE61-4032-862D-306FB7746E94}"/>
              </a:ext>
            </a:extLst>
          </p:cNvPr>
          <p:cNvSpPr txBox="1"/>
          <p:nvPr/>
        </p:nvSpPr>
        <p:spPr>
          <a:xfrm>
            <a:off x="607215" y="452176"/>
            <a:ext cx="11093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การบริหารจัดการภายในด้านการเงิน  </a:t>
            </a:r>
            <a:r>
              <a:rPr lang="en-US" sz="44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Risk Scale  </a:t>
            </a:r>
            <a:r>
              <a:rPr lang="th-TH" sz="44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ระดับ 7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="" xmlns:a16="http://schemas.microsoft.com/office/drawing/2014/main" id="{4B55D0A8-6D58-4F9F-B8D0-5672FA5A3234}"/>
              </a:ext>
            </a:extLst>
          </p:cNvPr>
          <p:cNvSpPr txBox="1"/>
          <p:nvPr/>
        </p:nvSpPr>
        <p:spPr>
          <a:xfrm>
            <a:off x="6521381" y="6160452"/>
            <a:ext cx="531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/>
              <a:t>ข้อมูล ณ  31 ธันวาคม  2564 </a:t>
            </a:r>
          </a:p>
        </p:txBody>
      </p:sp>
    </p:spTree>
    <p:extLst>
      <p:ext uri="{BB962C8B-B14F-4D97-AF65-F5344CB8AC3E}">
        <p14:creationId xmlns:p14="http://schemas.microsoft.com/office/powerpoint/2010/main" val="23065429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CA0C0226-3D6A-4B59-8DC0-E0A48B48A4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195" y="356043"/>
            <a:ext cx="7419878" cy="3615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ลูกศร: ขวาท้ายขีด 4">
            <a:extLst>
              <a:ext uri="{FF2B5EF4-FFF2-40B4-BE49-F238E27FC236}">
                <a16:creationId xmlns="" xmlns:a16="http://schemas.microsoft.com/office/drawing/2014/main" id="{C7A8B545-723D-4303-ADF9-245CDA5B0885}"/>
              </a:ext>
            </a:extLst>
          </p:cNvPr>
          <p:cNvSpPr/>
          <p:nvPr/>
        </p:nvSpPr>
        <p:spPr>
          <a:xfrm>
            <a:off x="8081818" y="1489364"/>
            <a:ext cx="581891" cy="588818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BDE6F92C-55BB-4ABD-9D75-1F475A96B5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195" y="3903397"/>
            <a:ext cx="7419878" cy="278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089409" y="655093"/>
            <a:ext cx="2347415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ผลการประเมินตนเองได้ </a:t>
            </a:r>
          </a:p>
          <a:p>
            <a:pPr algn="ctr"/>
            <a:r>
              <a:rPr lang="th-TH" sz="3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95 คะแนน  </a:t>
            </a:r>
          </a:p>
          <a:p>
            <a:pPr algn="ctr"/>
            <a:r>
              <a:rPr lang="th-TH" sz="3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อยู่ในระดับ</a:t>
            </a:r>
          </a:p>
          <a:p>
            <a:pPr algn="ctr"/>
            <a:r>
              <a:rPr lang="th-TH" sz="3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ดีมาก</a:t>
            </a:r>
            <a:endParaRPr lang="th-TH" sz="36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046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13BF42D3-7C99-4CF4-A889-CDDF678F0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671"/>
            <a:ext cx="10515600" cy="94672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th-TH" sz="6000" b="1" spc="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ปัญหาและอุปสรรค</a:t>
            </a:r>
          </a:p>
        </p:txBody>
      </p:sp>
      <p:sp>
        <p:nvSpPr>
          <p:cNvPr id="3" name="ชื่อเรื่อง 1">
            <a:extLst>
              <a:ext uri="{FF2B5EF4-FFF2-40B4-BE49-F238E27FC236}">
                <a16:creationId xmlns="" xmlns:a16="http://schemas.microsoft.com/office/drawing/2014/main" id="{458B8A87-045B-41BE-A161-70F8DDD720E7}"/>
              </a:ext>
            </a:extLst>
          </p:cNvPr>
          <p:cNvSpPr txBox="1">
            <a:spLocks/>
          </p:cNvSpPr>
          <p:nvPr/>
        </p:nvSpPr>
        <p:spPr>
          <a:xfrm>
            <a:off x="838199" y="1939925"/>
            <a:ext cx="10475795" cy="3819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1.รายได้หลักของ รพ.คือ </a:t>
            </a: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UC 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ส่วนรายได้จากกองทุนอื่นมีการจัดสรรล่าช้า</a:t>
            </a:r>
          </a:p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2.รายได้ไม่เป็นไปตามแผนเงินบำรุงเพราะสถานการณ์โควิด-19</a:t>
            </a:r>
          </a:p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3.การเรียกเก็บบาง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กองทุนติด </a:t>
            </a: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C  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เนื่องจากแนวทางการเรียกเก็บยังไม่ชัดเจน เช่น </a:t>
            </a: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HI </a:t>
            </a:r>
            <a:endParaRPr lang="en-US" sz="4000" b="1" dirty="0" smtClean="0">
              <a:latin typeface="TH SarabunPSK" pitchFamily="34" charset="-34"/>
              <a:cs typeface="TH SarabunPSK" pitchFamily="34" charset="-34"/>
            </a:endParaRPr>
          </a:p>
          <a:p>
            <a:endParaRPr lang="en-US" sz="4000" b="1" dirty="0" smtClean="0">
              <a:latin typeface="TH SarabunPSK" pitchFamily="34" charset="-34"/>
              <a:cs typeface="TH SarabunPSK" pitchFamily="34" charset="-34"/>
            </a:endParaRPr>
          </a:p>
          <a:p>
            <a:endParaRPr lang="en-US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956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="" xmlns:a16="http://schemas.microsoft.com/office/drawing/2014/main" id="{F2DC69E6-9B9F-447B-9434-48F858C678FE}"/>
              </a:ext>
            </a:extLst>
          </p:cNvPr>
          <p:cNvSpPr txBox="1">
            <a:spLocks/>
          </p:cNvSpPr>
          <p:nvPr/>
        </p:nvSpPr>
        <p:spPr>
          <a:xfrm>
            <a:off x="1376516" y="1687701"/>
            <a:ext cx="1494503" cy="799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dirty="0">
              <a:solidFill>
                <a:srgbClr val="0066FF"/>
              </a:solidFill>
            </a:endParaRPr>
          </a:p>
        </p:txBody>
      </p:sp>
      <p:sp>
        <p:nvSpPr>
          <p:cNvPr id="4" name="ชื่อเรื่อง 1">
            <a:extLst>
              <a:ext uri="{FF2B5EF4-FFF2-40B4-BE49-F238E27FC236}">
                <a16:creationId xmlns="" xmlns:a16="http://schemas.microsoft.com/office/drawing/2014/main" id="{56981A96-552E-4A18-B33D-082835AE8B4B}"/>
              </a:ext>
            </a:extLst>
          </p:cNvPr>
          <p:cNvSpPr txBox="1">
            <a:spLocks/>
          </p:cNvSpPr>
          <p:nvPr/>
        </p:nvSpPr>
        <p:spPr>
          <a:xfrm>
            <a:off x="3097162" y="1687701"/>
            <a:ext cx="8487697" cy="799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dirty="0">
              <a:solidFill>
                <a:srgbClr val="00B050"/>
              </a:solidFill>
            </a:endParaRP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="" xmlns:a16="http://schemas.microsoft.com/office/drawing/2014/main" id="{ABF8E2FB-A2D2-459C-873A-5DE816EBE6B6}"/>
              </a:ext>
            </a:extLst>
          </p:cNvPr>
          <p:cNvSpPr txBox="1">
            <a:spLocks/>
          </p:cNvSpPr>
          <p:nvPr/>
        </p:nvSpPr>
        <p:spPr>
          <a:xfrm>
            <a:off x="1011954" y="2703613"/>
            <a:ext cx="10754222" cy="11960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b="1" dirty="0"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มีการดำเนินโครงการโครงการประชุมเชิงปฏิบัติการพัฒนาคุณภาพผลงานวิชาการ งานวิจัย/นวัตกรรม ด้านสุขภาพ อำเภอวังชิ้น จังหวัดแพร่  ประจำปีงบประมาณ  2565</a:t>
            </a:r>
            <a:endParaRPr lang="th-TH" sz="3600" b="1" dirty="0">
              <a:effectLst/>
              <a:latin typeface="TH SarabunPSK" pitchFamily="34" charset="-34"/>
              <a:ea typeface="Times New Roman" panose="02020603050405020304" pitchFamily="18" charset="0"/>
              <a:cs typeface="TH SarabunPSK" pitchFamily="34" charset="-34"/>
            </a:endParaRPr>
          </a:p>
        </p:txBody>
      </p:sp>
      <p:sp>
        <p:nvSpPr>
          <p:cNvPr id="5" name="ลูกศร: ขวา 4">
            <a:extLst>
              <a:ext uri="{FF2B5EF4-FFF2-40B4-BE49-F238E27FC236}">
                <a16:creationId xmlns="" xmlns:a16="http://schemas.microsoft.com/office/drawing/2014/main" id="{201473E7-6690-46A5-A9D2-D2B2F997DAAA}"/>
              </a:ext>
            </a:extLst>
          </p:cNvPr>
          <p:cNvSpPr/>
          <p:nvPr/>
        </p:nvSpPr>
        <p:spPr>
          <a:xfrm>
            <a:off x="750637" y="2790764"/>
            <a:ext cx="257175" cy="4441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C8E62612-5AAF-4750-9319-2B2061DF8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4" y="4020671"/>
            <a:ext cx="3483845" cy="217553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="" xmlns:a16="http://schemas.microsoft.com/office/drawing/2014/main" id="{B4442DBD-7A82-4B7C-8D8C-9D7273970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25" y="4061012"/>
            <a:ext cx="3162300" cy="2126229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="" xmlns:a16="http://schemas.microsoft.com/office/drawing/2014/main" id="{15A3930B-B8CA-4C78-AB7E-F2605A6CB8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537" y="4061012"/>
            <a:ext cx="3124200" cy="2126229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="" xmlns:a16="http://schemas.microsoft.com/office/drawing/2014/main" id="{74EF36A1-B11E-4818-AA09-6ECA2B52CDD8}"/>
              </a:ext>
            </a:extLst>
          </p:cNvPr>
          <p:cNvSpPr txBox="1"/>
          <p:nvPr/>
        </p:nvSpPr>
        <p:spPr>
          <a:xfrm>
            <a:off x="1011953" y="1605393"/>
            <a:ext cx="9919104" cy="1138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16.</a:t>
            </a:r>
            <a:r>
              <a:rPr kumimoji="0" lang="th-TH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ระดับความสำเร็จของการดำเนินงานวิจัย/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R2R </a:t>
            </a:r>
            <a:r>
              <a:rPr kumimoji="0" lang="th-TH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ด้านสุขภาพของหน่วยงานสู่การนำไปใช้ประโยชน์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56799" y="417623"/>
            <a:ext cx="2447366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16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 txBox="1">
            <a:spLocks/>
          </p:cNvSpPr>
          <p:nvPr/>
        </p:nvSpPr>
        <p:spPr>
          <a:xfrm>
            <a:off x="9757610" y="408366"/>
            <a:ext cx="2275163" cy="1210236"/>
          </a:xfrm>
          <a:prstGeom prst="ellipse">
            <a:avLst/>
          </a:prstGeom>
          <a:solidFill>
            <a:srgbClr val="CC3300"/>
          </a:solidFill>
          <a:ln w="41275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ประสิทธิภาพ ร้อยละ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56239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7E668655-F325-4346-83FB-5265A421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08792"/>
            <a:ext cx="12192000" cy="99262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th-TH" sz="3400" b="1" spc="0" dirty="0" smtClean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</a:rPr>
              <a:t>ระดับความสำเร็จของการดำเนินงานวิจัย /</a:t>
            </a:r>
            <a:r>
              <a:rPr lang="en-US" sz="3400" b="1" spc="0" dirty="0" smtClean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</a:rPr>
              <a:t> R2R </a:t>
            </a:r>
            <a:r>
              <a:rPr lang="th-TH" sz="3400" b="1" spc="0" dirty="0" smtClean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</a:rPr>
              <a:t>ด้านสุขภาพของหน่วยงานสู่การนำไปใช้ประโยชน์</a:t>
            </a:r>
            <a:endParaRPr lang="th-TH" sz="3400" dirty="0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145C9CDE-75C4-4FD3-8BC1-4B882D1694E5}"/>
              </a:ext>
            </a:extLst>
          </p:cNvPr>
          <p:cNvSpPr txBox="1"/>
          <p:nvPr/>
        </p:nvSpPr>
        <p:spPr>
          <a:xfrm>
            <a:off x="156754" y="1815378"/>
            <a:ext cx="11848012" cy="42473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800100" lvl="1" indent="-342900">
              <a:buAutoNum type="arabicPeriod"/>
            </a:pPr>
            <a:r>
              <a:rPr lang="th-TH" sz="2600" b="1" dirty="0" smtClean="0">
                <a:cs typeface="+mj-cs"/>
              </a:rPr>
              <a:t>ร้อยละของบุคลากรที่มีความพร้อมรองรับการเข้าสู่ตำแหน่งที่สูงขึ้นได้รับการพัฒนา</a:t>
            </a:r>
            <a:r>
              <a:rPr lang="en-US" sz="2600" b="1" dirty="0" smtClean="0">
                <a:cs typeface="+mj-cs"/>
              </a:rPr>
              <a:t> (≥ </a:t>
            </a:r>
            <a:r>
              <a:rPr lang="th-TH" sz="2600" b="1" dirty="0" smtClean="0">
                <a:cs typeface="+mj-cs"/>
              </a:rPr>
              <a:t>ร้อยละ</a:t>
            </a:r>
            <a:r>
              <a:rPr lang="en-US" sz="2600" b="1" dirty="0" smtClean="0">
                <a:cs typeface="+mj-cs"/>
              </a:rPr>
              <a:t> 80)</a:t>
            </a:r>
          </a:p>
          <a:p>
            <a:pPr marL="342900" indent="-342900"/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		</a:t>
            </a:r>
            <a:r>
              <a:rPr lang="th-TH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จำนวน 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5</a:t>
            </a:r>
            <a:r>
              <a:rPr lang="th-TH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 คน</a:t>
            </a:r>
          </a:p>
          <a:p>
            <a:pPr marL="342900" indent="-342900"/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	 2.</a:t>
            </a:r>
            <a:r>
              <a:rPr lang="th-TH" sz="2600" dirty="0" smtClean="0">
                <a:cs typeface="+mj-cs"/>
              </a:rPr>
              <a:t>  </a:t>
            </a:r>
            <a:r>
              <a:rPr lang="th-TH" sz="2600" b="1" dirty="0" smtClean="0">
                <a:cs typeface="+mj-cs"/>
              </a:rPr>
              <a:t>ร้อยละของบุคลากรที่มีคุณสมบัติครบตามมาตรฐานกำหนดตำแหน่ง ส่งผลงานเพื่อประเมินเลื่อนระดับ </a:t>
            </a:r>
            <a:r>
              <a:rPr lang="en-US" sz="2600" b="1" dirty="0" smtClean="0">
                <a:cs typeface="+mj-cs"/>
              </a:rPr>
              <a:t>(≥ </a:t>
            </a:r>
            <a:r>
              <a:rPr lang="th-TH" sz="2600" b="1" dirty="0" smtClean="0">
                <a:cs typeface="+mj-cs"/>
              </a:rPr>
              <a:t>ร้อยละ</a:t>
            </a:r>
            <a:r>
              <a:rPr lang="en-US" sz="2600" b="1" dirty="0" smtClean="0">
                <a:cs typeface="+mj-cs"/>
              </a:rPr>
              <a:t> 25)</a:t>
            </a:r>
            <a:endParaRPr lang="en-US" sz="2600" b="1" dirty="0" smtClean="0"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marL="800100" lvl="1" indent="-342900"/>
            <a:r>
              <a:rPr lang="th-TH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	 จำนวน  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4 </a:t>
            </a:r>
            <a:r>
              <a:rPr lang="th-TH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คน</a:t>
            </a:r>
            <a:endParaRPr lang="en-US" sz="2600" b="1" dirty="0" smtClean="0"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marL="800100" lvl="1" indent="-342900"/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3. </a:t>
            </a:r>
            <a:r>
              <a:rPr lang="th-TH" sz="2600" b="1" dirty="0" smtClean="0">
                <a:cs typeface="+mj-cs"/>
              </a:rPr>
              <a:t>ระดับความสำเร็จของการดำเนินงานวิจัย</a:t>
            </a:r>
            <a:r>
              <a:rPr lang="en-US" sz="2600" b="1" dirty="0" smtClean="0">
                <a:cs typeface="+mj-cs"/>
              </a:rPr>
              <a:t>/R2R </a:t>
            </a:r>
            <a:r>
              <a:rPr lang="th-TH" sz="2600" b="1" dirty="0" smtClean="0">
                <a:cs typeface="+mj-cs"/>
              </a:rPr>
              <a:t>ด้านสุขภาพของหน่วยงานสู่การนำไปใช้ ประโยชน์</a:t>
            </a:r>
          </a:p>
          <a:p>
            <a:pPr marL="800100" lvl="1" indent="-342900"/>
            <a:r>
              <a:rPr lang="th-TH" sz="2600" b="1" dirty="0" smtClean="0">
                <a:cs typeface="+mj-cs"/>
              </a:rPr>
              <a:t>	</a:t>
            </a:r>
            <a:r>
              <a:rPr lang="th-TH" sz="26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จำนวน 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th-TH" sz="26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ผลงาน  </a:t>
            </a:r>
            <a:endParaRPr lang="th-TH" sz="2600" b="1" dirty="0" smtClean="0">
              <a:cs typeface="+mj-cs"/>
            </a:endParaRPr>
          </a:p>
          <a:p>
            <a:pPr marL="800100" lvl="1" indent="-342900"/>
            <a:r>
              <a:rPr lang="en-US" sz="2600" b="1" dirty="0" smtClean="0">
                <a:cs typeface="+mj-cs"/>
              </a:rPr>
              <a:t>4.</a:t>
            </a:r>
            <a:r>
              <a:rPr lang="th-TH" sz="2600" b="1" dirty="0" smtClean="0">
                <a:cs typeface="+mj-cs"/>
              </a:rPr>
              <a:t> ร้อยละของบุคลากรที่มีคุณสมบัติครบตามมาตรฐานกำหนดตำแหน่ง ส่งผลงานเพื่อประเมินเลื่อนระดับ</a:t>
            </a:r>
            <a:r>
              <a:rPr lang="en-US" sz="2600" b="1" dirty="0" smtClean="0">
                <a:cs typeface="+mj-cs"/>
              </a:rPr>
              <a:t>( ≥ </a:t>
            </a:r>
            <a:r>
              <a:rPr lang="th-TH" sz="2600" b="1" dirty="0" smtClean="0">
                <a:cs typeface="+mj-cs"/>
              </a:rPr>
              <a:t>ร้อยละ</a:t>
            </a:r>
            <a:r>
              <a:rPr lang="en-US" sz="2600" b="1" dirty="0" smtClean="0">
                <a:cs typeface="+mj-cs"/>
              </a:rPr>
              <a:t> 30)</a:t>
            </a:r>
          </a:p>
          <a:p>
            <a:pPr marL="800100" lvl="1" indent="-342900"/>
            <a:r>
              <a:rPr lang="en-US" sz="2600" b="1" dirty="0" smtClean="0">
                <a:cs typeface="+mj-cs"/>
              </a:rPr>
              <a:t>	</a:t>
            </a:r>
            <a:r>
              <a:rPr lang="th-TH" sz="2600" b="1" dirty="0" smtClean="0">
                <a:cs typeface="+mj-cs"/>
              </a:rPr>
              <a:t>  จำนวน   </a:t>
            </a:r>
            <a:r>
              <a:rPr lang="en-US" sz="2600" b="1" dirty="0" smtClean="0">
                <a:cs typeface="+mj-cs"/>
              </a:rPr>
              <a:t>2</a:t>
            </a:r>
            <a:r>
              <a:rPr lang="th-TH" sz="2600" b="1" dirty="0" smtClean="0">
                <a:cs typeface="+mj-cs"/>
              </a:rPr>
              <a:t>  คน</a:t>
            </a:r>
            <a:endParaRPr lang="en-US" sz="2600" b="1" dirty="0" smtClean="0">
              <a:cs typeface="+mj-cs"/>
            </a:endParaRPr>
          </a:p>
          <a:p>
            <a:pPr marL="800100" lvl="1" indent="-342900"/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	</a:t>
            </a:r>
            <a:endParaRPr lang="th-TH" sz="2600" b="1" dirty="0" smtClean="0"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marL="342900" indent="-342900"/>
            <a:r>
              <a:rPr lang="th-TH" sz="3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</a:t>
            </a:r>
            <a:endParaRPr lang="th-TH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7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ตาราง 2"/>
          <p:cNvGraphicFramePr>
            <a:graphicFrameLocks noGrp="1"/>
          </p:cNvGraphicFramePr>
          <p:nvPr/>
        </p:nvGraphicFramePr>
        <p:xfrm>
          <a:off x="900954" y="430301"/>
          <a:ext cx="10461810" cy="55939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0011"/>
                <a:gridCol w="1038490"/>
                <a:gridCol w="4153953"/>
                <a:gridCol w="1298110"/>
                <a:gridCol w="1332727"/>
                <a:gridCol w="1194261"/>
                <a:gridCol w="944258"/>
              </a:tblGrid>
              <a:tr h="850054">
                <a:tc gridSpan="7"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รายงาน</a:t>
                      </a:r>
                      <a:r>
                        <a:rPr lang="th-TH" sz="4000" b="1" baseline="0" dirty="0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4000" b="1" dirty="0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5 อันดับโรคผู้ป่วยนอกโรงพยาบาลวังชิ้น</a:t>
                      </a:r>
                      <a:endParaRPr lang="th-TH" sz="4000" b="1" dirty="0">
                        <a:solidFill>
                          <a:sysClr val="windowText" lastClr="00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9C5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677704">
                <a:tc rowSpan="2"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รหัส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ชื่อโรค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ปีงบประมาณ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677704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2561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2562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2563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2564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</a:tr>
              <a:tr h="677704"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110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Essential</a:t>
                      </a:r>
                      <a:r>
                        <a:rPr lang="en-US" sz="28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(primary)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9,777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9,777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9,777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11,167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</a:tr>
              <a:tr h="677704"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E119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NIDM Without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7,343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7,343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7,343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7,227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</a:tr>
              <a:tr h="677704"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J00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Acute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4,179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4,179</a:t>
                      </a:r>
                      <a:endParaRPr lang="th-TH" sz="2800" b="1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4,179</a:t>
                      </a:r>
                      <a:endParaRPr lang="th-TH" sz="2800" b="1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1,506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</a:tr>
              <a:tr h="677704"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K30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Dyspepsia</a:t>
                      </a:r>
                      <a:endParaRPr lang="th-TH" sz="2800" b="1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3,270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3,270</a:t>
                      </a:r>
                      <a:endParaRPr lang="th-TH" sz="2800" b="1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3,270</a:t>
                      </a:r>
                      <a:endParaRPr lang="th-TH" sz="2800" b="1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2,273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</a:tr>
              <a:tr h="677704"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J449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Chronic obstructive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1,394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1,394</a:t>
                      </a:r>
                      <a:endParaRPr lang="th-TH" sz="2800" b="1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1,394</a:t>
                      </a:r>
                      <a:endParaRPr lang="th-TH" sz="2800" b="1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1,284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EF5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1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F2D6EFCF-8306-4B95-996D-F8A946C77EF8}"/>
              </a:ext>
            </a:extLst>
          </p:cNvPr>
          <p:cNvSpPr txBox="1"/>
          <p:nvPr/>
        </p:nvSpPr>
        <p:spPr>
          <a:xfrm>
            <a:off x="1306829" y="2551837"/>
            <a:ext cx="102774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ดำเนินการตามแผนงานโครงการพัฒนาองค์กรแห่งความสุข อำเภอวังชิ้น จังหวัดแพร่ ปีงบประมาณ 2565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การจัดกิจกรรมสร้างความสามัคคี และการจัดทำ 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OD </a:t>
            </a:r>
            <a:endParaRPr lang="en-US" sz="36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ลูกศร: ขวา 4">
            <a:extLst>
              <a:ext uri="{FF2B5EF4-FFF2-40B4-BE49-F238E27FC236}">
                <a16:creationId xmlns:a16="http://schemas.microsoft.com/office/drawing/2014/main" xmlns="" id="{E1B0C140-332F-48FA-A6CC-515AA4A315E2}"/>
              </a:ext>
            </a:extLst>
          </p:cNvPr>
          <p:cNvSpPr/>
          <p:nvPr/>
        </p:nvSpPr>
        <p:spPr>
          <a:xfrm>
            <a:off x="992505" y="2663398"/>
            <a:ext cx="314324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271BD9B6-0D84-4CB0-A246-AAAF93F85AD5}"/>
              </a:ext>
            </a:extLst>
          </p:cNvPr>
          <p:cNvSpPr txBox="1"/>
          <p:nvPr/>
        </p:nvSpPr>
        <p:spPr>
          <a:xfrm>
            <a:off x="1169894" y="1460372"/>
            <a:ext cx="10434918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17.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ระดับความสำเร็จของการขับเคลื่อนการดำเนินงานองค์กรแห่งความสุข</a:t>
            </a:r>
          </a:p>
        </p:txBody>
      </p:sp>
      <p:sp>
        <p:nvSpPr>
          <p:cNvPr id="6" name="ลูกศร: ขวา 5">
            <a:extLst>
              <a:ext uri="{FF2B5EF4-FFF2-40B4-BE49-F238E27FC236}">
                <a16:creationId xmlns:a16="http://schemas.microsoft.com/office/drawing/2014/main" xmlns="" id="{A2450FE7-3BAE-41C6-AFB2-35E0CE02254C}"/>
              </a:ext>
            </a:extLst>
          </p:cNvPr>
          <p:cNvSpPr/>
          <p:nvPr/>
        </p:nvSpPr>
        <p:spPr>
          <a:xfrm>
            <a:off x="969197" y="3779936"/>
            <a:ext cx="314324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518615" y="650751"/>
            <a:ext cx="2447366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17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5421" y="303722"/>
            <a:ext cx="2295908" cy="1210236"/>
          </a:xfrm>
          <a:prstGeom prst="ellipse">
            <a:avLst/>
          </a:prstGeom>
          <a:solidFill>
            <a:srgbClr val="CC33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ประสิทธิภาพ ร้อยละ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3266" y="4367284"/>
            <a:ext cx="81724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.ร้อยละของบุคลากรในหน่วยงานมีการประเมินความสุขของคนทำงาน</a:t>
            </a:r>
          </a:p>
          <a:p>
            <a:r>
              <a:rPr lang="en-US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.ร้อยละองค์กรแห่งความสุขที่มีคุณภาพ</a:t>
            </a:r>
            <a:endParaRPr lang="th-TH" sz="32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10520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416E3464-6FBE-4919-90E4-7D5DECD26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4" y="1054568"/>
            <a:ext cx="3326414" cy="2501411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B72445BF-68FD-4F5D-AF72-8FB4092B1FD0}"/>
              </a:ext>
            </a:extLst>
          </p:cNvPr>
          <p:cNvSpPr txBox="1"/>
          <p:nvPr/>
        </p:nvSpPr>
        <p:spPr>
          <a:xfrm>
            <a:off x="2770496" y="329257"/>
            <a:ext cx="612784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การร่วมกัน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ทำบุญสำนักงาน ปี 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2565</a:t>
            </a:r>
            <a:endParaRPr lang="en-US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C72B7755-FF61-41A5-93C7-77A5F493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035" y="1054567"/>
            <a:ext cx="3419289" cy="250141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E1D241F0-7059-4223-8A39-E6CDFFA4C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81" y="1054567"/>
            <a:ext cx="3119461" cy="2501411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1E693A96-AD29-4C1A-AA21-DCFC7A36B4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3" y="3703478"/>
            <a:ext cx="5576555" cy="2339788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381F67B2-D192-4AC2-8A64-9148FB39D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58" y="3703476"/>
            <a:ext cx="4760769" cy="23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746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64FD2555-229C-4CCB-A45A-A13F4124C4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89" y="1501254"/>
            <a:ext cx="3167650" cy="261367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3694" y="1583141"/>
            <a:ext cx="3385584" cy="267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4334" y="4151871"/>
            <a:ext cx="3261814" cy="24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9041" y="4230805"/>
            <a:ext cx="3461382" cy="232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704" y="586853"/>
            <a:ext cx="3425281" cy="256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E3DE3D3B-9D72-4582-9B3B-19096FC20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886" y="3016155"/>
            <a:ext cx="2224584" cy="1569492"/>
          </a:xfrm>
          <a:prstGeom prst="pent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</a:rPr>
              <a:t>กองทุน</a:t>
            </a:r>
            <a:r>
              <a:rPr lang="th-TH" b="1" dirty="0" smtClean="0">
                <a:solidFill>
                  <a:schemeClr val="tx1"/>
                </a:solidFill>
              </a:rPr>
              <a:t>บุญ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0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="" xmlns:a16="http://schemas.microsoft.com/office/drawing/2014/main" id="{4D336CF6-2E00-4BD4-87B7-5CD54A948C62}"/>
              </a:ext>
            </a:extLst>
          </p:cNvPr>
          <p:cNvSpPr txBox="1"/>
          <p:nvPr/>
        </p:nvSpPr>
        <p:spPr>
          <a:xfrm>
            <a:off x="1381125" y="2151728"/>
            <a:ext cx="10058399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18.ระดับความสำเร็จและการแลกเปลี่ยนข้อมูลผ่าน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NAN  API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และ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HIS Gateway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Times New Roman" panose="02020603050405020304" pitchFamily="18" charset="0"/>
                <a:cs typeface="TH SarabunPSK" pitchFamily="34" charset="-34"/>
              </a:rPr>
              <a:t>และผ่านเกณฑ์ความมั่นคงทางปลอดภัยทางไซเบอร์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0592C46F-6B96-4807-9002-E30B2075FB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3807090">
            <a:off x="779993" y="3277523"/>
            <a:ext cx="2332433" cy="4042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26" y="3722914"/>
            <a:ext cx="9757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/>
              <a:t>ผลการประเมินตนเองได้  </a:t>
            </a:r>
            <a:r>
              <a:rPr lang="en-US" sz="3600" b="1" dirty="0" smtClean="0"/>
              <a:t>8 </a:t>
            </a:r>
            <a:r>
              <a:rPr lang="th-TH" sz="3600" b="1" dirty="0" smtClean="0"/>
              <a:t>คะแนน  อยู่ระดับ </a:t>
            </a:r>
            <a:r>
              <a:rPr lang="en-US" sz="3600" b="1" dirty="0" smtClean="0"/>
              <a:t>5 </a:t>
            </a:r>
            <a:endParaRPr lang="th-TH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464024" y="1412153"/>
            <a:ext cx="2447366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18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5895" y="1034008"/>
            <a:ext cx="2326105" cy="1210236"/>
          </a:xfrm>
          <a:prstGeom prst="ellipse">
            <a:avLst/>
          </a:prstGeom>
          <a:solidFill>
            <a:srgbClr val="CC33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ประสิทธิภาพ ร้อยละ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001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D6589D82-8834-42D9-B942-DA63EF2656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" t="951" r="500" b="1018"/>
          <a:stretch/>
        </p:blipFill>
        <p:spPr>
          <a:xfrm>
            <a:off x="87086" y="209007"/>
            <a:ext cx="12043954" cy="64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1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="" xmlns:a16="http://schemas.microsoft.com/office/drawing/2014/main" id="{34C0441E-99A0-4474-AB85-3014125D4CF9}"/>
              </a:ext>
            </a:extLst>
          </p:cNvPr>
          <p:cNvSpPr txBox="1"/>
          <p:nvPr/>
        </p:nvSpPr>
        <p:spPr>
          <a:xfrm>
            <a:off x="1277229" y="2250965"/>
            <a:ext cx="97516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มีการจัดประชุมและวิเคราะห์งานข้อมูลเพื่อให้ผ่านเกณฑ์คุณภาพ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ลูกศร: ขวา 4">
            <a:extLst>
              <a:ext uri="{FF2B5EF4-FFF2-40B4-BE49-F238E27FC236}">
                <a16:creationId xmlns="" xmlns:a16="http://schemas.microsoft.com/office/drawing/2014/main" id="{04149703-2B76-414A-98E2-B0DE7CA6C182}"/>
              </a:ext>
            </a:extLst>
          </p:cNvPr>
          <p:cNvSpPr/>
          <p:nvPr/>
        </p:nvSpPr>
        <p:spPr>
          <a:xfrm>
            <a:off x="704851" y="2438861"/>
            <a:ext cx="32385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AE3994EA-F2A0-4330-9999-9368295F28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2" y="3277518"/>
            <a:ext cx="3610616" cy="2706741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A0C7127A-D67C-4068-9178-8C2433842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165" y="3251579"/>
            <a:ext cx="3727518" cy="2726139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37CF0913-4826-4C47-9276-A7EE9F356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25" y="3260544"/>
            <a:ext cx="3481371" cy="273082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B6E0F05E-7801-44D5-BE78-58F901B5133C}"/>
              </a:ext>
            </a:extLst>
          </p:cNvPr>
          <p:cNvSpPr txBox="1"/>
          <p:nvPr/>
        </p:nvSpPr>
        <p:spPr>
          <a:xfrm>
            <a:off x="1193529" y="1354339"/>
            <a:ext cx="9485601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ordia New" panose="020B0304020202020204" pitchFamily="34" charset="-34"/>
              </a:rPr>
              <a:t>19.ร้อยละของสถานพยาบาลทุกแห่งผ่านเกณฑ์คุณภาพข้อมูล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538708" y="499908"/>
            <a:ext cx="2447366" cy="646331"/>
          </a:xfrm>
          <a:prstGeom prst="flowChartPreparation">
            <a:avLst/>
          </a:prstGeom>
          <a:solidFill>
            <a:srgbClr val="CCFFCC"/>
          </a:solidFill>
          <a:ln>
            <a:solidFill>
              <a:srgbClr val="9FFA8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MOU 19</a:t>
            </a:r>
            <a:endParaRPr lang="th-T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="" xmlns:a16="http://schemas.microsoft.com/office/drawing/2014/main" id="{9A157630-2C9E-4A54-8487-5E922125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8463" y="158275"/>
            <a:ext cx="2034990" cy="1210236"/>
          </a:xfrm>
          <a:prstGeom prst="ellipse">
            <a:avLst/>
          </a:prstGeom>
          <a:solidFill>
            <a:srgbClr val="CC33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ประสิทธิผล ร้อยละ60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78632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1">
            <a:extLst>
              <a:ext uri="{FF2B5EF4-FFF2-40B4-BE49-F238E27FC236}">
                <a16:creationId xmlns="" xmlns:a16="http://schemas.microsoft.com/office/drawing/2014/main" id="{812563A9-7CF9-4130-918D-89E8F5CFB7DE}"/>
              </a:ext>
            </a:extLst>
          </p:cNvPr>
          <p:cNvSpPr txBox="1">
            <a:spLocks/>
          </p:cNvSpPr>
          <p:nvPr/>
        </p:nvSpPr>
        <p:spPr>
          <a:xfrm>
            <a:off x="295274" y="3339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ผ่านเกณฑ์คุณภาพข้อมูล </a:t>
            </a:r>
            <a:r>
              <a:rPr lang="th-TH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(ครบถ้วน,ถูกต้อง,สอดคล้อง,ทันเวลา)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02930E13-E52C-4C1F-8B40-800AA3DC73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903" y="1345107"/>
            <a:ext cx="11678194" cy="416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253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7"/>
          <a:stretch/>
        </p:blipFill>
        <p:spPr>
          <a:xfrm>
            <a:off x="186813" y="0"/>
            <a:ext cx="11779045" cy="6858000"/>
          </a:xfrm>
          <a:prstGeom prst="rect">
            <a:avLst/>
          </a:prstGeom>
        </p:spPr>
      </p:pic>
      <p:sp>
        <p:nvSpPr>
          <p:cNvPr id="5" name="ชื่อเรื่อง 1"/>
          <p:cNvSpPr>
            <a:spLocks noGrp="1"/>
          </p:cNvSpPr>
          <p:nvPr>
            <p:ph type="ctrTitle"/>
          </p:nvPr>
        </p:nvSpPr>
        <p:spPr>
          <a:xfrm>
            <a:off x="535576" y="287382"/>
            <a:ext cx="11247121" cy="2246811"/>
          </a:xfrm>
          <a:solidFill>
            <a:schemeClr val="accent1">
              <a:lumMod val="75000"/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th-TH" sz="48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รายงานสถานการณ์การเฝ้าระวังควบคุม / ป้องกัน / รักษา</a:t>
            </a:r>
            <a:r>
              <a:rPr lang="th-TH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80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โรค</a:t>
            </a:r>
            <a:r>
              <a:rPr lang="th-TH" sz="80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ติดเชื้อ</a:t>
            </a:r>
            <a:r>
              <a:rPr lang="th-TH" sz="8000" b="1" dirty="0" err="1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ไวรัส</a:t>
            </a:r>
            <a:r>
              <a:rPr lang="th-TH" sz="80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โคโรนา 2019</a:t>
            </a:r>
            <a:endParaRPr lang="en-US" sz="80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448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59" y="457200"/>
            <a:ext cx="5167004" cy="551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7737" y="418012"/>
            <a:ext cx="5381897" cy="544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86813" y="116632"/>
            <a:ext cx="11887200" cy="86895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การดำเนินงานของอำเภอวังชิ้น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Google Shape;1547;p43"/>
          <p:cNvSpPr txBox="1"/>
          <p:nvPr/>
        </p:nvSpPr>
        <p:spPr>
          <a:xfrm>
            <a:off x="2550149" y="5248432"/>
            <a:ext cx="5578669" cy="868958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th-TH" sz="2400" b="1" dirty="0">
                <a:latin typeface="TH SarabunPSK" pitchFamily="34" charset="-34"/>
                <a:ea typeface="Work Sans"/>
                <a:cs typeface="TH SarabunPSK" pitchFamily="34" charset="-34"/>
                <a:sym typeface="Work Sans"/>
              </a:rPr>
              <a:t>จัดตั้งศูนย์ปฏิบัติการควบคุมโรคติดต่ออำเภอวังชิ้น ประชุมวางแผนการดำเนินงานและติดตามการดำเนินงานอย่างต่อเนื่อง</a:t>
            </a:r>
            <a:endParaRPr sz="2400" b="1" dirty="0">
              <a:latin typeface="TH SarabunPSK" pitchFamily="34" charset="-34"/>
              <a:ea typeface="Work Sans"/>
              <a:cs typeface="TH SarabunPSK" pitchFamily="34" charset="-34"/>
              <a:sym typeface="Work Sans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86C75C4E-4985-4AFD-BBA4-7202D8A1C2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5" y="1844832"/>
            <a:ext cx="3561589" cy="328298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="" xmlns:a16="http://schemas.microsoft.com/office/drawing/2014/main" id="{E06ECC37-FFE9-42CE-8B37-8DA1EC006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095" y="1849313"/>
            <a:ext cx="3695522" cy="327849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D0A60DD0-0C13-4A71-B93E-DC3B88DA26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18" y="1894138"/>
            <a:ext cx="3695522" cy="323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4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/>
          <p:cNvGraphicFramePr/>
          <p:nvPr/>
        </p:nvGraphicFramePr>
        <p:xfrm>
          <a:off x="0" y="161365"/>
          <a:ext cx="12192000" cy="6199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18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47;p43"/>
          <p:cNvSpPr txBox="1"/>
          <p:nvPr/>
        </p:nvSpPr>
        <p:spPr>
          <a:xfrm>
            <a:off x="7847508" y="5271168"/>
            <a:ext cx="3779716" cy="937870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th-TH" sz="2400" b="1" dirty="0">
                <a:latin typeface="TH SarabunPSK" pitchFamily="34" charset="-34"/>
                <a:ea typeface="Work Sans"/>
                <a:cs typeface="TH SarabunPSK" pitchFamily="34" charset="-34"/>
                <a:sym typeface="Work Sans"/>
              </a:rPr>
              <a:t>การออกสอบสวนโรค กรณีเกิด </a:t>
            </a:r>
            <a:r>
              <a:rPr lang="en-US" sz="2400" b="1" dirty="0">
                <a:latin typeface="TH SarabunPSK" pitchFamily="34" charset="-34"/>
                <a:ea typeface="Work Sans"/>
                <a:cs typeface="TH SarabunPSK" pitchFamily="34" charset="-34"/>
                <a:sym typeface="Work Sans"/>
              </a:rPr>
              <a:t>Case</a:t>
            </a:r>
            <a:endParaRPr sz="2400" b="1" dirty="0">
              <a:latin typeface="TH SarabunPSK" pitchFamily="34" charset="-34"/>
              <a:ea typeface="Work Sans"/>
              <a:cs typeface="TH SarabunPSK" pitchFamily="34" charset="-34"/>
              <a:sym typeface="Work Sans"/>
            </a:endParaRPr>
          </a:p>
        </p:txBody>
      </p:sp>
      <p:sp>
        <p:nvSpPr>
          <p:cNvPr id="9" name="ชื่อเรื่อง 1"/>
          <p:cNvSpPr>
            <a:spLocks noGrp="1"/>
          </p:cNvSpPr>
          <p:nvPr>
            <p:ph type="title"/>
          </p:nvPr>
        </p:nvSpPr>
        <p:spPr>
          <a:xfrm>
            <a:off x="186812" y="188640"/>
            <a:ext cx="11788877" cy="86895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การดำเนินงานของอำเภอวังชิ้น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88A70364-608B-4B92-BFFA-035E34D62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8" y="2180595"/>
            <a:ext cx="3873931" cy="2905448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7217E60F-0FF9-4415-8DC0-4894F5B27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284" y="2180595"/>
            <a:ext cx="3092631" cy="2905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277D34B0-7E4B-4D5F-9FE8-FDF230E72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61" y="2180594"/>
            <a:ext cx="3560687" cy="290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245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47;p43"/>
          <p:cNvSpPr txBox="1"/>
          <p:nvPr/>
        </p:nvSpPr>
        <p:spPr>
          <a:xfrm>
            <a:off x="8394974" y="3757859"/>
            <a:ext cx="3561051" cy="2731431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th-TH" sz="3600" b="1" dirty="0">
                <a:latin typeface="TH SarabunPSK" pitchFamily="34" charset="-34"/>
                <a:ea typeface="Work Sans"/>
                <a:cs typeface="TH SarabunPSK" pitchFamily="34" charset="-34"/>
                <a:sym typeface="Work Sans"/>
              </a:rPr>
              <a:t>หน่วยงานราชการมีการตั้งจุดล้างมือ และมีการลงทะเบียนสแกนไทยชนะก่อนเข้าหน่วยงาน</a:t>
            </a:r>
            <a:endParaRPr sz="3600" b="1" dirty="0">
              <a:latin typeface="TH SarabunPSK" pitchFamily="34" charset="-34"/>
              <a:ea typeface="Work Sans"/>
              <a:cs typeface="TH SarabunPSK" pitchFamily="34" charset="-34"/>
              <a:sym typeface="Work Sans"/>
            </a:endParaRPr>
          </a:p>
        </p:txBody>
      </p:sp>
      <p:sp>
        <p:nvSpPr>
          <p:cNvPr id="9" name="ชื่อเรื่อง 1"/>
          <p:cNvSpPr>
            <a:spLocks noGrp="1"/>
          </p:cNvSpPr>
          <p:nvPr>
            <p:ph type="title"/>
          </p:nvPr>
        </p:nvSpPr>
        <p:spPr>
          <a:xfrm>
            <a:off x="235974" y="188640"/>
            <a:ext cx="11808542" cy="86895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การดำเนินงานของอำเภอวังชิ้น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1203041"/>
            <a:ext cx="3926211" cy="2427129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040" y="1187938"/>
            <a:ext cx="3582084" cy="2426304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975" y="1203041"/>
            <a:ext cx="3561052" cy="2411201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59" y="3744582"/>
            <a:ext cx="3256047" cy="2924778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1" y="3757859"/>
            <a:ext cx="3902469" cy="29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74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47;p43"/>
          <p:cNvSpPr txBox="1"/>
          <p:nvPr/>
        </p:nvSpPr>
        <p:spPr>
          <a:xfrm>
            <a:off x="1887546" y="5906306"/>
            <a:ext cx="8136904" cy="783115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th-TH" sz="2400" b="1" dirty="0">
                <a:latin typeface="TH SarabunPSK" pitchFamily="34" charset="-34"/>
                <a:ea typeface="Work Sans"/>
                <a:cs typeface="TH SarabunPSK" pitchFamily="34" charset="-34"/>
                <a:sym typeface="Work Sans"/>
              </a:rPr>
              <a:t>ตรวจเยี่ยมให้คำแนะนำ สถานประกอบการ โรงงาน ร้านอาหาร ในพื้นที่</a:t>
            </a:r>
            <a:endParaRPr sz="2400" b="1" dirty="0">
              <a:latin typeface="TH SarabunPSK" pitchFamily="34" charset="-34"/>
              <a:ea typeface="Work Sans"/>
              <a:cs typeface="TH SarabunPSK" pitchFamily="34" charset="-34"/>
              <a:sym typeface="Work Sans"/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314632" y="111770"/>
            <a:ext cx="11051457" cy="86895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การดำเนินงานของอำเภอวังชิ้น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3" y="1105136"/>
            <a:ext cx="4208454" cy="2220597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10662"/>
          <a:stretch/>
        </p:blipFill>
        <p:spPr>
          <a:xfrm>
            <a:off x="1887546" y="3513693"/>
            <a:ext cx="4241530" cy="2486796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8"/>
          <a:stretch/>
        </p:blipFill>
        <p:spPr>
          <a:xfrm>
            <a:off x="6096000" y="1058561"/>
            <a:ext cx="4133870" cy="2220597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8"/>
          <a:stretch/>
        </p:blipFill>
        <p:spPr>
          <a:xfrm>
            <a:off x="7330714" y="3607876"/>
            <a:ext cx="4035375" cy="248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725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04E00B9C-1190-4191-8F13-12C7D849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" y="411399"/>
            <a:ext cx="11198941" cy="9630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การคัดกรองและสอบสวนโรคกรณีผู้สัมผัสเสี่ยงสูงในพื้นที่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="" xmlns:a16="http://schemas.microsoft.com/office/drawing/2014/main" id="{CF12E3D6-2EF5-4B44-9CEC-C5DDAB6CC9D2}"/>
              </a:ext>
            </a:extLst>
          </p:cNvPr>
          <p:cNvSpPr txBox="1"/>
          <p:nvPr/>
        </p:nvSpPr>
        <p:spPr>
          <a:xfrm>
            <a:off x="3910455" y="5475191"/>
            <a:ext cx="5359051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การคัดกรองเชิงรุกกรณีผู้สัมผัสเสี่ยงสูงกับผู้ป่วยยืนยัน วงที่ 1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A603A966-5970-4C6E-B8C3-FB091A2C9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3554"/>
            <a:ext cx="3573993" cy="315333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6B9F6785-594A-4603-9B58-D56324E6C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91" y="1963553"/>
            <a:ext cx="4016787" cy="3153335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B9680A41-E3E9-4F2F-9BFC-BBDDA9AA12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128" y="1963553"/>
            <a:ext cx="2803672" cy="315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226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01230AE1-B3BD-4D85-BA5D-AF8521AC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90" y="247293"/>
            <a:ext cx="11051458" cy="106370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การตรวจคัดกรองเจ้าหน้าที่ที่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ปฎิบั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ติงานโควิด 19 </a:t>
            </a:r>
            <a:endParaRPr lang="th-TH" dirty="0"/>
          </a:p>
        </p:txBody>
      </p:sp>
      <p:sp>
        <p:nvSpPr>
          <p:cNvPr id="7" name="ตัวแทนเนื้อหา 2">
            <a:extLst>
              <a:ext uri="{FF2B5EF4-FFF2-40B4-BE49-F238E27FC236}">
                <a16:creationId xmlns="" xmlns:a16="http://schemas.microsoft.com/office/drawing/2014/main" id="{1329E73B-859B-409F-A5B9-BFC6FB148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493" y="5899773"/>
            <a:ext cx="4152718" cy="117476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มีการตรวจคัดกรองเจ้าหน้าที่</a:t>
            </a:r>
            <a:r>
              <a:rPr lang="th-TH" sz="1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ปฎิบั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ติงานด้วย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ATK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ทุกสัปดาห์</a:t>
            </a:r>
          </a:p>
          <a:p>
            <a:pPr marL="0" indent="0">
              <a:buNone/>
            </a:pP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95CEDAAB-E65F-4D9F-89F9-8E4B3EB7E8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" b="3084"/>
          <a:stretch/>
        </p:blipFill>
        <p:spPr>
          <a:xfrm>
            <a:off x="394446" y="1936279"/>
            <a:ext cx="3810001" cy="371044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2E8B3E85-538C-4242-A404-47B17CA98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87" y="1955225"/>
            <a:ext cx="2888694" cy="3710447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3AC49801-C2A4-4B57-A005-617E44961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421" y="1936278"/>
            <a:ext cx="2987307" cy="37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558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0446" y="365760"/>
            <a:ext cx="11521440" cy="578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815" y="252594"/>
            <a:ext cx="11372002" cy="598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="" xmlns:a16="http://schemas.microsoft.com/office/drawing/2014/main" id="{04E00B9C-1190-4191-8F13-12C7D849226F}"/>
              </a:ext>
            </a:extLst>
          </p:cNvPr>
          <p:cNvSpPr txBox="1">
            <a:spLocks/>
          </p:cNvSpPr>
          <p:nvPr/>
        </p:nvSpPr>
        <p:spPr>
          <a:xfrm>
            <a:off x="521696" y="302217"/>
            <a:ext cx="11198941" cy="9630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การพัฒนาคลินิกแพทย์แผนไทย </a:t>
            </a:r>
            <a:r>
              <a:rPr kumimoji="0" lang="th-TH" sz="4800" b="0" i="0" u="none" strike="noStrike" kern="1200" cap="none" spc="-5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สสอ.</a:t>
            </a:r>
            <a:r>
              <a:rPr kumimoji="0" lang="th-TH" sz="48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วังชิ้น</a:t>
            </a:r>
            <a:endParaRPr kumimoji="0" lang="th-TH" sz="4800" b="1" i="0" u="none" strike="noStrike" kern="1200" cap="none" spc="-5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074" name="Picture 2" descr="ตำรับยากัญชา ของอภัยภูเบศ - เทคโนโลยีชาวบ้าน"/>
          <p:cNvPicPr>
            <a:picLocks noChangeAspect="1" noChangeArrowheads="1"/>
          </p:cNvPicPr>
          <p:nvPr/>
        </p:nvPicPr>
        <p:blipFill>
          <a:blip r:embed="rId2"/>
          <a:srcRect r="33250" b="627"/>
          <a:stretch>
            <a:fillRect/>
          </a:stretch>
        </p:blipFill>
        <p:spPr bwMode="auto">
          <a:xfrm>
            <a:off x="1924335" y="3674166"/>
            <a:ext cx="3555572" cy="2972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ต่อยอดนวดแผนไทย เป็น Excellent center - Thaihealth.or.th |  สำนักงานกองทุนสนับสนุนการสร้างเสริมสุขภาพ (สสส.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5182" y="3780430"/>
            <a:ext cx="3916312" cy="2702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ความรู้เบื้องต้นเกี่ยวกับการนวดแผนไทย » หัตถเวชกรรมไทย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7159" y="1452918"/>
            <a:ext cx="4251914" cy="2300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04E00B9C-1190-4191-8F13-12C7D849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" y="411399"/>
            <a:ext cx="11198941" cy="9630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dirty="0" smtClean="0"/>
              <a:t>การพัฒนาคลินิกแพทย์แผนไทย </a:t>
            </a:r>
            <a:r>
              <a:rPr lang="th-TH" dirty="0" err="1" smtClean="0"/>
              <a:t>สสอ.</a:t>
            </a:r>
            <a:r>
              <a:rPr lang="th-TH" dirty="0" smtClean="0"/>
              <a:t>วังชิ้น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ตัวยึดเนื้อหา 5" descr="987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7511" y="1757330"/>
            <a:ext cx="4549518" cy="4316899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0354" y="1685337"/>
            <a:ext cx="4820196" cy="444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2622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6370" y="339634"/>
            <a:ext cx="4617936" cy="5242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รูปภาพ 5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0040" y="323061"/>
            <a:ext cx="5069363" cy="5211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01254" y="5786650"/>
            <a:ext cx="252986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.ด้านเภสัชกรรมไทย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42496" y="5759354"/>
            <a:ext cx="241123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.ด้านผดุงครรภ์ไทย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แผนภูมิ 2"/>
          <p:cNvGraphicFramePr/>
          <p:nvPr/>
        </p:nvGraphicFramePr>
        <p:xfrm>
          <a:off x="255494" y="228600"/>
          <a:ext cx="11739282" cy="5809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92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797" y="384086"/>
            <a:ext cx="4718799" cy="5347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รูปภาพ 4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4857" y="379410"/>
            <a:ext cx="4836182" cy="5306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29050" y="5786652"/>
            <a:ext cx="183575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.ด้านนวดไทย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01802" y="5827594"/>
            <a:ext cx="2347117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.ด้านเวชกรรมไทย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648" y="200344"/>
            <a:ext cx="5571198" cy="305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8137" y="169818"/>
            <a:ext cx="5673749" cy="304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8731" y="3409407"/>
            <a:ext cx="5660343" cy="265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703" y="3461658"/>
            <a:ext cx="5303521" cy="264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97280" y="545910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4C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Goal</a:t>
            </a:r>
            <a:endParaRPr lang="th-TH" sz="13800" dirty="0">
              <a:solidFill>
                <a:srgbClr val="F4CD6C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0555" indent="-173355" algn="ctr"/>
            <a:r>
              <a:rPr lang="th-TH" sz="7200" b="1" dirty="0" smtClean="0">
                <a:solidFill>
                  <a:srgbClr val="00B05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+mj-cs"/>
              </a:rPr>
              <a:t>ประชาชนอำเภอวังชิ้นสุขภาพดี</a:t>
            </a:r>
            <a:endParaRPr lang="en-US" sz="7200" b="1" dirty="0" smtClean="0">
              <a:solidFill>
                <a:srgbClr val="00B050"/>
              </a:solidFill>
              <a:latin typeface="Tahoma" panose="020B0604030504040204" pitchFamily="34" charset="0"/>
              <a:ea typeface="Times New Roman" panose="02020603050405020304" pitchFamily="18" charset="0"/>
              <a:cs typeface="+mj-cs"/>
            </a:endParaRPr>
          </a:p>
          <a:p>
            <a:pPr marL="630555" indent="-173355" algn="ctr"/>
            <a:r>
              <a:rPr lang="th-TH" sz="7200" b="1" dirty="0" smtClean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</a:t>
            </a:r>
            <a:r>
              <a:rPr lang="th-TH" sz="7200" b="1" dirty="0" smtClean="0">
                <a:solidFill>
                  <a:srgbClr val="F9A9D9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เจ้าหน้าที่มีความสุข</a:t>
            </a:r>
            <a:endParaRPr lang="en-US" sz="7200" b="1" dirty="0" smtClean="0">
              <a:solidFill>
                <a:srgbClr val="F9A9D9"/>
              </a:solidFill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indent="457200" algn="ctr"/>
            <a:r>
              <a:rPr lang="th-TH" sz="7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ระบบสุขภาพยั่งยืน</a:t>
            </a: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99595" y="692331"/>
            <a:ext cx="7877655" cy="454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ALLPPT-COLOR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E1F0B"/>
      </a:accent1>
      <a:accent2>
        <a:srgbClr val="DB6D25"/>
      </a:accent2>
      <a:accent3>
        <a:srgbClr val="FFB03B"/>
      </a:accent3>
      <a:accent4>
        <a:srgbClr val="FFCE4B"/>
      </a:accent4>
      <a:accent5>
        <a:srgbClr val="FCE68A"/>
      </a:accent5>
      <a:accent6>
        <a:srgbClr val="63070A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COLOR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E1F0B"/>
      </a:accent1>
      <a:accent2>
        <a:srgbClr val="DB6D25"/>
      </a:accent2>
      <a:accent3>
        <a:srgbClr val="FFB03B"/>
      </a:accent3>
      <a:accent4>
        <a:srgbClr val="FFCE4B"/>
      </a:accent4>
      <a:accent5>
        <a:srgbClr val="FCE68A"/>
      </a:accent5>
      <a:accent6>
        <a:srgbClr val="63070A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ย้อนยุค">
  <a:themeElements>
    <a:clrScheme name="ย้อนยุค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ย้อนยุค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ย้อนยุค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LLPPT-COLOR 10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8E1F0B"/>
    </a:accent1>
    <a:accent2>
      <a:srgbClr val="DB6D25"/>
    </a:accent2>
    <a:accent3>
      <a:srgbClr val="FFB03B"/>
    </a:accent3>
    <a:accent4>
      <a:srgbClr val="FFCE4B"/>
    </a:accent4>
    <a:accent5>
      <a:srgbClr val="FCE68A"/>
    </a:accent5>
    <a:accent6>
      <a:srgbClr val="63070A"/>
    </a:accent6>
    <a:hlink>
      <a:srgbClr val="FFFFFF"/>
    </a:hlink>
    <a:folHlink>
      <a:srgbClr val="FFFFFF"/>
    </a:folHlink>
  </a:clrScheme>
</a:themeOverride>
</file>

<file path=ppt/theme/themeOverride2.xml><?xml version="1.0" encoding="utf-8"?>
<a:themeOverride xmlns:a="http://schemas.openxmlformats.org/drawingml/2006/main">
  <a:clrScheme name="ALLPPT-COLOR 10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8E1F0B"/>
    </a:accent1>
    <a:accent2>
      <a:srgbClr val="DB6D25"/>
    </a:accent2>
    <a:accent3>
      <a:srgbClr val="FFB03B"/>
    </a:accent3>
    <a:accent4>
      <a:srgbClr val="FFCE4B"/>
    </a:accent4>
    <a:accent5>
      <a:srgbClr val="FCE68A"/>
    </a:accent5>
    <a:accent6>
      <a:srgbClr val="63070A"/>
    </a:accent6>
    <a:hlink>
      <a:srgbClr val="FFFFFF"/>
    </a:hlink>
    <a:folHlink>
      <a:srgbClr val="FF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12824</TotalTime>
  <Words>3458</Words>
  <Application>Microsoft Office PowerPoint</Application>
  <PresentationFormat>กำหนดเอง</PresentationFormat>
  <Paragraphs>760</Paragraphs>
  <Slides>93</Slides>
  <Notes>5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3</vt:i4>
      </vt:variant>
      <vt:variant>
        <vt:lpstr>ชื่อเรื่องภาพนิ่ง</vt:lpstr>
      </vt:variant>
      <vt:variant>
        <vt:i4>93</vt:i4>
      </vt:variant>
    </vt:vector>
  </HeadingPairs>
  <TitlesOfParts>
    <vt:vector size="96" baseType="lpstr">
      <vt:lpstr>Contents Slide Master</vt:lpstr>
      <vt:lpstr>Section Break Slide Master</vt:lpstr>
      <vt:lpstr>ย้อนยุค</vt:lpstr>
      <vt:lpstr>งานนำเสนอ PowerPoint</vt:lpstr>
      <vt:lpstr>งานนำเสนอ PowerPoint</vt:lpstr>
      <vt:lpstr>คำขวัญอำเภอวังชิ้น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แผนยุทธศาสตร์ คปสอ.วังชิ้น แบบมีส่วนร่วมปีงบประมาณ  2565</vt:lpstr>
      <vt:lpstr>งานนำเสนอ PowerPoint</vt:lpstr>
      <vt:lpstr>ปัญหาสาธารณสุขในพื้นที่อำเภอวังชิ้น</vt:lpstr>
      <vt:lpstr>ปัญหาสาธารณสุขในพื้นที่อำเภอวังชิ้น</vt:lpstr>
      <vt:lpstr>งานนำเสนอ PowerPoint</vt:lpstr>
      <vt:lpstr>งานนำเสนอ PowerPoint</vt:lpstr>
      <vt:lpstr>งานนำเสนอ PowerPoint</vt:lpstr>
      <vt:lpstr>จุดมุ่งหมาย (Purposes) :</vt:lpstr>
      <vt:lpstr>เป้าหมาย  ( Goal ) :</vt:lpstr>
      <vt:lpstr>ประเด็นยุทธศาสตร์ ( stratergic Issuess) :</vt:lpstr>
      <vt:lpstr>ประเด็นยุทธศาสตร์ ( stratergic Issuess) :</vt:lpstr>
      <vt:lpstr>ประเด็นยุทธศาสตร์ ( stratergic Issuess) :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ผลงานการให้บริการวัคซีนโควิด 19</vt:lpstr>
      <vt:lpstr>งานนำเสนอ PowerPoint</vt:lpstr>
      <vt:lpstr>งานนำเสนอ PowerPoint</vt:lpstr>
      <vt:lpstr>งานนำเสนอ PowerPoint</vt:lpstr>
      <vt:lpstr>ผู้ป่วยวัณโรคทุกประเภทขึ้นทะเบียนรักษาทั้งหมด จำนวน 20 ราย </vt:lpstr>
      <vt:lpstr>ประสิทธิผล ร้อยละ60</vt:lpstr>
      <vt:lpstr>ประสิทธิผล ร้อยละ60</vt:lpstr>
      <vt:lpstr>ประสิทธิผล ร้อยละ60</vt:lpstr>
      <vt:lpstr>ประสิทธิผล ร้อยละ60</vt:lpstr>
      <vt:lpstr>ประสิทธิผล ร้อยละ60</vt:lpstr>
      <vt:lpstr>ประสิทธิผล ร้อยละ60</vt:lpstr>
      <vt:lpstr>งานนำเสนอ PowerPoint</vt:lpstr>
      <vt:lpstr>งานนำเสนอ PowerPoint</vt:lpstr>
      <vt:lpstr>นวัตกรรมได้รับโล่ห์รางวัลจากอธิบดีกรมสุขภาพจิต</vt:lpstr>
      <vt:lpstr>ประสิทธิผล ร้อยละ60</vt:lpstr>
      <vt:lpstr>ประสิทธิผล ร้อยละ60</vt:lpstr>
      <vt:lpstr>ประสิทธิผล ร้อยละ60</vt:lpstr>
      <vt:lpstr>งานนำเสนอ PowerPoint</vt:lpstr>
      <vt:lpstr>งานนำเสนอ PowerPoint</vt:lpstr>
      <vt:lpstr>งานนำเสนอ PowerPoint</vt:lpstr>
      <vt:lpstr>การขับเคลื่อนเกษตรอินทรีย์อำเภอวังชิ้น</vt:lpstr>
      <vt:lpstr>งานนำเสนอ PowerPoint</vt:lpstr>
      <vt:lpstr>มีธนาคาร วัสดุอุปกรณ์ เครื่องมือทาง การแพทย์ ในการสนับสนุน ดูแลผู้สูงอายุ ในชุมชน </vt:lpstr>
      <vt:lpstr>ประสิทธิผล ร้อยละ 10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ประสิทธิภาพ ร้อยละ10</vt:lpstr>
      <vt:lpstr>กระบวนการจัดทำแผนเงินบำรุง รพ.สต.,รพ.วังชิ้น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ปัญหาและอุปสรรค</vt:lpstr>
      <vt:lpstr>งานนำเสนอ PowerPoint</vt:lpstr>
      <vt:lpstr>ระดับความสำเร็จของการดำเนินงานวิจัย / R2R ด้านสุขภาพของหน่วยงานสู่การนำไปใช้ประโยชน์</vt:lpstr>
      <vt:lpstr>ประสิทธิภาพ ร้อยละ20</vt:lpstr>
      <vt:lpstr>งานนำเสนอ PowerPoint</vt:lpstr>
      <vt:lpstr>กองทุนบุญ</vt:lpstr>
      <vt:lpstr>ประสิทธิภาพ ร้อยละ20</vt:lpstr>
      <vt:lpstr>งานนำเสนอ PowerPoint</vt:lpstr>
      <vt:lpstr>ประสิทธิผล ร้อยละ60</vt:lpstr>
      <vt:lpstr>งานนำเสนอ PowerPoint</vt:lpstr>
      <vt:lpstr>รายงานสถานการณ์การเฝ้าระวังควบคุม / ป้องกัน / รักษา โรคติดเชื้อไวรัสโคโรนา 2019</vt:lpstr>
      <vt:lpstr>งานนำเสนอ PowerPoint</vt:lpstr>
      <vt:lpstr>การดำเนินงานของอำเภอวังชิ้น</vt:lpstr>
      <vt:lpstr>การดำเนินงานของอำเภอวังชิ้น</vt:lpstr>
      <vt:lpstr>การดำเนินงานของอำเภอวังชิ้น</vt:lpstr>
      <vt:lpstr>การดำเนินงานของอำเภอวังชิ้น</vt:lpstr>
      <vt:lpstr>การคัดกรองและสอบสวนโรคกรณีผู้สัมผัสเสี่ยงสูงในพื้นที่</vt:lpstr>
      <vt:lpstr>การตรวจคัดกรองเจ้าหน้าที่ที่ปฎิบัติงานโควิด 19 </vt:lpstr>
      <vt:lpstr>งานนำเสนอ PowerPoint</vt:lpstr>
      <vt:lpstr>งานนำเสนอ PowerPoint</vt:lpstr>
      <vt:lpstr>งานนำเสนอ PowerPoint</vt:lpstr>
      <vt:lpstr>การพัฒนาคลินิกแพทย์แผนไทย สสอ.วังชิ้น</vt:lpstr>
      <vt:lpstr>งานนำเสนอ PowerPoint</vt:lpstr>
      <vt:lpstr>งานนำเสนอ PowerPoint</vt:lpstr>
      <vt:lpstr>งานนำเสนอ PowerPoint</vt:lpstr>
      <vt:lpstr>Goal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Windows User</cp:lastModifiedBy>
  <cp:revision>1091</cp:revision>
  <cp:lastPrinted>2022-02-04T22:41:04Z</cp:lastPrinted>
  <dcterms:created xsi:type="dcterms:W3CDTF">2020-01-20T05:08:25Z</dcterms:created>
  <dcterms:modified xsi:type="dcterms:W3CDTF">2022-02-04T23:24:26Z</dcterms:modified>
</cp:coreProperties>
</file>