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8"/>
  </p:notesMasterIdLst>
  <p:sldIdLst>
    <p:sldId id="368" r:id="rId2"/>
    <p:sldId id="349" r:id="rId3"/>
    <p:sldId id="373" r:id="rId4"/>
    <p:sldId id="378" r:id="rId5"/>
    <p:sldId id="379" r:id="rId6"/>
    <p:sldId id="289" r:id="rId7"/>
    <p:sldId id="374" r:id="rId8"/>
    <p:sldId id="407" r:id="rId9"/>
    <p:sldId id="375" r:id="rId10"/>
    <p:sldId id="406" r:id="rId11"/>
    <p:sldId id="376" r:id="rId12"/>
    <p:sldId id="377" r:id="rId13"/>
    <p:sldId id="390" r:id="rId14"/>
    <p:sldId id="396" r:id="rId15"/>
    <p:sldId id="380" r:id="rId16"/>
    <p:sldId id="391" r:id="rId17"/>
    <p:sldId id="408" r:id="rId18"/>
    <p:sldId id="382" r:id="rId19"/>
    <p:sldId id="383" r:id="rId20"/>
    <p:sldId id="389" r:id="rId21"/>
    <p:sldId id="400" r:id="rId22"/>
    <p:sldId id="401" r:id="rId23"/>
    <p:sldId id="402" r:id="rId24"/>
    <p:sldId id="403" r:id="rId25"/>
    <p:sldId id="404" r:id="rId26"/>
    <p:sldId id="363" r:id="rId27"/>
  </p:sldIdLst>
  <p:sldSz cx="12192000" cy="6858000"/>
  <p:notesSz cx="9947275" cy="6858000"/>
  <p:custDataLst>
    <p:tags r:id="rId29"/>
  </p:custData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CC"/>
    <a:srgbClr val="993366"/>
    <a:srgbClr val="990099"/>
    <a:srgbClr val="800080"/>
    <a:srgbClr val="660066"/>
    <a:srgbClr val="FFFF99"/>
    <a:srgbClr val="FFFF66"/>
    <a:srgbClr val="92D050"/>
    <a:srgbClr val="01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4660"/>
  </p:normalViewPr>
  <p:slideViewPr>
    <p:cSldViewPr>
      <p:cViewPr varScale="1">
        <p:scale>
          <a:sx n="81" d="100"/>
          <a:sy n="81" d="100"/>
        </p:scale>
        <p:origin x="8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9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32BA346-BF40-4DBF-B296-4CDB4303FA57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9" y="3257550"/>
            <a:ext cx="7957820" cy="308610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9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5BCADD2-5FA0-46FD-BD71-0B0283AB4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2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97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5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6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ADD2-5FA0-46FD-BD71-0B0283AB419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1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42" y="2130426"/>
            <a:ext cx="10363517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483" y="3886200"/>
            <a:ext cx="853503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76" indent="0" algn="ctr">
              <a:buNone/>
              <a:defRPr/>
            </a:lvl2pPr>
            <a:lvl3pPr marL="1088353" indent="0" algn="ctr">
              <a:buNone/>
              <a:defRPr/>
            </a:lvl3pPr>
            <a:lvl4pPr marL="1632529" indent="0" algn="ctr">
              <a:buNone/>
              <a:defRPr/>
            </a:lvl4pPr>
            <a:lvl5pPr marL="2176706" indent="0" algn="ctr">
              <a:buNone/>
              <a:defRPr/>
            </a:lvl5pPr>
            <a:lvl6pPr marL="2720881" indent="0" algn="ctr">
              <a:buNone/>
              <a:defRPr/>
            </a:lvl6pPr>
            <a:lvl7pPr marL="3265058" indent="0" algn="ctr">
              <a:buNone/>
              <a:defRPr/>
            </a:lvl7pPr>
            <a:lvl8pPr marL="3809234" indent="0" algn="ctr">
              <a:buNone/>
              <a:defRPr/>
            </a:lvl8pPr>
            <a:lvl9pPr marL="4353411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7979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323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8" y="4406901"/>
            <a:ext cx="10363516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8" y="2906713"/>
            <a:ext cx="10363516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76" indent="0">
              <a:buNone/>
              <a:defRPr sz="2133"/>
            </a:lvl2pPr>
            <a:lvl3pPr marL="1088353" indent="0">
              <a:buNone/>
              <a:defRPr sz="1867"/>
            </a:lvl3pPr>
            <a:lvl4pPr marL="1632529" indent="0">
              <a:buNone/>
              <a:defRPr sz="1600"/>
            </a:lvl4pPr>
            <a:lvl5pPr marL="2176706" indent="0">
              <a:buNone/>
              <a:defRPr sz="1600"/>
            </a:lvl5pPr>
            <a:lvl6pPr marL="2720881" indent="0">
              <a:buNone/>
              <a:defRPr sz="1600"/>
            </a:lvl6pPr>
            <a:lvl7pPr marL="3265058" indent="0">
              <a:buNone/>
              <a:defRPr sz="1600"/>
            </a:lvl7pPr>
            <a:lvl8pPr marL="3809234" indent="0">
              <a:buNone/>
              <a:defRPr sz="1600"/>
            </a:lvl8pPr>
            <a:lvl9pPr marL="4353411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5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288" y="1600200"/>
            <a:ext cx="5151072" cy="4276725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0"/>
            <a:ext cx="5153189" cy="4276725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486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9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5" y="1535113"/>
            <a:ext cx="5385981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76" indent="0">
              <a:buNone/>
              <a:defRPr sz="2400" b="1"/>
            </a:lvl2pPr>
            <a:lvl3pPr marL="1088353" indent="0">
              <a:buNone/>
              <a:defRPr sz="2133" b="1"/>
            </a:lvl3pPr>
            <a:lvl4pPr marL="1632529" indent="0">
              <a:buNone/>
              <a:defRPr sz="1867" b="1"/>
            </a:lvl4pPr>
            <a:lvl5pPr marL="2176706" indent="0">
              <a:buNone/>
              <a:defRPr sz="1867" b="1"/>
            </a:lvl5pPr>
            <a:lvl6pPr marL="2720881" indent="0">
              <a:buNone/>
              <a:defRPr sz="1867" b="1"/>
            </a:lvl6pPr>
            <a:lvl7pPr marL="3265058" indent="0">
              <a:buNone/>
              <a:defRPr sz="1867" b="1"/>
            </a:lvl7pPr>
            <a:lvl8pPr marL="3809234" indent="0">
              <a:buNone/>
              <a:defRPr sz="1867" b="1"/>
            </a:lvl8pPr>
            <a:lvl9pPr marL="4353411" indent="0">
              <a:buNone/>
              <a:defRPr sz="18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5" y="2174875"/>
            <a:ext cx="5385981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76" indent="0">
              <a:buNone/>
              <a:defRPr sz="2400" b="1"/>
            </a:lvl2pPr>
            <a:lvl3pPr marL="1088353" indent="0">
              <a:buNone/>
              <a:defRPr sz="2133" b="1"/>
            </a:lvl3pPr>
            <a:lvl4pPr marL="1632529" indent="0">
              <a:buNone/>
              <a:defRPr sz="1867" b="1"/>
            </a:lvl4pPr>
            <a:lvl5pPr marL="2176706" indent="0">
              <a:buNone/>
              <a:defRPr sz="1867" b="1"/>
            </a:lvl5pPr>
            <a:lvl6pPr marL="2720881" indent="0">
              <a:buNone/>
              <a:defRPr sz="1867" b="1"/>
            </a:lvl6pPr>
            <a:lvl7pPr marL="3265058" indent="0">
              <a:buNone/>
              <a:defRPr sz="1867" b="1"/>
            </a:lvl7pPr>
            <a:lvl8pPr marL="3809234" indent="0">
              <a:buNone/>
              <a:defRPr sz="1867" b="1"/>
            </a:lvl8pPr>
            <a:lvl9pPr marL="4353411" indent="0">
              <a:buNone/>
              <a:defRPr sz="18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88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819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" y="380700"/>
            <a:ext cx="495251" cy="4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289" y="590551"/>
            <a:ext cx="10507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8" tIns="40814" rIns="81628" bIns="408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289" y="1600200"/>
            <a:ext cx="105074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8" tIns="40814" rIns="81628" bIns="40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5" r:id="rId7"/>
    <p:sldLayoutId id="21474837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544176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108835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632529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2176706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408132" indent="-40813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84286" indent="-3401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仿宋_GB2312" pitchFamily="1" charset="-122"/>
        </a:defRPr>
      </a:lvl2pPr>
      <a:lvl3pPr marL="1360441" indent="-27208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宋体" pitchFamily="2" charset="-122"/>
        </a:defRPr>
      </a:lvl3pPr>
      <a:lvl4pPr marL="1904618" indent="-2720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宋体" pitchFamily="2" charset="-122"/>
        </a:defRPr>
      </a:lvl4pPr>
      <a:lvl5pPr marL="2448793" indent="-27208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宋体" pitchFamily="2" charset="-122"/>
        </a:defRPr>
      </a:lvl5pPr>
      <a:lvl6pPr marL="2992969" indent="-27208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宋体" pitchFamily="2" charset="-122"/>
        </a:defRPr>
      </a:lvl6pPr>
      <a:lvl7pPr marL="3537146" indent="-27208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宋体" pitchFamily="2" charset="-122"/>
        </a:defRPr>
      </a:lvl7pPr>
      <a:lvl8pPr marL="4081322" indent="-27208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宋体" pitchFamily="2" charset="-122"/>
        </a:defRPr>
      </a:lvl8pPr>
      <a:lvl9pPr marL="4625499" indent="-27208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176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353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529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706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881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058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234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411" algn="l" defTabSz="108835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BF59F39-0E55-499C-A9B8-B5F50358F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4" b="98429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912">
            <a:off x="-1418769" y="-10267"/>
            <a:ext cx="5149368" cy="4005064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60784" y="6858000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18" y="4194589"/>
            <a:ext cx="2302888" cy="18094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13" y="3156201"/>
            <a:ext cx="1811367" cy="2631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916832"/>
            <a:ext cx="3821659" cy="41805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2" y="4663263"/>
            <a:ext cx="1735592" cy="1719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34" y="4350857"/>
            <a:ext cx="1292088" cy="1989816"/>
          </a:xfrm>
          <a:prstGeom prst="rect">
            <a:avLst/>
          </a:prstGeom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166139" y="475048"/>
            <a:ext cx="75745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altLang="zh-CN" sz="9600" b="1" dirty="0">
                <a:solidFill>
                  <a:srgbClr val="01263F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+mn-lt"/>
              </a:rPr>
              <a:t>กัญชาทางการแพทย์</a:t>
            </a:r>
            <a:endParaRPr lang="zh-CN" altLang="zh-CN" sz="9600" b="1" dirty="0">
              <a:solidFill>
                <a:srgbClr val="01263F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70D0700-6ECD-477D-B153-1457065F7284}"/>
              </a:ext>
            </a:extLst>
          </p:cNvPr>
          <p:cNvSpPr txBox="1"/>
          <p:nvPr/>
        </p:nvSpPr>
        <p:spPr>
          <a:xfrm>
            <a:off x="7743921" y="598237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กลุ่มงานการแพทย์แผนไทยและการแพทย์ทางเลือก</a:t>
            </a:r>
          </a:p>
          <a:p>
            <a:pPr algn="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สำนักงานสาธารณสุขจังหวัดแพร่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6255F97-67D6-4AC3-83A6-D3A1E9CED0E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advTm="0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EA7851D-C4A8-486B-B3B1-97924A8104E1}"/>
              </a:ext>
            </a:extLst>
          </p:cNvPr>
          <p:cNvSpPr/>
          <p:nvPr/>
        </p:nvSpPr>
        <p:spPr bwMode="auto">
          <a:xfrm>
            <a:off x="191344" y="116632"/>
            <a:ext cx="12000656" cy="5945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0062FD7E-15A9-4BEA-949C-77E480F1F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45575"/>
              </p:ext>
            </p:extLst>
          </p:nvPr>
        </p:nvGraphicFramePr>
        <p:xfrm>
          <a:off x="239688" y="1772816"/>
          <a:ext cx="11712623" cy="275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95636841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14307902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20296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2281173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87404518"/>
                    </a:ext>
                  </a:extLst>
                </a:gridCol>
                <a:gridCol w="3431703">
                  <a:extLst>
                    <a:ext uri="{9D8B030D-6E8A-4147-A177-3AD203B41FA5}">
                      <a16:colId xmlns:a16="http://schemas.microsoft.com/office/drawing/2014/main" val="2235282463"/>
                    </a:ext>
                  </a:extLst>
                </a:gridCol>
              </a:tblGrid>
              <a:tr h="371889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สถานบริการ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ได้รับใบอนุญาตจำหน่ายยาเสพติดให้โทษประเภท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เฉพาะกัญชา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ประเภทการให้บริการคลินิก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กัญชาทางการแพทย์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วันเวลาให้บริการ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88611"/>
                  </a:ext>
                </a:extLst>
              </a:tr>
              <a:tr h="743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แผนปัจจุบัน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แผนไทย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ให้คำปรึกษา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8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สมเกียรติสหคลินิก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17.00 – 20.00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0097"/>
                  </a:ext>
                </a:extLst>
              </a:tr>
              <a:tr h="185945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2297" marR="522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2297" marR="522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2297" marR="522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2297" marR="522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09470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0DA5978-2AA5-4248-B64A-4F0A3FD0FC05}"/>
              </a:ext>
            </a:extLst>
          </p:cNvPr>
          <p:cNvSpPr txBox="1"/>
          <p:nvPr/>
        </p:nvSpPr>
        <p:spPr>
          <a:xfrm>
            <a:off x="216024" y="107921"/>
            <a:ext cx="1178463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2. </a:t>
            </a:r>
            <a:r>
              <a:rPr lang="th-TH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มีการจัดบริการคลินิกกัญชาทางการแพทย์ในโรงพยาบาลเอกชนและ/หรือคลินิกเอกชน จังหวัดแพร่</a:t>
            </a:r>
            <a:endParaRPr lang="en-US" sz="18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DC296C-FA9A-4799-8ABC-2FFF3569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193384" y="548680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9F6D78B-3AD4-4B9E-A0F2-2C1E26F45686}"/>
              </a:ext>
            </a:extLst>
          </p:cNvPr>
          <p:cNvSpPr/>
          <p:nvPr/>
        </p:nvSpPr>
        <p:spPr bwMode="auto">
          <a:xfrm>
            <a:off x="1271464" y="116632"/>
            <a:ext cx="104411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A646872-3BC5-4038-A345-2C44AFEC3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81001"/>
              </p:ext>
            </p:extLst>
          </p:nvPr>
        </p:nvGraphicFramePr>
        <p:xfrm>
          <a:off x="1043324" y="764704"/>
          <a:ext cx="10105351" cy="585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620">
                  <a:extLst>
                    <a:ext uri="{9D8B030D-6E8A-4147-A177-3AD203B41FA5}">
                      <a16:colId xmlns:a16="http://schemas.microsoft.com/office/drawing/2014/main" val="2136102156"/>
                    </a:ext>
                  </a:extLst>
                </a:gridCol>
                <a:gridCol w="793623">
                  <a:extLst>
                    <a:ext uri="{9D8B030D-6E8A-4147-A177-3AD203B41FA5}">
                      <a16:colId xmlns:a16="http://schemas.microsoft.com/office/drawing/2014/main" val="31045084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3299381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8564080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38519025"/>
                    </a:ext>
                  </a:extLst>
                </a:gridCol>
                <a:gridCol w="1070527">
                  <a:extLst>
                    <a:ext uri="{9D8B030D-6E8A-4147-A177-3AD203B41FA5}">
                      <a16:colId xmlns:a16="http://schemas.microsoft.com/office/drawing/2014/main" val="2197290238"/>
                    </a:ext>
                  </a:extLst>
                </a:gridCol>
                <a:gridCol w="2207549">
                  <a:extLst>
                    <a:ext uri="{9D8B030D-6E8A-4147-A177-3AD203B41FA5}">
                      <a16:colId xmlns:a16="http://schemas.microsoft.com/office/drawing/2014/main" val="3626252727"/>
                    </a:ext>
                  </a:extLst>
                </a:gridCol>
                <a:gridCol w="1066632">
                  <a:extLst>
                    <a:ext uri="{9D8B030D-6E8A-4147-A177-3AD203B41FA5}">
                      <a16:colId xmlns:a16="http://schemas.microsoft.com/office/drawing/2014/main" val="2694969423"/>
                    </a:ext>
                  </a:extLst>
                </a:gridCol>
              </a:tblGrid>
              <a:tr h="2316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บุคลากรที่ได้รับการอบรมและขึ้นทะเบียนกับ อย. (คน)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5370"/>
                  </a:ext>
                </a:extLst>
              </a:tr>
              <a:tr h="432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เภสัชกร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แพทย์แผนไทย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พยาบาล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ทันตแพทย์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 (ระบุ)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16228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(CM)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2296133827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2946024905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3091785025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1198935295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เทคนิคการแพทย์)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extLst>
                  <a:ext uri="{0D108BD9-81ED-4DB2-BD59-A6C34878D82A}">
                    <a16:rowId xmlns:a16="http://schemas.microsoft.com/office/drawing/2014/main" val="1606383256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extLst>
                  <a:ext uri="{0D108BD9-81ED-4DB2-BD59-A6C34878D82A}">
                    <a16:rowId xmlns:a16="http://schemas.microsoft.com/office/drawing/2014/main" val="2476456862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(นักวิชาการสาธารณสุข)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4105155972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หนองม่วงไข่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2775738791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3866754960"/>
                  </a:ext>
                </a:extLst>
              </a:tr>
              <a:tr h="231682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แม่ป้าก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(นวก. แม่</a:t>
                      </a: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ตื้ด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/>
                </a:tc>
                <a:extLst>
                  <a:ext uri="{0D108BD9-81ED-4DB2-BD59-A6C34878D82A}">
                    <a16:rowId xmlns:a16="http://schemas.microsoft.com/office/drawing/2014/main" val="4230412781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รพช.อบจ.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extLst>
                  <a:ext uri="{0D108BD9-81ED-4DB2-BD59-A6C34878D82A}">
                    <a16:rowId xmlns:a16="http://schemas.microsoft.com/office/drawing/2014/main" val="1564820732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หมอพื้นบ้าน)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ctr"/>
                </a:tc>
                <a:extLst>
                  <a:ext uri="{0D108BD9-81ED-4DB2-BD59-A6C34878D82A}">
                    <a16:rowId xmlns:a16="http://schemas.microsoft.com/office/drawing/2014/main" val="2464541144"/>
                  </a:ext>
                </a:extLst>
              </a:tr>
              <a:tr h="2316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81723"/>
                  </a:ext>
                </a:extLst>
              </a:tr>
              <a:tr h="231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3481" marR="23481" marT="15654" marB="15654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828409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2921428-B41E-4EB1-A199-A861ED645F5E}"/>
              </a:ext>
            </a:extLst>
          </p:cNvPr>
          <p:cNvSpPr txBox="1"/>
          <p:nvPr/>
        </p:nvSpPr>
        <p:spPr>
          <a:xfrm>
            <a:off x="1559496" y="116632"/>
            <a:ext cx="9289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IT๙" panose="020B0500040200020003" pitchFamily="34" charset="-34"/>
              </a:rPr>
              <a:t>3.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IT๙" panose="020B0500040200020003" pitchFamily="34" charset="-34"/>
              </a:rPr>
              <a:t>ข้อมูลบุคลากรที่ได้รับการอบรมและขึ้นทะเบียนกับองค์การอาหารและยาจังหวัดแพร่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2D662D0-5181-40C9-A1E1-380A4CAD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24C5CE5-C70B-4EF2-A4BA-97F7C8BD0F4E}"/>
              </a:ext>
            </a:extLst>
          </p:cNvPr>
          <p:cNvSpPr/>
          <p:nvPr/>
        </p:nvSpPr>
        <p:spPr bwMode="auto">
          <a:xfrm>
            <a:off x="1271464" y="116632"/>
            <a:ext cx="10441160" cy="649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E12A3EF-43F5-472C-887C-EF0907DF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6793"/>
              </p:ext>
            </p:extLst>
          </p:nvPr>
        </p:nvGraphicFramePr>
        <p:xfrm>
          <a:off x="119336" y="1124744"/>
          <a:ext cx="7734514" cy="557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252722310"/>
                    </a:ext>
                  </a:extLst>
                </a:gridCol>
                <a:gridCol w="1176234">
                  <a:extLst>
                    <a:ext uri="{9D8B030D-6E8A-4147-A177-3AD203B41FA5}">
                      <a16:colId xmlns:a16="http://schemas.microsoft.com/office/drawing/2014/main" val="3153415238"/>
                    </a:ext>
                  </a:extLst>
                </a:gridCol>
                <a:gridCol w="1344046">
                  <a:extLst>
                    <a:ext uri="{9D8B030D-6E8A-4147-A177-3AD203B41FA5}">
                      <a16:colId xmlns:a16="http://schemas.microsoft.com/office/drawing/2014/main" val="1936185112"/>
                    </a:ext>
                  </a:extLst>
                </a:gridCol>
                <a:gridCol w="896796">
                  <a:extLst>
                    <a:ext uri="{9D8B030D-6E8A-4147-A177-3AD203B41FA5}">
                      <a16:colId xmlns:a16="http://schemas.microsoft.com/office/drawing/2014/main" val="24391367"/>
                    </a:ext>
                  </a:extLst>
                </a:gridCol>
                <a:gridCol w="1030064">
                  <a:extLst>
                    <a:ext uri="{9D8B030D-6E8A-4147-A177-3AD203B41FA5}">
                      <a16:colId xmlns:a16="http://schemas.microsoft.com/office/drawing/2014/main" val="2676455615"/>
                    </a:ext>
                  </a:extLst>
                </a:gridCol>
                <a:gridCol w="1030064">
                  <a:extLst>
                    <a:ext uri="{9D8B030D-6E8A-4147-A177-3AD203B41FA5}">
                      <a16:colId xmlns:a16="http://schemas.microsoft.com/office/drawing/2014/main" val="1926154906"/>
                    </a:ext>
                  </a:extLst>
                </a:gridCol>
                <a:gridCol w="961166">
                  <a:extLst>
                    <a:ext uri="{9D8B030D-6E8A-4147-A177-3AD203B41FA5}">
                      <a16:colId xmlns:a16="http://schemas.microsoft.com/office/drawing/2014/main" val="1322825346"/>
                    </a:ext>
                  </a:extLst>
                </a:gridCol>
              </a:tblGrid>
              <a:tr h="19439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 anchor="ctr"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จากฐานข้อมูล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จากรายงานประจำเดือน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42434"/>
                  </a:ext>
                </a:extLst>
              </a:tr>
              <a:tr h="155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(คน)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ได้รับยากัญชา (คน)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(คน)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ได้รับยากัญชา (คน)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53278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444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559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16.46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5076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128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37.50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90.83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0119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5.33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10.81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5238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2.86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3.08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82047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176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2.84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7.08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0330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444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หนองม่วงไข่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13.51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8.93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52206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3363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1,002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6.39</a:t>
                      </a:r>
                    </a:p>
                  </a:txBody>
                  <a:tcPr marL="54674" marR="5467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996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220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22.09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19642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80D38B4-11B9-4A46-90EF-4B08FC25051A}"/>
              </a:ext>
            </a:extLst>
          </p:cNvPr>
          <p:cNvSpPr txBox="1"/>
          <p:nvPr/>
        </p:nvSpPr>
        <p:spPr>
          <a:xfrm>
            <a:off x="3215680" y="116632"/>
            <a:ext cx="674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ที่เข้าถึงยาจากกัญชา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6A6F109-8168-4499-81E4-27E1FC99D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9CA9875F-D0D1-00D4-263D-3CADBE339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2610"/>
              </p:ext>
            </p:extLst>
          </p:nvPr>
        </p:nvGraphicFramePr>
        <p:xfrm>
          <a:off x="7846426" y="1110411"/>
          <a:ext cx="4226238" cy="563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02">
                  <a:extLst>
                    <a:ext uri="{9D8B030D-6E8A-4147-A177-3AD203B41FA5}">
                      <a16:colId xmlns:a16="http://schemas.microsoft.com/office/drawing/2014/main" val="21992618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27231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8613450"/>
                    </a:ext>
                  </a:extLst>
                </a:gridCol>
              </a:tblGrid>
              <a:tr h="369341"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จากรายงานประจำเดือน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 มิ.ย.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39248"/>
                  </a:ext>
                </a:extLst>
              </a:tr>
              <a:tr h="184670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(คน)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ได้รับคำแนะนำและประเมินเพื่อตัดสินใจเลือกใช้ยากัญชาทางการแพทย์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44896"/>
                  </a:ext>
                </a:extLst>
              </a:tr>
              <a:tr h="392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559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9.30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13630"/>
                  </a:ext>
                </a:extLst>
              </a:tr>
              <a:tr h="392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315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24.32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86996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16.92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63156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7.08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52609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2787"/>
                  </a:ext>
                </a:extLst>
              </a:tr>
              <a:tr h="392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19.64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43701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19062"/>
                  </a:ext>
                </a:extLst>
              </a:tr>
              <a:tr h="392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996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131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13.15</a:t>
                      </a:r>
                    </a:p>
                  </a:txBody>
                  <a:tcPr marL="54674" marR="5467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9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0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24C5CE5-C70B-4EF2-A4BA-97F7C8BD0F4E}"/>
              </a:ext>
            </a:extLst>
          </p:cNvPr>
          <p:cNvSpPr/>
          <p:nvPr/>
        </p:nvSpPr>
        <p:spPr bwMode="auto">
          <a:xfrm>
            <a:off x="1271464" y="116632"/>
            <a:ext cx="10441160" cy="649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E12A3EF-43F5-472C-887C-EF0907DF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83049"/>
              </p:ext>
            </p:extLst>
          </p:nvPr>
        </p:nvGraphicFramePr>
        <p:xfrm>
          <a:off x="251012" y="830578"/>
          <a:ext cx="11737305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588">
                  <a:extLst>
                    <a:ext uri="{9D8B030D-6E8A-4147-A177-3AD203B41FA5}">
                      <a16:colId xmlns:a16="http://schemas.microsoft.com/office/drawing/2014/main" val="225272231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67645561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261549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22825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1941069"/>
                    </a:ext>
                  </a:extLst>
                </a:gridCol>
                <a:gridCol w="2510737">
                  <a:extLst>
                    <a:ext uri="{9D8B030D-6E8A-4147-A177-3AD203B41FA5}">
                      <a16:colId xmlns:a16="http://schemas.microsoft.com/office/drawing/2014/main" val="295706477"/>
                    </a:ext>
                  </a:extLst>
                </a:gridCol>
                <a:gridCol w="1077324">
                  <a:extLst>
                    <a:ext uri="{9D8B030D-6E8A-4147-A177-3AD203B41FA5}">
                      <a16:colId xmlns:a16="http://schemas.microsoft.com/office/drawing/2014/main" val="2599758164"/>
                    </a:ext>
                  </a:extLst>
                </a:gridCol>
              </a:tblGrid>
              <a:tr h="155517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สถานบริการ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(คน)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ได้รับยากัญชา (คน)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(คน)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ได้รับคำแนะนำและประเมินเพื่อตัดสินใจเลือกใช้ยากัญชาทางการแพทย์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53278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สอน.แม่จั๊วะ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5076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รพ.สต.บ้านปากปาน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0119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รพ.สต.ไทรย้อย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5238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รพ.สต.บ้านบ่อแก้ว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82047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รพ.สต.ห้วยไร่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03302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รพ.สต.น้ำแรม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444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รพ.สต.บ้านสวนหลวง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52206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รพ.สต.ปงป่าหวาย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33634"/>
                  </a:ext>
                </a:extLst>
              </a:tr>
              <a:tr h="388793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674" marR="54674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54674" marR="54674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54674" marR="5467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19642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80D38B4-11B9-4A46-90EF-4B08FC25051A}"/>
              </a:ext>
            </a:extLst>
          </p:cNvPr>
          <p:cNvSpPr txBox="1"/>
          <p:nvPr/>
        </p:nvSpPr>
        <p:spPr>
          <a:xfrm>
            <a:off x="1919536" y="116632"/>
            <a:ext cx="8040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ที่เข้าถึงยาจากกัญชา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ระดับ รพ.สต.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6A6F109-8168-4499-81E4-27E1FC99D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26B264-D061-42FF-8237-CEED35B837F6}"/>
              </a:ext>
            </a:extLst>
          </p:cNvPr>
          <p:cNvSpPr/>
          <p:nvPr/>
        </p:nvSpPr>
        <p:spPr bwMode="auto">
          <a:xfrm>
            <a:off x="1271464" y="116632"/>
            <a:ext cx="10441160" cy="649153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6D570A3-0EC2-4DC3-A0BE-7FEF66F92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86771"/>
              </p:ext>
            </p:extLst>
          </p:nvPr>
        </p:nvGraphicFramePr>
        <p:xfrm>
          <a:off x="1753060" y="1196752"/>
          <a:ext cx="8685880" cy="520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670">
                  <a:extLst>
                    <a:ext uri="{9D8B030D-6E8A-4147-A177-3AD203B41FA5}">
                      <a16:colId xmlns:a16="http://schemas.microsoft.com/office/drawing/2014/main" val="3418005104"/>
                    </a:ext>
                  </a:extLst>
                </a:gridCol>
                <a:gridCol w="2389070">
                  <a:extLst>
                    <a:ext uri="{9D8B030D-6E8A-4147-A177-3AD203B41FA5}">
                      <a16:colId xmlns:a16="http://schemas.microsoft.com/office/drawing/2014/main" val="2555493068"/>
                    </a:ext>
                  </a:extLst>
                </a:gridCol>
                <a:gridCol w="2389070">
                  <a:extLst>
                    <a:ext uri="{9D8B030D-6E8A-4147-A177-3AD203B41FA5}">
                      <a16:colId xmlns:a16="http://schemas.microsoft.com/office/drawing/2014/main" val="4014696031"/>
                    </a:ext>
                  </a:extLst>
                </a:gridCol>
                <a:gridCol w="2389070">
                  <a:extLst>
                    <a:ext uri="{9D8B030D-6E8A-4147-A177-3AD203B41FA5}">
                      <a16:colId xmlns:a16="http://schemas.microsoft.com/office/drawing/2014/main" val="84014912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ข้อมูลการให้บริการ </a:t>
                      </a: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(</a:t>
                      </a:r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026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 ปี 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 ปี 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506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0232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376.6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96081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-37.74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8570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47.06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6090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3604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2315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หนองม่วงไข่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76033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2414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117.93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79497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4BA8D3F-32FA-4960-902F-E6B0BA8873F2}"/>
              </a:ext>
            </a:extLst>
          </p:cNvPr>
          <p:cNvSpPr txBox="1"/>
          <p:nvPr/>
        </p:nvSpPr>
        <p:spPr>
          <a:xfrm>
            <a:off x="2351584" y="179929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6.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ข้อมูลการให้บริการคลินิกกัญชาทางการแพทย์ เพิ่มขึ้น ร้อยละ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6DEC83B-288D-48D5-B913-CCB45524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26B264-D061-42FF-8237-CEED35B837F6}"/>
              </a:ext>
            </a:extLst>
          </p:cNvPr>
          <p:cNvSpPr/>
          <p:nvPr/>
        </p:nvSpPr>
        <p:spPr bwMode="auto">
          <a:xfrm>
            <a:off x="1271464" y="116632"/>
            <a:ext cx="10441160" cy="649153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6D570A3-0EC2-4DC3-A0BE-7FEF66F92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0703"/>
              </p:ext>
            </p:extLst>
          </p:nvPr>
        </p:nvGraphicFramePr>
        <p:xfrm>
          <a:off x="326840" y="1196752"/>
          <a:ext cx="11538319" cy="51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643">
                  <a:extLst>
                    <a:ext uri="{9D8B030D-6E8A-4147-A177-3AD203B41FA5}">
                      <a16:colId xmlns:a16="http://schemas.microsoft.com/office/drawing/2014/main" val="3418005104"/>
                    </a:ext>
                  </a:extLst>
                </a:gridCol>
                <a:gridCol w="2418917">
                  <a:extLst>
                    <a:ext uri="{9D8B030D-6E8A-4147-A177-3AD203B41FA5}">
                      <a16:colId xmlns:a16="http://schemas.microsoft.com/office/drawing/2014/main" val="2555493068"/>
                    </a:ext>
                  </a:extLst>
                </a:gridCol>
                <a:gridCol w="2418917">
                  <a:extLst>
                    <a:ext uri="{9D8B030D-6E8A-4147-A177-3AD203B41FA5}">
                      <a16:colId xmlns:a16="http://schemas.microsoft.com/office/drawing/2014/main" val="4014696031"/>
                    </a:ext>
                  </a:extLst>
                </a:gridCol>
                <a:gridCol w="2418917">
                  <a:extLst>
                    <a:ext uri="{9D8B030D-6E8A-4147-A177-3AD203B41FA5}">
                      <a16:colId xmlns:a16="http://schemas.microsoft.com/office/drawing/2014/main" val="840149125"/>
                    </a:ext>
                  </a:extLst>
                </a:gridCol>
                <a:gridCol w="2743925">
                  <a:extLst>
                    <a:ext uri="{9D8B030D-6E8A-4147-A177-3AD203B41FA5}">
                      <a16:colId xmlns:a16="http://schemas.microsoft.com/office/drawing/2014/main" val="133239427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ข้อมูลการให้บริการ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รายงานประจำเดือน (คน)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ยากัญชาทางการแพทย์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ที่เกิด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Side effect (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026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06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32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1,070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-29.35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081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-22.01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70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96.55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90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04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15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หนองม่วงไข่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73.33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33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-10.71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14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1,677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1,551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-7.51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79497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4BA8D3F-32FA-4960-902F-E6B0BA8873F2}"/>
              </a:ext>
            </a:extLst>
          </p:cNvPr>
          <p:cNvSpPr txBox="1"/>
          <p:nvPr/>
        </p:nvSpPr>
        <p:spPr>
          <a:xfrm>
            <a:off x="2351584" y="179929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ข้อมูลการให้บริการคลินิกกัญชาทางการแพทย์ เพิ่มขึ้น ร้อยละ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6DEC83B-288D-48D5-B913-CCB45524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26B264-D061-42FF-8237-CEED35B837F6}"/>
              </a:ext>
            </a:extLst>
          </p:cNvPr>
          <p:cNvSpPr/>
          <p:nvPr/>
        </p:nvSpPr>
        <p:spPr bwMode="auto">
          <a:xfrm>
            <a:off x="1271464" y="116632"/>
            <a:ext cx="10441160" cy="92603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6D570A3-0EC2-4DC3-A0BE-7FEF66F92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11368"/>
              </p:ext>
            </p:extLst>
          </p:nvPr>
        </p:nvGraphicFramePr>
        <p:xfrm>
          <a:off x="731404" y="1130711"/>
          <a:ext cx="11089232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641">
                  <a:extLst>
                    <a:ext uri="{9D8B030D-6E8A-4147-A177-3AD203B41FA5}">
                      <a16:colId xmlns:a16="http://schemas.microsoft.com/office/drawing/2014/main" val="3418005104"/>
                    </a:ext>
                  </a:extLst>
                </a:gridCol>
                <a:gridCol w="2950197">
                  <a:extLst>
                    <a:ext uri="{9D8B030D-6E8A-4147-A177-3AD203B41FA5}">
                      <a16:colId xmlns:a16="http://schemas.microsoft.com/office/drawing/2014/main" val="2555493068"/>
                    </a:ext>
                  </a:extLst>
                </a:gridCol>
                <a:gridCol w="3308106">
                  <a:extLst>
                    <a:ext uri="{9D8B030D-6E8A-4147-A177-3AD203B41FA5}">
                      <a16:colId xmlns:a16="http://schemas.microsoft.com/office/drawing/2014/main" val="401469603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93415442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ข้อมูลการให้บริการ (คน) รายงานประจำเดือน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026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จำนวนผู้เข้ารับบริการ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จำนวนผู้ได้รับยากัญชาทางการแพทย์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06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สอน.แม่จั๊วะ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32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รพ.สต.บ้านปากปาน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081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รพ.สต.ไทรย้อย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70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รพ.สต.บ้านบ่อแก้ว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90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รพ.สต.ห้วยไร่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04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รพ.สต.น้ำแรม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15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รพ.สต.บ้านสวนหลวง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33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รพ.สต.ปงป่าหวาย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14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479497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4BA8D3F-32FA-4960-902F-E6B0BA8873F2}"/>
              </a:ext>
            </a:extLst>
          </p:cNvPr>
          <p:cNvSpPr txBox="1"/>
          <p:nvPr/>
        </p:nvSpPr>
        <p:spPr>
          <a:xfrm>
            <a:off x="1703512" y="116632"/>
            <a:ext cx="9145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ข้อมูลการให้บริการคลินิกกัญชาทางการแพทย์ (คน) และ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Side effect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 รพ.สต.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ปีงบประมาณ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2565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(ข้อมูล มี.ค. –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มิ.ย.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6DEC83B-288D-48D5-B913-CCB45524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สี่เหลี่ยมผืนผ้า 92">
            <a:extLst>
              <a:ext uri="{FF2B5EF4-FFF2-40B4-BE49-F238E27FC236}">
                <a16:creationId xmlns:a16="http://schemas.microsoft.com/office/drawing/2014/main" id="{F991404F-11D5-4929-B9AA-D793675EC29F}"/>
              </a:ext>
            </a:extLst>
          </p:cNvPr>
          <p:cNvSpPr/>
          <p:nvPr/>
        </p:nvSpPr>
        <p:spPr bwMode="auto">
          <a:xfrm>
            <a:off x="1271464" y="116632"/>
            <a:ext cx="10441160" cy="72133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52F727-220B-4552-A28A-ABA6EA3A990A}"/>
              </a:ext>
            </a:extLst>
          </p:cNvPr>
          <p:cNvGrpSpPr/>
          <p:nvPr/>
        </p:nvGrpSpPr>
        <p:grpSpPr>
          <a:xfrm>
            <a:off x="108209" y="905677"/>
            <a:ext cx="8403806" cy="4686463"/>
            <a:chOff x="-347503" y="644231"/>
            <a:chExt cx="8403806" cy="4686463"/>
          </a:xfrm>
        </p:grpSpPr>
        <p:grpSp>
          <p:nvGrpSpPr>
            <p:cNvPr id="36" name="组合 35"/>
            <p:cNvGrpSpPr/>
            <p:nvPr/>
          </p:nvGrpSpPr>
          <p:grpSpPr>
            <a:xfrm>
              <a:off x="3843376" y="2276872"/>
              <a:ext cx="3700793" cy="2576473"/>
              <a:chOff x="2957491" y="1967293"/>
              <a:chExt cx="3175813" cy="221098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957491" y="1967293"/>
                <a:ext cx="1356627" cy="2210983"/>
                <a:chOff x="3049566" y="-1269040"/>
                <a:chExt cx="1356627" cy="2210983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3295650" y="-1269040"/>
                  <a:ext cx="485775" cy="3571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4" name="直接连接符 43"/>
                <p:cNvCxnSpPr>
                  <a:cxnSpLocks/>
                </p:cNvCxnSpPr>
                <p:nvPr/>
              </p:nvCxnSpPr>
              <p:spPr>
                <a:xfrm>
                  <a:off x="3049566" y="-559838"/>
                  <a:ext cx="597193" cy="306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3216762" y="109084"/>
                  <a:ext cx="571500" cy="12799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3920418" y="584755"/>
                  <a:ext cx="485775" cy="3571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</p:grpSp>
          <p:grpSp>
            <p:nvGrpSpPr>
              <p:cNvPr id="38" name="组合 37"/>
              <p:cNvGrpSpPr/>
              <p:nvPr/>
            </p:nvGrpSpPr>
            <p:grpSpPr>
              <a:xfrm flipH="1">
                <a:off x="5117429" y="2084056"/>
                <a:ext cx="1015875" cy="1970634"/>
                <a:chOff x="3067050" y="-1152277"/>
                <a:chExt cx="1015875" cy="1970634"/>
              </a:xfrm>
            </p:grpSpPr>
            <p:cxnSp>
              <p:nvCxnSpPr>
                <p:cNvPr id="39" name="直接连接符 38"/>
                <p:cNvCxnSpPr>
                  <a:cxnSpLocks/>
                </p:cNvCxnSpPr>
                <p:nvPr/>
              </p:nvCxnSpPr>
              <p:spPr>
                <a:xfrm>
                  <a:off x="3317367" y="-1152277"/>
                  <a:ext cx="464058" cy="24042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3067050" y="-589315"/>
                  <a:ext cx="571500" cy="12799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3140663" y="17387"/>
                  <a:ext cx="571500" cy="12799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3597150" y="461169"/>
                  <a:ext cx="485775" cy="3571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</p:cxnSp>
          </p:grpSp>
        </p:grpSp>
        <p:grpSp>
          <p:nvGrpSpPr>
            <p:cNvPr id="56" name="组合 55"/>
            <p:cNvGrpSpPr/>
            <p:nvPr/>
          </p:nvGrpSpPr>
          <p:grpSpPr>
            <a:xfrm>
              <a:off x="3354407" y="1844824"/>
              <a:ext cx="4701896" cy="3485870"/>
              <a:chOff x="2537882" y="1596535"/>
              <a:chExt cx="4034900" cy="2991375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2804216" y="1596535"/>
                <a:ext cx="392323" cy="448998"/>
                <a:chOff x="2804216" y="1654941"/>
                <a:chExt cx="392323" cy="448998"/>
              </a:xfrm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818904" y="1733550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2804216" y="1654941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01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5919386" y="1746797"/>
                <a:ext cx="392323" cy="448998"/>
                <a:chOff x="5919386" y="1805203"/>
                <a:chExt cx="392323" cy="448998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5934075" y="1858770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5919386" y="1805203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02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537882" y="2394814"/>
                <a:ext cx="392323" cy="460400"/>
                <a:chOff x="2537882" y="2453220"/>
                <a:chExt cx="392323" cy="46040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552573" y="2550678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537882" y="2453220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03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6180459" y="2276260"/>
                <a:ext cx="392323" cy="448998"/>
                <a:chOff x="6180459" y="2334666"/>
                <a:chExt cx="392323" cy="448998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6195147" y="2405096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6180459" y="2334666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04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2689038" y="3203157"/>
                <a:ext cx="392323" cy="448998"/>
                <a:chOff x="2689038" y="3261563"/>
                <a:chExt cx="392323" cy="448998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715310" y="3323357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2689038" y="3261563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05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6108290" y="3141364"/>
                <a:ext cx="392323" cy="448998"/>
                <a:chOff x="6108290" y="3199770"/>
                <a:chExt cx="392323" cy="448998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6122980" y="3260172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6108290" y="3199770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06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428982" y="4138912"/>
                <a:ext cx="399359" cy="448998"/>
                <a:chOff x="3428982" y="4197318"/>
                <a:chExt cx="399359" cy="448998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3465399" y="4258071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428982" y="4197318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07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5613125" y="3944675"/>
                <a:ext cx="392323" cy="448998"/>
                <a:chOff x="5613125" y="4003081"/>
                <a:chExt cx="392323" cy="448998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5627813" y="4054142"/>
                  <a:ext cx="362942" cy="362942"/>
                </a:xfrm>
                <a:prstGeom prst="ellipse">
                  <a:avLst/>
                </a:prstGeom>
                <a:gradFill>
                  <a:gsLst>
                    <a:gs pos="0">
                      <a:srgbClr val="39B03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5613125" y="4003081"/>
                  <a:ext cx="392323" cy="448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6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cs typeface="TH SarabunPSK" panose="020B0500040200020003" pitchFamily="34" charset="-34"/>
                      <a:sym typeface="+mn-lt"/>
                    </a:rPr>
                    <a:t>08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+mn-lt"/>
                  </a:endParaRPr>
                </a:p>
              </p:txBody>
            </p:sp>
          </p:grpSp>
        </p:grpSp>
        <p:sp>
          <p:nvSpPr>
            <p:cNvPr id="85" name="矩形 84"/>
            <p:cNvSpPr/>
            <p:nvPr/>
          </p:nvSpPr>
          <p:spPr>
            <a:xfrm>
              <a:off x="-347503" y="644231"/>
              <a:ext cx="588227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รพ.แพร่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น้ำมันกัญชาหยดใต้ลิ้น สูตร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THC 1.7%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(อภัยภูเบศร)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lvl="0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น้ำมันกัญชาหยดใต้ลิ้น สูตร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CBD 10%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(อภัยภูเบศร)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ยากัญชาทั้ง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lvl="0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(ใช้ภายนอก)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ยาน้ำมันเดชา (ตำรับหมอเดชา) ศุขไสยา</a:t>
              </a:r>
              <a:r>
                <a:rPr lang="th-TH" sz="24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ศน์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(ชนิดผงและแคปซูล) ยาทำลายพระสุเมรุ (ชนิดผงและแคปซูล) </a:t>
              </a:r>
            </a:p>
            <a:p>
              <a:pPr marL="0" lvl="0"/>
              <a:r>
                <a:rPr lang="th-TH" sz="2400" b="0" i="0" u="none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ยาแก้</a:t>
              </a:r>
              <a:r>
                <a:rPr lang="th-TH" sz="2400" b="0" i="0" u="none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</a:t>
              </a:r>
              <a:r>
                <a:rPr lang="th-TH" sz="2400" b="0" i="0" u="none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ณ</a:t>
              </a:r>
              <a:r>
                <a:rPr lang="th-TH" sz="2400" b="0" i="0" u="none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ฑฆา</a:t>
              </a:r>
              <a:r>
                <a:rPr lang="th-TH" sz="2400" b="0" i="0" u="none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ตกร่อนแห้ง (ชนิดแคปซูล) และ</a:t>
              </a:r>
            </a:p>
            <a:p>
              <a:pPr marL="0" lvl="0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ยาแก้ลมแก้เส้น (ชนิดแคปซูล)</a:t>
              </a:r>
              <a:endParaRPr lang="en-US" sz="2400" b="0" i="0" u="none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583372" y="2191430"/>
              <a:ext cx="2260606" cy="22606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8C8C53D-A95E-4C36-88FC-24516176FF29}"/>
              </a:ext>
            </a:extLst>
          </p:cNvPr>
          <p:cNvSpPr txBox="1"/>
          <p:nvPr/>
        </p:nvSpPr>
        <p:spPr>
          <a:xfrm>
            <a:off x="6283780" y="852884"/>
            <a:ext cx="537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รพร.เด่นชัย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ยาน้ำมันเดชา (ตำรับหมอเดชา)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ยาศุขไสยาสน์ (ชนิดผงและแคปซูล)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(ชนิดแคปซูล)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ยาแก้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ฑฆา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ตกร่อนแห้ง (ชนิดแคปซูล)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พยาธิคุณ (ชนิดผง)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ยาแก้ลมแก้เส้น (ชนิดแคปซูล) และยาไฟอาวุธ (ชนิดผง)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矩形 84">
            <a:extLst>
              <a:ext uri="{FF2B5EF4-FFF2-40B4-BE49-F238E27FC236}">
                <a16:creationId xmlns:a16="http://schemas.microsoft.com/office/drawing/2014/main" id="{CB71DBD2-2600-421B-9733-4FB7F22CF2B9}"/>
              </a:ext>
            </a:extLst>
          </p:cNvPr>
          <p:cNvSpPr/>
          <p:nvPr/>
        </p:nvSpPr>
        <p:spPr>
          <a:xfrm>
            <a:off x="131396" y="3305686"/>
            <a:ext cx="5054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รพ.สอง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ยาน้ำมันเดชา (ตำรับหมอเดชา)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ยาศุขไสยาสน์ (ชนิดผง)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(ชนิดแคปซูล)</a:t>
            </a:r>
            <a:endParaRPr lang="en-US" sz="2400" b="0" i="0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矩形 84">
            <a:extLst>
              <a:ext uri="{FF2B5EF4-FFF2-40B4-BE49-F238E27FC236}">
                <a16:creationId xmlns:a16="http://schemas.microsoft.com/office/drawing/2014/main" id="{FAE7D42D-79E1-4482-9193-80FC466DF564}"/>
              </a:ext>
            </a:extLst>
          </p:cNvPr>
          <p:cNvSpPr/>
          <p:nvPr/>
        </p:nvSpPr>
        <p:spPr>
          <a:xfrm>
            <a:off x="8616280" y="2435404"/>
            <a:ext cx="6684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รพ.ร้องกวาง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ยาน้ำมันเดชา (ตำรับหมอเดชา)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ยาศุขไสยาสน์ (ชนิดแคปซูล)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(ชนิดแคปซูล)</a:t>
            </a:r>
            <a:endParaRPr lang="en-US" sz="2400" b="0" i="0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矩形 84">
            <a:extLst>
              <a:ext uri="{FF2B5EF4-FFF2-40B4-BE49-F238E27FC236}">
                <a16:creationId xmlns:a16="http://schemas.microsoft.com/office/drawing/2014/main" id="{AA8FE9A6-6443-402B-92E6-CAB6D99390EF}"/>
              </a:ext>
            </a:extLst>
          </p:cNvPr>
          <p:cNvSpPr/>
          <p:nvPr/>
        </p:nvSpPr>
        <p:spPr>
          <a:xfrm>
            <a:off x="766136" y="4205180"/>
            <a:ext cx="668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รพ.สูงเม่น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ยาศุขไสยาสน์ (ชนิดผง)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(ชนิดแคปซูล)</a:t>
            </a:r>
          </a:p>
          <a:p>
            <a:pPr marL="0" lvl="0"/>
            <a:r>
              <a:rPr lang="th-TH" sz="2400" b="0" i="0" u="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ยาแก้</a:t>
            </a:r>
            <a:r>
              <a:rPr lang="th-TH" sz="2400" b="0" i="0" u="non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</a:t>
            </a:r>
            <a:r>
              <a:rPr lang="th-TH" sz="2400" b="0" i="0" u="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2400" b="0" i="0" u="non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ฑฆา</a:t>
            </a:r>
            <a:r>
              <a:rPr lang="th-TH" sz="2400" b="0" i="0" u="non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ตกร่อนแห้ง (ชนิดแคปซูล)</a:t>
            </a:r>
            <a:endParaRPr lang="en-US" sz="2400" b="0" i="0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矩形 84">
            <a:extLst>
              <a:ext uri="{FF2B5EF4-FFF2-40B4-BE49-F238E27FC236}">
                <a16:creationId xmlns:a16="http://schemas.microsoft.com/office/drawing/2014/main" id="{5D666862-2AF1-4F70-AD25-7963F6BF1AA1}"/>
              </a:ext>
            </a:extLst>
          </p:cNvPr>
          <p:cNvSpPr/>
          <p:nvPr/>
        </p:nvSpPr>
        <p:spPr>
          <a:xfrm>
            <a:off x="8400256" y="4122494"/>
            <a:ext cx="6684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รพ.ลอง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ยาศุขไสยาสน์ (ชนิดผง)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(ชนิดผง)</a:t>
            </a:r>
          </a:p>
        </p:txBody>
      </p:sp>
      <p:sp>
        <p:nvSpPr>
          <p:cNvPr id="90" name="矩形 84">
            <a:extLst>
              <a:ext uri="{FF2B5EF4-FFF2-40B4-BE49-F238E27FC236}">
                <a16:creationId xmlns:a16="http://schemas.microsoft.com/office/drawing/2014/main" id="{8E7F1971-B340-4F48-8192-CA661F558D53}"/>
              </a:ext>
            </a:extLst>
          </p:cNvPr>
          <p:cNvSpPr/>
          <p:nvPr/>
        </p:nvSpPr>
        <p:spPr>
          <a:xfrm>
            <a:off x="1097657" y="5445224"/>
            <a:ext cx="6684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รพ.วังชิ้น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ยาศุขไสยาสน์ (ชนิดผงและแคปซูล)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ยาน้ำมันเดชา (ตำรับหมอเดชา)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ยาทำลายพระสุเมรุ (ชนิดแคปซูล) และยายัพยาธิคุณ (ชนิดผง)</a:t>
            </a:r>
            <a:endParaRPr lang="en-US" sz="2400" b="0" i="0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矩形 84">
            <a:extLst>
              <a:ext uri="{FF2B5EF4-FFF2-40B4-BE49-F238E27FC236}">
                <a16:creationId xmlns:a16="http://schemas.microsoft.com/office/drawing/2014/main" id="{534202E0-8536-4905-9CA4-0952EEE678A3}"/>
              </a:ext>
            </a:extLst>
          </p:cNvPr>
          <p:cNvSpPr/>
          <p:nvPr/>
        </p:nvSpPr>
        <p:spPr>
          <a:xfrm>
            <a:off x="7836618" y="4941168"/>
            <a:ext cx="668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รพ.หนองม่วงไข่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ยาน้ำมันเดชา (ตำรับหมอเดชา)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ยาศุขไสยาสน์ (ชนิดผง) และยาทำลายพระสุเมรุ </a:t>
            </a:r>
          </a:p>
          <a:p>
            <a:pPr marL="0"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(ชนิดแคปซูล)</a:t>
            </a:r>
            <a:endParaRPr lang="en-US" sz="2400" b="0" i="0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AA27E471-13A8-42B7-ADA2-EDD6B6920E9E}"/>
              </a:ext>
            </a:extLst>
          </p:cNvPr>
          <p:cNvSpPr txBox="1"/>
          <p:nvPr/>
        </p:nvSpPr>
        <p:spPr>
          <a:xfrm>
            <a:off x="2098441" y="179929"/>
            <a:ext cx="903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ผลิตภัณฑ์ตำรับยากัญชาที่มีการให้บริการ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ในคลินิกกัญชาทางการแพทย์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โรงพยาบาล 💉💊💉💊💉💊💉💊💉💊💉💊 - สื่อเด็กปฐมวัยbyครูการ์ตูน | Facebook">
            <a:extLst>
              <a:ext uri="{FF2B5EF4-FFF2-40B4-BE49-F238E27FC236}">
                <a16:creationId xmlns:a16="http://schemas.microsoft.com/office/drawing/2014/main" id="{C502178F-0CDA-4220-BEA2-361AF1335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614789"/>
            <a:ext cx="1800290" cy="17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8FA122E-AB04-42BA-8785-C408A6DD4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011" y1="17118" x2="59928" y2="25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5160671"/>
            <a:ext cx="1508878" cy="201274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AF9BDF0-BA62-40E9-BD07-A0C8E86B5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82" l="0" r="89986">
                        <a14:backgroundMark x1="474" y1="9838" x2="87145" y2="12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5" y="2034590"/>
            <a:ext cx="1283728" cy="962362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D27D1EB7-9AC7-471D-8A46-435DE0492E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CFE2986-D94B-CCD7-6198-85676776DCA3}"/>
              </a:ext>
            </a:extLst>
          </p:cNvPr>
          <p:cNvSpPr/>
          <p:nvPr/>
        </p:nvSpPr>
        <p:spPr bwMode="auto">
          <a:xfrm>
            <a:off x="1484198" y="6276221"/>
            <a:ext cx="10588466" cy="5451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ระดับรพ.สต.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มีผลิตภัณฑ์กัญชาที่ใช้ในคลินิกอยู่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2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ชนิด คือ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1.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ยาแก้ลมแก้เส้น (ชนิดแคปซูล)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2.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ตำรับยาศุขไสยา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ศน์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 (ชนิดแคปซูล)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59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advTm="0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D7BB704-CFC0-4867-B200-AA3EA9CE8109}"/>
              </a:ext>
            </a:extLst>
          </p:cNvPr>
          <p:cNvSpPr/>
          <p:nvPr/>
        </p:nvSpPr>
        <p:spPr bwMode="auto">
          <a:xfrm>
            <a:off x="1199456" y="764704"/>
            <a:ext cx="1044116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7.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รพร.เด่นชัย มีการผลิตตำรับยากัญชาทางการแพทย์แผนไทย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6514C0E-4A16-41F6-8C32-481106073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01" b="94314" l="0" r="97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190802"/>
            <a:ext cx="1033112" cy="77448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28BBCAE-9676-4511-99D0-E7985CF64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2E2CD42-3BB6-419F-34F3-067FE282D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7208" r="8649" b="6294"/>
          <a:stretch/>
        </p:blipFill>
        <p:spPr>
          <a:xfrm>
            <a:off x="119336" y="5746743"/>
            <a:ext cx="755814" cy="108837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BEC5773-4EE6-03FF-4DCE-3A0461F8BC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0" t="33201" r="29919" b="12200"/>
          <a:stretch/>
        </p:blipFill>
        <p:spPr>
          <a:xfrm>
            <a:off x="875150" y="1727995"/>
            <a:ext cx="10655191" cy="4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503F44A9-C12A-41DA-862D-5584F62A8C16}"/>
              </a:ext>
            </a:extLst>
          </p:cNvPr>
          <p:cNvGraphicFramePr>
            <a:graphicFrameLocks noGrp="1"/>
          </p:cNvGraphicFramePr>
          <p:nvPr/>
        </p:nvGraphicFramePr>
        <p:xfrm>
          <a:off x="231548" y="1187808"/>
          <a:ext cx="11693751" cy="527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37">
                  <a:extLst>
                    <a:ext uri="{9D8B030D-6E8A-4147-A177-3AD203B41FA5}">
                      <a16:colId xmlns:a16="http://schemas.microsoft.com/office/drawing/2014/main" val="3050850052"/>
                    </a:ext>
                  </a:extLst>
                </a:gridCol>
                <a:gridCol w="781099">
                  <a:extLst>
                    <a:ext uri="{9D8B030D-6E8A-4147-A177-3AD203B41FA5}">
                      <a16:colId xmlns:a16="http://schemas.microsoft.com/office/drawing/2014/main" val="3494609588"/>
                    </a:ext>
                  </a:extLst>
                </a:gridCol>
                <a:gridCol w="1335233">
                  <a:extLst>
                    <a:ext uri="{9D8B030D-6E8A-4147-A177-3AD203B41FA5}">
                      <a16:colId xmlns:a16="http://schemas.microsoft.com/office/drawing/2014/main" val="2653117083"/>
                    </a:ext>
                  </a:extLst>
                </a:gridCol>
                <a:gridCol w="972091">
                  <a:extLst>
                    <a:ext uri="{9D8B030D-6E8A-4147-A177-3AD203B41FA5}">
                      <a16:colId xmlns:a16="http://schemas.microsoft.com/office/drawing/2014/main" val="2768536232"/>
                    </a:ext>
                  </a:extLst>
                </a:gridCol>
                <a:gridCol w="607237">
                  <a:extLst>
                    <a:ext uri="{9D8B030D-6E8A-4147-A177-3AD203B41FA5}">
                      <a16:colId xmlns:a16="http://schemas.microsoft.com/office/drawing/2014/main" val="3117259585"/>
                    </a:ext>
                  </a:extLst>
                </a:gridCol>
                <a:gridCol w="727996">
                  <a:extLst>
                    <a:ext uri="{9D8B030D-6E8A-4147-A177-3AD203B41FA5}">
                      <a16:colId xmlns:a16="http://schemas.microsoft.com/office/drawing/2014/main" val="2196648072"/>
                    </a:ext>
                  </a:extLst>
                </a:gridCol>
                <a:gridCol w="903485">
                  <a:extLst>
                    <a:ext uri="{9D8B030D-6E8A-4147-A177-3AD203B41FA5}">
                      <a16:colId xmlns:a16="http://schemas.microsoft.com/office/drawing/2014/main" val="1333857552"/>
                    </a:ext>
                  </a:extLst>
                </a:gridCol>
                <a:gridCol w="903199">
                  <a:extLst>
                    <a:ext uri="{9D8B030D-6E8A-4147-A177-3AD203B41FA5}">
                      <a16:colId xmlns:a16="http://schemas.microsoft.com/office/drawing/2014/main" val="2994715738"/>
                    </a:ext>
                  </a:extLst>
                </a:gridCol>
                <a:gridCol w="849616">
                  <a:extLst>
                    <a:ext uri="{9D8B030D-6E8A-4147-A177-3AD203B41FA5}">
                      <a16:colId xmlns:a16="http://schemas.microsoft.com/office/drawing/2014/main" val="2528624440"/>
                    </a:ext>
                  </a:extLst>
                </a:gridCol>
                <a:gridCol w="849616">
                  <a:extLst>
                    <a:ext uri="{9D8B030D-6E8A-4147-A177-3AD203B41FA5}">
                      <a16:colId xmlns:a16="http://schemas.microsoft.com/office/drawing/2014/main" val="2222079201"/>
                    </a:ext>
                  </a:extLst>
                </a:gridCol>
                <a:gridCol w="849616">
                  <a:extLst>
                    <a:ext uri="{9D8B030D-6E8A-4147-A177-3AD203B41FA5}">
                      <a16:colId xmlns:a16="http://schemas.microsoft.com/office/drawing/2014/main" val="1841072321"/>
                    </a:ext>
                  </a:extLst>
                </a:gridCol>
                <a:gridCol w="849616">
                  <a:extLst>
                    <a:ext uri="{9D8B030D-6E8A-4147-A177-3AD203B41FA5}">
                      <a16:colId xmlns:a16="http://schemas.microsoft.com/office/drawing/2014/main" val="204549397"/>
                    </a:ext>
                  </a:extLst>
                </a:gridCol>
                <a:gridCol w="1457710">
                  <a:extLst>
                    <a:ext uri="{9D8B030D-6E8A-4147-A177-3AD203B41FA5}">
                      <a16:colId xmlns:a16="http://schemas.microsoft.com/office/drawing/2014/main" val="1227057184"/>
                    </a:ext>
                  </a:extLst>
                </a:gridCol>
              </a:tblGrid>
              <a:tr h="133648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หน่วยงานรัฐ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ชื่อวิสาหกิจชุมชน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สถานที่ปลูก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จำนวนต้น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สถานที่ส่งผลผลิต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รอบที่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สถานที่ส่งผลผลิต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รอบที่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ขั้นตอนการดำเนินงาน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41975"/>
                  </a:ext>
                </a:extLst>
              </a:tr>
              <a:tr h="400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ช่อดอก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ส่วนอื่นๆ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ช่อดอก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ส่วนอื่นๆ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 anchor="ctr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626368"/>
                  </a:ext>
                </a:extLst>
              </a:tr>
              <a:tr h="66823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รพ.สต.ห้วยแก็ต        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วิสาหกิจชุมชนคนร้องกวางเพื่อปลูกสมุนไพร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ต.ห้วยเข็ม       อ.ร้องกวาง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 ตร.ม.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ต้น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 ส่งคืนกรมฯ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3.9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 จำหน่าย/แปรรูปผลิตภัณฑ์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อยู่ระหว่างการเก็บเกี่ยว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extLst>
                  <a:ext uri="{0D108BD9-81ED-4DB2-BD59-A6C34878D82A}">
                    <a16:rowId xmlns:a16="http://schemas.microsoft.com/office/drawing/2014/main" val="1936115650"/>
                  </a:ext>
                </a:extLst>
              </a:tr>
              <a:tr h="120282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สอน.     ต.แม่จั๊วะ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วิสาหกิจชุมชนกลุ่มปลูกพืชสมุนไพรแม่จั๊วะ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ต.แม่จั๊วะ 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อ.เด่นชัย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ตร.ม.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ต้น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 จำหน่าย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กก.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กก.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กก.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จำหน่าย/แปรรูปผลิตภัณฑ์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extLst>
                  <a:ext uri="{0D108BD9-81ED-4DB2-BD59-A6C34878D82A}">
                    <a16:rowId xmlns:a16="http://schemas.microsoft.com/office/drawing/2014/main" val="672836844"/>
                  </a:ext>
                </a:extLst>
              </a:tr>
              <a:tr h="93553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รพ.สต.บ้านนาตุ้ม 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วิสาหกิจชุมชนเกษตรครบวงจรบ้านนาตุ้ม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ต.บ้านนาตุ้ม อ.ลอง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 ตร.ม.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ต้น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 ส่งคืนกรมฯ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3.9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0.2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0.6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ดำเนินการหาสถานที่จำหน่าย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extLst>
                  <a:ext uri="{0D108BD9-81ED-4DB2-BD59-A6C34878D82A}">
                    <a16:rowId xmlns:a16="http://schemas.microsoft.com/office/drawing/2014/main" val="3325768914"/>
                  </a:ext>
                </a:extLst>
              </a:tr>
              <a:tr h="9355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  น้ำชำ     ต.น้ำชำ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วิสาหกิจชุมชนต้นผักยิ้ม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ต.น้ำชำ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อ.สูงเม่น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ตร.ว.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ขั้นตอนดำเนินการปลูก โดยซื้อต้นกล้าจาก ม.แม่โจ้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เชียงใหม่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extLst>
                  <a:ext uri="{0D108BD9-81ED-4DB2-BD59-A6C34878D82A}">
                    <a16:rowId xmlns:a16="http://schemas.microsoft.com/office/drawing/2014/main" val="107435582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1942BCB-AAF4-45AC-B971-9FD9D6E8AE7F}"/>
              </a:ext>
            </a:extLst>
          </p:cNvPr>
          <p:cNvSpPr/>
          <p:nvPr/>
        </p:nvSpPr>
        <p:spPr bwMode="auto">
          <a:xfrm>
            <a:off x="1199456" y="404664"/>
            <a:ext cx="10441160" cy="576064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8.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ข้อมูล รพ.สต. ร่วมกับวิสาหกิจชุมชน นำร่องปลูกกัญชาแบบมีโรงเรือน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F0AD950-CC14-4BCA-9B8B-16A9B997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>
              <a:lumMod val="75000"/>
              <a:lumOff val="25000"/>
            </a:schemeClr>
          </a:fgClr>
          <a:bgClr>
            <a:schemeClr val="bg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1055440" y="2271598"/>
            <a:ext cx="22322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b="1" u="sng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ตัวชี้วัดกระทรวง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endParaRPr lang="en-US" sz="3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3539101" y="66482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01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479293" y="1129897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直接连接符 72"/>
          <p:cNvCxnSpPr/>
          <p:nvPr/>
        </p:nvCxnSpPr>
        <p:spPr>
          <a:xfrm>
            <a:off x="4479293" y="2189077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4479293" y="3286357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/>
          <p:nvPr/>
        </p:nvCxnSpPr>
        <p:spPr>
          <a:xfrm>
            <a:off x="4479293" y="4345537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029129"/>
            <a:ext cx="1854958" cy="1765112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CFA092C-8BFE-42B6-A159-A2A22380C5F0}"/>
              </a:ext>
            </a:extLst>
          </p:cNvPr>
          <p:cNvSpPr txBox="1"/>
          <p:nvPr/>
        </p:nvSpPr>
        <p:spPr>
          <a:xfrm>
            <a:off x="3799881" y="908720"/>
            <a:ext cx="88488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algn="thaiDist">
              <a:tabLst>
                <a:tab pos="540385" algn="l"/>
              </a:tabLs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มีการจัดบริการคลินิกกัญชาทางการแพทย์ใน</a:t>
            </a: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</a:t>
            </a:r>
            <a:endParaRPr lang="en-US" sz="2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14400" lvl="2" algn="thaiDist">
              <a:tabLst>
                <a:tab pos="540385" algn="l"/>
              </a:tabLst>
            </a:pP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สังกัดสำนักงานปลัดกระทรวงสาธารณสุข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ร้อยละ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70</a:t>
            </a:r>
          </a:p>
        </p:txBody>
      </p:sp>
      <p:cxnSp>
        <p:nvCxnSpPr>
          <p:cNvPr id="20" name="直接连接符 78">
            <a:extLst>
              <a:ext uri="{FF2B5EF4-FFF2-40B4-BE49-F238E27FC236}">
                <a16:creationId xmlns:a16="http://schemas.microsoft.com/office/drawing/2014/main" id="{6640F7BA-3792-4B95-8775-12D48B54B105}"/>
              </a:ext>
            </a:extLst>
          </p:cNvPr>
          <p:cNvCxnSpPr/>
          <p:nvPr/>
        </p:nvCxnSpPr>
        <p:spPr>
          <a:xfrm>
            <a:off x="4447953" y="5447702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F9B9638-E178-4D1C-95D3-291DE0A72C63}"/>
              </a:ext>
            </a:extLst>
          </p:cNvPr>
          <p:cNvSpPr txBox="1"/>
          <p:nvPr/>
        </p:nvSpPr>
        <p:spPr>
          <a:xfrm>
            <a:off x="3791744" y="1916832"/>
            <a:ext cx="6552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>
              <a:tabLst>
                <a:tab pos="540385" algn="l"/>
              </a:tabLs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มีการจัดบริการคลินิกกัญชาทางการแพทย์ใน</a:t>
            </a: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สังกัดกรมวิชาการกระทรวงสาธารณสุข ร้อยละ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70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D3DCAAFE-3B81-48A1-B0D1-E8C5EFD0CBB4}"/>
              </a:ext>
            </a:extLst>
          </p:cNvPr>
          <p:cNvSpPr txBox="1"/>
          <p:nvPr/>
        </p:nvSpPr>
        <p:spPr>
          <a:xfrm>
            <a:off x="3774337" y="2996952"/>
            <a:ext cx="72646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algn="thaiDist">
              <a:tabLst>
                <a:tab pos="540385" algn="l"/>
              </a:tabLs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มีการจัดบริการคลินิกกัญชาทางการแพทย์ใน </a:t>
            </a: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เอกชน และ/หรือคลินิกเอกชน เขตสุขภาพละ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609824B-1914-4843-A1AA-68C3FEDE6973}"/>
              </a:ext>
            </a:extLst>
          </p:cNvPr>
          <p:cNvSpPr txBox="1"/>
          <p:nvPr/>
        </p:nvSpPr>
        <p:spPr>
          <a:xfrm>
            <a:off x="3791744" y="4120471"/>
            <a:ext cx="6111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algn="thaiDist">
              <a:tabLst>
                <a:tab pos="540385" algn="l"/>
              </a:tabLs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ผู้ป่วยที่มีการวินิจฉัยระยะประคับประคองที่ได้รับการรักษาด้วยยากัญชาทางการแพทย์ ร้อยละ 5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F228F44-4466-4B10-8EAA-C20BE03AEB54}"/>
              </a:ext>
            </a:extLst>
          </p:cNvPr>
          <p:cNvSpPr txBox="1"/>
          <p:nvPr/>
        </p:nvSpPr>
        <p:spPr>
          <a:xfrm>
            <a:off x="4231929" y="5229200"/>
            <a:ext cx="6624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thaiDist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ผู้ป่วยทั้งหมดที่ได้รับการรักษาด้วยยากัญชาทางการแพทย์ เพิ่มขึ้น ร้อยละ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C8A7DCC4-C195-4F4F-B7DF-232E14A330AC}"/>
              </a:ext>
            </a:extLst>
          </p:cNvPr>
          <p:cNvSpPr txBox="1"/>
          <p:nvPr/>
        </p:nvSpPr>
        <p:spPr>
          <a:xfrm>
            <a:off x="3548225" y="174494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02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CA09C431-514A-4999-9C7C-D0D599ECA503}"/>
              </a:ext>
            </a:extLst>
          </p:cNvPr>
          <p:cNvSpPr txBox="1"/>
          <p:nvPr/>
        </p:nvSpPr>
        <p:spPr>
          <a:xfrm>
            <a:off x="3539101" y="2825596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03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DEB47330-7013-4045-AB7B-A6545EA96CDA}"/>
              </a:ext>
            </a:extLst>
          </p:cNvPr>
          <p:cNvSpPr txBox="1"/>
          <p:nvPr/>
        </p:nvSpPr>
        <p:spPr>
          <a:xfrm>
            <a:off x="3539101" y="3865066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04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63CDDFCC-919E-42D5-8E51-F00BAAF9192E}"/>
              </a:ext>
            </a:extLst>
          </p:cNvPr>
          <p:cNvSpPr txBox="1"/>
          <p:nvPr/>
        </p:nvSpPr>
        <p:spPr>
          <a:xfrm>
            <a:off x="3548225" y="498530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05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9D7CCF2-FB0A-420F-8A52-C07007C5F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6388">
            <a:off x="744294" y="49324"/>
            <a:ext cx="2621266" cy="203876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08DCD135-2976-45BB-8D7F-616CA7E529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advTm="0"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9" grpId="0"/>
          <p:bldP spid="69" grpId="1"/>
          <p:bldP spid="28" grpId="0"/>
          <p:bldP spid="28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9" grpId="0"/>
          <p:bldP spid="69" grpId="1"/>
          <p:bldP spid="28" grpId="0"/>
          <p:bldP spid="28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EA7851D-C4A8-486B-B3B1-97924A8104E1}"/>
              </a:ext>
            </a:extLst>
          </p:cNvPr>
          <p:cNvSpPr/>
          <p:nvPr/>
        </p:nvSpPr>
        <p:spPr bwMode="auto">
          <a:xfrm>
            <a:off x="191344" y="116632"/>
            <a:ext cx="12000656" cy="5945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0062FD7E-15A9-4BEA-949C-77E480F1F2C6}"/>
              </a:ext>
            </a:extLst>
          </p:cNvPr>
          <p:cNvGraphicFramePr>
            <a:graphicFrameLocks noGrp="1"/>
          </p:cNvGraphicFramePr>
          <p:nvPr/>
        </p:nvGraphicFramePr>
        <p:xfrm>
          <a:off x="191344" y="839296"/>
          <a:ext cx="11712623" cy="5919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079">
                  <a:extLst>
                    <a:ext uri="{9D8B030D-6E8A-4147-A177-3AD203B41FA5}">
                      <a16:colId xmlns:a16="http://schemas.microsoft.com/office/drawing/2014/main" val="1956368416"/>
                    </a:ext>
                  </a:extLst>
                </a:gridCol>
                <a:gridCol w="2090540">
                  <a:extLst>
                    <a:ext uri="{9D8B030D-6E8A-4147-A177-3AD203B41FA5}">
                      <a16:colId xmlns:a16="http://schemas.microsoft.com/office/drawing/2014/main" val="4143079026"/>
                    </a:ext>
                  </a:extLst>
                </a:gridCol>
                <a:gridCol w="1136265">
                  <a:extLst>
                    <a:ext uri="{9D8B030D-6E8A-4147-A177-3AD203B41FA5}">
                      <a16:colId xmlns:a16="http://schemas.microsoft.com/office/drawing/2014/main" val="1920296644"/>
                    </a:ext>
                  </a:extLst>
                </a:gridCol>
                <a:gridCol w="1471078">
                  <a:extLst>
                    <a:ext uri="{9D8B030D-6E8A-4147-A177-3AD203B41FA5}">
                      <a16:colId xmlns:a16="http://schemas.microsoft.com/office/drawing/2014/main" val="3522811737"/>
                    </a:ext>
                  </a:extLst>
                </a:gridCol>
                <a:gridCol w="1471078">
                  <a:extLst>
                    <a:ext uri="{9D8B030D-6E8A-4147-A177-3AD203B41FA5}">
                      <a16:colId xmlns:a16="http://schemas.microsoft.com/office/drawing/2014/main" val="2687404518"/>
                    </a:ext>
                  </a:extLst>
                </a:gridCol>
                <a:gridCol w="4100583">
                  <a:extLst>
                    <a:ext uri="{9D8B030D-6E8A-4147-A177-3AD203B41FA5}">
                      <a16:colId xmlns:a16="http://schemas.microsoft.com/office/drawing/2014/main" val="2235282463"/>
                    </a:ext>
                  </a:extLst>
                </a:gridCol>
              </a:tblGrid>
              <a:tr h="371889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ได้รับใบอนุญาตจำหน่ายยาเสพติดให้โทษประเภท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เฉพาะกัญชา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ประเภทการให้บริการคลินิก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กัญชาทางการแพทย์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วันเวลาให้บริการ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extLst>
                  <a:ext uri="{0D108BD9-81ED-4DB2-BD59-A6C34878D82A}">
                    <a16:rowId xmlns:a16="http://schemas.microsoft.com/office/drawing/2014/main" val="840188611"/>
                  </a:ext>
                </a:extLst>
              </a:tr>
              <a:tr h="743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แผนปัจจุบัน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แผนไทย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ให้คำปรึกษา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8601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สอน.แม่จั๊วะ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ทุกวันอังคาร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53510097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รพ.สต.บ้านปากปาน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ทุกวันจันทร์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 </a:t>
                      </a: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85832278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รพ.สต.ไทรย้อย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ทุกวันจันทร์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 </a:t>
                      </a: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11181062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รพ.สต.บ้านบ่อแก้ว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ทุกวันจันทร์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 </a:t>
                      </a: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724197353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รพ.สต.ห้วยไร่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ทุกวันศุกร์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 </a:t>
                      </a: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3894613099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รพ.สต.น้ำแรม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ทุกวันศุกร์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 </a:t>
                      </a: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167705791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รพ.สต.บ้านสวนหลวง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ทุกวันพฤหัสบดี 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491854588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รพ.สต.ปงป่าหวาย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ทุกวันพฤหัสบดี  สัปดาห์ที่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641031877"/>
                  </a:ext>
                </a:extLst>
              </a:tr>
              <a:tr h="185945">
                <a:tc>
                  <a:txBody>
                    <a:bodyPr/>
                    <a:lstStyle/>
                    <a:p>
                      <a:pPr algn="thaiDist"/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ทุกแห่งเปิดให้บริการเวลา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 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extLst>
                  <a:ext uri="{0D108BD9-81ED-4DB2-BD59-A6C34878D82A}">
                    <a16:rowId xmlns:a16="http://schemas.microsoft.com/office/drawing/2014/main" val="3180509470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0DA5978-2AA5-4248-B64A-4F0A3FD0FC05}"/>
              </a:ext>
            </a:extLst>
          </p:cNvPr>
          <p:cNvSpPr txBox="1"/>
          <p:nvPr/>
        </p:nvSpPr>
        <p:spPr>
          <a:xfrm>
            <a:off x="216024" y="107921"/>
            <a:ext cx="1178463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9. </a:t>
            </a:r>
            <a:r>
              <a:rPr lang="th-TH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ข้อมูลสถานบริการ ที่ให้บริการคลินิกกัญชาทางการแพทย์ ระดับรพ.สต.จังหวัดแพร่</a:t>
            </a:r>
            <a:endParaRPr lang="en-US" sz="18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DC296C-FA9A-4799-8ABC-2FFF3569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193384" y="548680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0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7C498A5-CBF9-49EF-8F6C-467ED321A9D0}"/>
              </a:ext>
            </a:extLst>
          </p:cNvPr>
          <p:cNvSpPr/>
          <p:nvPr/>
        </p:nvSpPr>
        <p:spPr bwMode="auto">
          <a:xfrm>
            <a:off x="-69304" y="-82105"/>
            <a:ext cx="12574016" cy="990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01D74C-90EB-4E66-9ABF-5463682D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92000" cy="6741368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5F5C51A-BA6E-4601-BDB5-F48156E9FF4B}"/>
              </a:ext>
            </a:extLst>
          </p:cNvPr>
          <p:cNvSpPr txBox="1"/>
          <p:nvPr/>
        </p:nvSpPr>
        <p:spPr>
          <a:xfrm>
            <a:off x="1143242" y="1469210"/>
            <a:ext cx="10801200" cy="3302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indent="-514350" algn="thaiDist">
              <a:lnSpc>
                <a:spcPct val="107000"/>
              </a:lnSpc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ด้านบุคลากร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บุคลากรผู้ผ่านการอบรมหลักสูตรกัญชาทางการแพทย์ มีจำนวนไม่เพียงพอต่อผู้รับบริการ และขาดพยาบาล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CM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ประจำคลินิก</a:t>
            </a:r>
          </a:p>
          <a:p>
            <a:pPr marL="971550" indent="-514350" algn="thaiDist">
              <a:lnSpc>
                <a:spcPct val="107000"/>
              </a:lnSpc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ด้านสถานที่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คลินิกกัญชาในสถานบริการบางแห่ง ไม่มีห้องให้บริการแยกเป็นสัดส่วน และไม่มีป้ายแสดงชื่อคลินิกกัญชาฯ หรือแสดงว่าเป็นสถานที่ให้บริการ</a:t>
            </a:r>
          </a:p>
          <a:p>
            <a:pPr marL="971550" indent="-514350" algn="thaiDist">
              <a:lnSpc>
                <a:spcPct val="107000"/>
              </a:lnSpc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ด้านการปฏิบัติงาน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ขาดความปลอดภัยในการจัดเก็บยาที่เป็นยาเสพติด </a:t>
            </a:r>
          </a:p>
          <a:p>
            <a:pPr marL="971550" indent="-514350" algn="thaiDist">
              <a:lnSpc>
                <a:spcPct val="107000"/>
              </a:lnSpc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ด้านการควบคุมคุณภาพ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ขาดความรู้เรื่องขั้นตอนการทำลายน้ำมันกัญชาที่หมดอายุ </a:t>
            </a:r>
          </a:p>
          <a:p>
            <a:pPr marL="971550" indent="-514350" algn="thaiDist">
              <a:lnSpc>
                <a:spcPct val="107000"/>
              </a:lnSpc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ด้านการจัดบริการ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บางสถานบริการเปิดให้บริการครึ่งวัน หรือ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 / สัปดาห์ 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CE5DDC1-1D81-4529-BB5B-C37F90E03221}"/>
              </a:ext>
            </a:extLst>
          </p:cNvPr>
          <p:cNvSpPr txBox="1"/>
          <p:nvPr/>
        </p:nvSpPr>
        <p:spPr>
          <a:xfrm>
            <a:off x="983432" y="101830"/>
            <a:ext cx="9552384" cy="66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07000"/>
              </a:lnSpc>
            </a:pPr>
            <a:r>
              <a:rPr lang="th-TH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ปัญหา/จุดร่วมที่สะท้อนปัญหา หรือความเสี่ยงต่อความไม่สำเร็จของงาน</a:t>
            </a:r>
            <a:endParaRPr lang="en-US" sz="3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9218" name="Picture 2" descr="ผลการค้นหารูปภาพสำหรับ สงสัยการ์ตูน | Line sticker, Stickers, Anime">
            <a:extLst>
              <a:ext uri="{FF2B5EF4-FFF2-40B4-BE49-F238E27FC236}">
                <a16:creationId xmlns:a16="http://schemas.microsoft.com/office/drawing/2014/main" id="{8350A3C7-2CA9-4222-9E96-DF50E357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04" y="1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22083EB-6DAA-4AB5-94EA-5C27C634AD25}"/>
              </a:ext>
            </a:extLst>
          </p:cNvPr>
          <p:cNvSpPr txBox="1"/>
          <p:nvPr/>
        </p:nvSpPr>
        <p:spPr>
          <a:xfrm>
            <a:off x="839416" y="18864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427C405-89DA-45BC-ADBF-6355CD1C6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981281C-1489-690C-8D9B-C8F866B62679}"/>
              </a:ext>
            </a:extLst>
          </p:cNvPr>
          <p:cNvSpPr/>
          <p:nvPr/>
        </p:nvSpPr>
        <p:spPr bwMode="auto">
          <a:xfrm>
            <a:off x="263352" y="1556792"/>
            <a:ext cx="11737304" cy="38164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8E23E65-AC1E-4A07-AF1D-113DE8337FCD}"/>
              </a:ext>
            </a:extLst>
          </p:cNvPr>
          <p:cNvSpPr/>
          <p:nvPr/>
        </p:nvSpPr>
        <p:spPr bwMode="auto">
          <a:xfrm>
            <a:off x="1343472" y="260648"/>
            <a:ext cx="10441160" cy="57606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1655F08-5052-47DF-A697-18D255D145F0}"/>
              </a:ext>
            </a:extLst>
          </p:cNvPr>
          <p:cNvSpPr txBox="1"/>
          <p:nvPr/>
        </p:nvSpPr>
        <p:spPr>
          <a:xfrm>
            <a:off x="-24680" y="1729640"/>
            <a:ext cx="117373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342900" algn="thaiDi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</a:t>
            </a:r>
            <a:r>
              <a:rPr lang="th-TH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ด้านบุคลากร 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spc="-7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สนับสนุนให้บุคลากรทางการแพทย์ อบรมและสอบขึ้นทะเบียนผู้สั่งใช้สารสกัดจากกัญชาทางการแพทย์</a:t>
            </a:r>
            <a:r>
              <a:rPr lang="th-TH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และกำหนดให้มีพยาบาล 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CM </a:t>
            </a:r>
            <a:r>
              <a:rPr lang="th-TH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ประจำคลินิกฯ</a:t>
            </a:r>
          </a:p>
          <a:p>
            <a:pPr marL="800100" indent="-342900" algn="thaiDi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ด้านสถานที่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การจัดบริการแบบบูรณาการคลินิกกัญชาฯ ในคลินิกแพทย์แผนไทย และแสดงป้ายชื่อคลินิกกัญชาฯ ร่วมด้วย</a:t>
            </a:r>
          </a:p>
          <a:p>
            <a:pPr marL="800100" indent="-342900" algn="thaiDi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ด้านการปฏิบัติงาน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จัดเก็บยาสมุนไพรให้ถูกต้องตามมาตรฐาน</a:t>
            </a:r>
          </a:p>
          <a:p>
            <a:pPr marL="800100" indent="-342900" algn="thaiDi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ด้านการควบคุมคุณภาพ 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จัดทำแนวทาง/ขั้นตอนการทำลายน้ำมันกัญชาที่หมดอายุ </a:t>
            </a:r>
          </a:p>
          <a:p>
            <a:pPr marL="800100" indent="-342900" algn="thaiDi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ด้านการจัดบริการ 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spc="-5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ตามเกณฑ์ประเมินฯ คลินิกกัญชาทางการแพทย์ ควรเปิดให้บริการ รพ.สต. </a:t>
            </a:r>
            <a:r>
              <a:rPr lang="en-US" sz="2800" spc="-5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2800" spc="-5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วัน/สัปดาห์  และ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รพ.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วัน/สัปดาห์</a:t>
            </a:r>
            <a:endParaRPr lang="th-TH" sz="2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C009D3F-6429-4DE9-9056-394103DDFD50}"/>
              </a:ext>
            </a:extLst>
          </p:cNvPr>
          <p:cNvSpPr txBox="1"/>
          <p:nvPr/>
        </p:nvSpPr>
        <p:spPr>
          <a:xfrm>
            <a:off x="3215680" y="194350"/>
            <a:ext cx="703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thaiDist">
              <a:tabLst>
                <a:tab pos="180340" algn="l"/>
              </a:tabLst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ข้อเสนอเชิงนโยบาย/ข้อเสนอเพื่อปรับปรุงพัฒนา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D91F71C-EDE5-47CB-9A0C-96B8AC9F4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6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7C498A5-CBF9-49EF-8F6C-467ED321A9D0}"/>
              </a:ext>
            </a:extLst>
          </p:cNvPr>
          <p:cNvSpPr/>
          <p:nvPr/>
        </p:nvSpPr>
        <p:spPr bwMode="auto">
          <a:xfrm>
            <a:off x="-69304" y="-82105"/>
            <a:ext cx="12574016" cy="990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01D74C-90EB-4E66-9ABF-5463682D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96"/>
            <a:ext cx="12216680" cy="6741368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CE5DDC1-1D81-4529-BB5B-C37F90E03221}"/>
              </a:ext>
            </a:extLst>
          </p:cNvPr>
          <p:cNvSpPr txBox="1"/>
          <p:nvPr/>
        </p:nvSpPr>
        <p:spPr>
          <a:xfrm>
            <a:off x="4727848" y="54042"/>
            <a:ext cx="9552384" cy="66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07000"/>
              </a:lnSpc>
            </a:pPr>
            <a:r>
              <a:rPr lang="th-TH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ปัจจัยความสำเร็จ</a:t>
            </a:r>
            <a:endParaRPr 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427C405-89DA-45BC-ADBF-6355CD1C6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B56FDA4-C5BC-489F-A604-313FD2165915}"/>
              </a:ext>
            </a:extLst>
          </p:cNvPr>
          <p:cNvSpPr txBox="1"/>
          <p:nvPr/>
        </p:nvSpPr>
        <p:spPr>
          <a:xfrm>
            <a:off x="1253451" y="1052736"/>
            <a:ext cx="98650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thaiDist">
              <a:buFont typeface="+mj-lt"/>
              <a:buAutoNum type="arabicPeriod"/>
              <a:tabLst>
                <a:tab pos="63055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ผู้บริหารทุกระดับมีนโยบายสนับสนุนการให้บริการคลินิกฯ สร้างความเชื่อมั่น มั่นใจในการใช้ยากัญชา          ทางการแพทย์ ทั้งในผู้ให้บริการ (สหวิชาชีพ) และผู้มารับบริการ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 algn="thaiDist">
              <a:buFont typeface="+mj-lt"/>
              <a:buAutoNum type="arabicPeriod"/>
              <a:tabLst>
                <a:tab pos="630555" algn="l"/>
              </a:tabLs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โรงพยาบาลทุกแห่งในจังหวัด มีการแนะนำให้ ผู้ป่วย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ได้รับคำแนะนำและประเมินเพื่อตัดสินใจเลือกใช้ยากัญชาทางการแพทย์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 algn="thaiDist">
              <a:buFont typeface="+mj-lt"/>
              <a:buAutoNum type="arabicPeriod"/>
              <a:tabLst>
                <a:tab pos="63055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รพร.เด่นชัย เป็นแหล่งผลิตตำรับยากัญชาแผนไทย และเป็นต้นแบบการจัดบริการการเข้าถึงกัญชาทางการแพทย์ โดยมีการจัดบริการแบบองค์รวมกับทีมสหวิชาชีพทุกสาขา ในรูปแบบคณะกรรมการประสานงานคลินิกกัญชา, ปรับรูปแบบการเข้าถึงเพื่อลดระยะเวลารอคอย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 algn="thaiDist">
              <a:buFont typeface="+mj-lt"/>
              <a:buAutoNum type="arabicPeriod"/>
              <a:tabLst>
                <a:tab pos="63055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รพร.เด่นชัย มีการศึกษาวิจัยสร้างความมั่นใจในการใช้ยากัญชาทางการแพทย์ในคลินิกบริการ ให้กับบุคลากรทางการแพทย์และผู้ป่วย 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 algn="thaiDist">
              <a:buFont typeface="+mj-lt"/>
              <a:buAutoNum type="arabicPeriod"/>
              <a:tabLst>
                <a:tab pos="63055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รพร.เด่นชัย มีการพัฒนาการจัดบริการคลินิกกัญชาลงสู่ รพ.สต. ที่มีแพทย์แผนไทยในเขตพื้นที่อำเภอ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หรียญ ทอง ที่ได้รับรางวัล - กราฟิกแบบเวกเตอร์ฟรีบน Pixabay">
            <a:extLst>
              <a:ext uri="{FF2B5EF4-FFF2-40B4-BE49-F238E27FC236}">
                <a16:creationId xmlns:a16="http://schemas.microsoft.com/office/drawing/2014/main" id="{37A9F9DF-6BEB-4A38-AE1F-0E6F5CE6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67808" y="32922"/>
            <a:ext cx="613613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4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E93CDF0-CE78-C066-0351-E788B428C928}"/>
              </a:ext>
            </a:extLst>
          </p:cNvPr>
          <p:cNvSpPr/>
          <p:nvPr/>
        </p:nvSpPr>
        <p:spPr bwMode="auto">
          <a:xfrm>
            <a:off x="-69304" y="-82105"/>
            <a:ext cx="12574016" cy="990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E5CE10-41D9-9BAD-35DA-E447F0F10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5D0043F-AF6D-EE42-63AD-EA638C72E487}"/>
              </a:ext>
            </a:extLst>
          </p:cNvPr>
          <p:cNvSpPr txBox="1"/>
          <p:nvPr/>
        </p:nvSpPr>
        <p:spPr>
          <a:xfrm>
            <a:off x="4727848" y="54042"/>
            <a:ext cx="9552384" cy="66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07000"/>
              </a:lnSpc>
            </a:pPr>
            <a:r>
              <a:rPr lang="th-TH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นวัตกรรม</a:t>
            </a:r>
            <a:endParaRPr 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EDC47A-2431-E4EE-565F-17D585FBB0F0}"/>
              </a:ext>
            </a:extLst>
          </p:cNvPr>
          <p:cNvSpPr txBox="1"/>
          <p:nvPr/>
        </p:nvSpPr>
        <p:spPr>
          <a:xfrm>
            <a:off x="551384" y="1187001"/>
            <a:ext cx="110892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รพร.เด่นชัย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ประสิทธิผลการใช้ยาทำลายพระสุเมรุในผู้ป่วยอัมพฤกษ์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Ø"/>
            </a:pP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งานวิจัยนี้เป็นการวิจัย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เป็นงานวิจัยกึ่งทดลอง ซึ่งผู้ร่วมวิจัยเป็น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ผู้ป่วยกล้ามเนื้ออ่อนแรงจากโรคอัมพฤกษ์ที่เกิดจากโรคหลอดเลือดในสมอง(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Stoke)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ที่มีคะแนน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motor power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คะแนน โดยมีจำนวนผู้วิจัยทั้งหมด จำนวน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70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 ซึ่งคำนวณจากโปรแกรมสำเร็จรูป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G*power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จัดกลุ่มเป็น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กลุ่ม ได้แก่ ผู้ป่วยโรคอัมพฤกษ์ที่ใช้ยาทำลายพระสุเมรุ จำนวน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35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ราย และผู้ป่วยโรคอัมพฤกษ์ที่ไม่ได้ใช้ยาทำลายพระสุเมรุ จำนวน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35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ระหว่างเดือน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ตุลาคม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 –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พฤษภาคม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2565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โดยใช้เครื่องมือวิจัย  ประกอบด้วย แบบสอบถามด้านคุณภาพชีวิต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EQ-5D-5L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และการประเมิน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motor power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ซึ่งใช้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สถิติในการวิเคราะห์ข้อมูลประกอบด้วย ร้อยละ ค่าเฉลี่ย สำหรับ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Batang" panose="020B0503020000020004" pitchFamily="18" charset="-127"/>
                <a:cs typeface="TH SarabunPSK" panose="020B0500040200020003" pitchFamily="34" charset="-34"/>
              </a:rPr>
              <a:t>ข้อมูลทั่วไป และร้อยละของการประเมิน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EQ-5D-5L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motor power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Batang" panose="020B0503020000020004" pitchFamily="18" charset="-127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rgbClr val="333399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Ø"/>
            </a:pP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สรุป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ตำรับยาทำลายพระสุเมรุ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สามารถเพิ่มคุณภาพชีวิต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ของผู้ป่วยกล้ามเนื้ออ่อนแรงจากโรคอัมพฤกษ์ที่เกิดจากโรคหลอดเลือดในสมอง (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Stoke)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ที่มีคะแนน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motor power 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 </a:t>
            </a:r>
            <a:r>
              <a:rPr lang="en-US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1800" b="1" dirty="0">
                <a:solidFill>
                  <a:srgbClr val="3333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คะแนน </a:t>
            </a: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ของตำรับยาแก้</a:t>
            </a:r>
            <a:r>
              <a:rPr lang="th-TH" sz="2800" b="1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ณ</a:t>
            </a:r>
            <a:r>
              <a:rPr lang="th-TH" sz="2800" b="1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ฑฆา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ตกล่อนแห้งในการดูแลผู้ป่วยระยะท้ายแบบประคับประคองที่มีอาการท้องผูก พื้นที่อำเภอเด่นชัย จังหวัดแพร่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อยู่ในขั้นตอนขอจริยธรรม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ประสิทธิผลการใช้ยาเข้ากัญชาตำรับทัพยา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ธิ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คุณในผู้ป่วยเบาหวานที่มีอาการชาเท้า คลินิกกัญชาทางการแพทย์ รพร.เด่นชัย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อยู่ในขั้นตอนขอจริยธรรม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DE0AB1-B2C6-EA4F-DD2B-4856A2BE1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8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318" flipH="1" flipV="1">
            <a:off x="10520833" y="5505257"/>
            <a:ext cx="1663501" cy="12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E93CDF0-CE78-C066-0351-E788B428C928}"/>
              </a:ext>
            </a:extLst>
          </p:cNvPr>
          <p:cNvSpPr/>
          <p:nvPr/>
        </p:nvSpPr>
        <p:spPr bwMode="auto">
          <a:xfrm>
            <a:off x="-69304" y="-82105"/>
            <a:ext cx="12574016" cy="990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E5CE10-41D9-9BAD-35DA-E447F0F10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5D0043F-AF6D-EE42-63AD-EA638C72E487}"/>
              </a:ext>
            </a:extLst>
          </p:cNvPr>
          <p:cNvSpPr txBox="1"/>
          <p:nvPr/>
        </p:nvSpPr>
        <p:spPr>
          <a:xfrm>
            <a:off x="4727848" y="54042"/>
            <a:ext cx="9552384" cy="66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07000"/>
              </a:lnSpc>
            </a:pPr>
            <a:r>
              <a:rPr lang="th-TH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นวัตกรรม</a:t>
            </a:r>
            <a:endParaRPr 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EDC47A-2431-E4EE-565F-17D585FBB0F0}"/>
              </a:ext>
            </a:extLst>
          </p:cNvPr>
          <p:cNvSpPr txBox="1"/>
          <p:nvPr/>
        </p:nvSpPr>
        <p:spPr>
          <a:xfrm>
            <a:off x="1117450" y="1628800"/>
            <a:ext cx="11089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รพ.แพร่</a:t>
            </a:r>
          </a:p>
          <a:p>
            <a:pPr marL="514350" indent="-514350">
              <a:buAutoNum type="arabicPeriod"/>
            </a:pPr>
            <a:r>
              <a:rPr lang="en-GB" altLang="ko-KR" sz="2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Canabis</a:t>
            </a:r>
            <a:r>
              <a:rPr lang="en-GB" altLang="ko-KR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-drug interaction alerting system </a:t>
            </a:r>
            <a:r>
              <a:rPr lang="th-TH" altLang="ko-KR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นวัตกรรมคลินิกกัญชาทางการแพทย์</a:t>
            </a:r>
            <a:r>
              <a:rPr lang="en-US" altLang="ko-KR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โรงพยาบาลแพร่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ผลที่ได้รับ </a:t>
            </a:r>
            <a:r>
              <a:rPr lang="en-US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1.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มีระบบดักจับการเกิดอ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ัตร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กิริยาระหว่างยาเพื่อสร้างความปลอดภัยการใช้ยากัญชาให้ผู้ป่วย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มีระบบเตือนสำหรับบุคลากรทางการแพทย์หากมีการจ่ายยากัญชาในแผนกอื่นๆ</a:t>
            </a:r>
            <a:endParaRPr lang="en-GB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3.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นำข้อมูลมาใช้ในการวิเคราะห์ จัดการ วางระบบเพื่อป้องกันความเสี่ยงที่จะเกิดขึ้น</a:t>
            </a:r>
            <a:endParaRPr lang="en-GB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ko-KR" sz="28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solidFill>
                <a:srgbClr val="80008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DE0AB1-B2C6-EA4F-DD2B-4856A2BE1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8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318" flipH="1" flipV="1">
            <a:off x="10520833" y="5505257"/>
            <a:ext cx="1663501" cy="12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18" y="4252725"/>
            <a:ext cx="2302888" cy="1809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13" y="3214337"/>
            <a:ext cx="1811367" cy="2631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062039"/>
            <a:ext cx="3821659" cy="41805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2" y="4721399"/>
            <a:ext cx="1735592" cy="17196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34" y="4408993"/>
            <a:ext cx="1292088" cy="198981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D3A996E-21DC-40B3-8A57-AD3C2E0AE289}"/>
              </a:ext>
            </a:extLst>
          </p:cNvPr>
          <p:cNvGrpSpPr/>
          <p:nvPr/>
        </p:nvGrpSpPr>
        <p:grpSpPr>
          <a:xfrm>
            <a:off x="2308738" y="588690"/>
            <a:ext cx="7574524" cy="1872116"/>
            <a:chOff x="2308738" y="29558"/>
            <a:chExt cx="7574524" cy="1872116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308738" y="29558"/>
              <a:ext cx="757452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0" algn="ctr"/>
              <a:r>
                <a:rPr lang="en-US" sz="9600" b="1" i="0" u="none" dirty="0">
                  <a:solidFill>
                    <a:srgbClr val="34473D"/>
                  </a:solidFill>
                  <a:latin typeface="Montserrat SemiBold" panose="00000700000000000000" pitchFamily="2" charset="0"/>
                </a:rPr>
                <a:t>Thanks</a:t>
              </a:r>
            </a:p>
          </p:txBody>
        </p:sp>
        <p:sp>
          <p:nvSpPr>
            <p:cNvPr id="10" name="文本框 24"/>
            <p:cNvSpPr txBox="1">
              <a:spLocks noChangeArrowheads="1"/>
            </p:cNvSpPr>
            <p:nvPr/>
          </p:nvSpPr>
          <p:spPr bwMode="auto">
            <a:xfrm>
              <a:off x="2531605" y="1484784"/>
              <a:ext cx="7128791" cy="41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57" tIns="54029" rIns="108057" bIns="5402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 dirty="0">
                  <a:solidFill>
                    <a:schemeClr val="tx2">
                      <a:lumMod val="75000"/>
                    </a:schemeClr>
                  </a:solidFill>
                  <a:latin typeface="Montserrat SemiBold" panose="00000700000000000000" pitchFamily="2" charset="0"/>
                  <a:ea typeface="+mn-ea"/>
                  <a:cs typeface="+mn-ea"/>
                  <a:sym typeface="+mn-lt"/>
                </a:rPr>
                <a:t>DO YOU HAVE ANY QUESTIONS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Montserrat SemiBold" panose="00000700000000000000" pitchFamily="2" charset="0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5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advTm="0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199571" y="700835"/>
            <a:ext cx="29523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b="1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b="1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เขตสุขภาพที่ </a:t>
            </a:r>
            <a:r>
              <a:rPr lang="en-US" sz="3600" b="1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3741289" y="476672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直接连接符 72"/>
          <p:cNvCxnSpPr/>
          <p:nvPr/>
        </p:nvCxnSpPr>
        <p:spPr>
          <a:xfrm>
            <a:off x="3741289" y="1301713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3741289" y="2060848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/>
          <p:nvPr/>
        </p:nvCxnSpPr>
        <p:spPr>
          <a:xfrm>
            <a:off x="3739884" y="4542073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6" y="2132856"/>
            <a:ext cx="1854958" cy="1765112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CFA092C-8BFE-42B6-A159-A2A22380C5F0}"/>
              </a:ext>
            </a:extLst>
          </p:cNvPr>
          <p:cNvSpPr txBox="1"/>
          <p:nvPr/>
        </p:nvSpPr>
        <p:spPr>
          <a:xfrm>
            <a:off x="3789180" y="188640"/>
            <a:ext cx="6552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มีการดำเนินงานคลินิกกัญชาทางการแพทย์แบบบูรณาการ </a:t>
            </a:r>
            <a:endParaRPr lang="en-US" sz="2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รพท. ร้อยละ 100 และ รพช. ร้อยละ 7</a:t>
            </a:r>
            <a:r>
              <a:rPr lang="en-US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0" name="直接连接符 78">
            <a:extLst>
              <a:ext uri="{FF2B5EF4-FFF2-40B4-BE49-F238E27FC236}">
                <a16:creationId xmlns:a16="http://schemas.microsoft.com/office/drawing/2014/main" id="{6640F7BA-3792-4B95-8775-12D48B54B105}"/>
              </a:ext>
            </a:extLst>
          </p:cNvPr>
          <p:cNvCxnSpPr/>
          <p:nvPr/>
        </p:nvCxnSpPr>
        <p:spPr>
          <a:xfrm>
            <a:off x="3738323" y="5301208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F9B9638-E178-4D1C-95D3-291DE0A72C63}"/>
              </a:ext>
            </a:extLst>
          </p:cNvPr>
          <p:cNvSpPr txBox="1"/>
          <p:nvPr/>
        </p:nvSpPr>
        <p:spPr>
          <a:xfrm>
            <a:off x="3719736" y="980728"/>
            <a:ext cx="7696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 รพ. ในจังหวัด มีบุคลากรผ่านการอบรมการใช้กัญชาทางการแพทย์ ร้อยละ 100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D3DCAAFE-3B81-48A1-B0D1-E8C5EFD0CBB4}"/>
              </a:ext>
            </a:extLst>
          </p:cNvPr>
          <p:cNvSpPr txBox="1"/>
          <p:nvPr/>
        </p:nvSpPr>
        <p:spPr>
          <a:xfrm>
            <a:off x="3780113" y="1980129"/>
            <a:ext cx="6831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 </a:t>
            </a:r>
            <a:r>
              <a:rPr lang="en-US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เข้าถึงยาจากกัญชา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ร้อยละ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5</a:t>
            </a:r>
            <a:r>
              <a:rPr lang="en-US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609824B-1914-4843-A1AA-68C3FEDE6973}"/>
              </a:ext>
            </a:extLst>
          </p:cNvPr>
          <p:cNvSpPr txBox="1"/>
          <p:nvPr/>
        </p:nvSpPr>
        <p:spPr>
          <a:xfrm>
            <a:off x="3757349" y="4221088"/>
            <a:ext cx="7920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รพร.เด่นชัย มีการผลิตตำรับยากัญชาทางการแพทย์แผนไทย เพิ่มขึ้น </a:t>
            </a:r>
          </a:p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ทั้งรายการยา ปริมาณการผลิต และปริมาณการกระจายยา</a:t>
            </a:r>
            <a:endParaRPr lang="en-US" sz="32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F228F44-4466-4B10-8EAA-C20BE03AEB54}"/>
              </a:ext>
            </a:extLst>
          </p:cNvPr>
          <p:cNvSpPr txBox="1"/>
          <p:nvPr/>
        </p:nvSpPr>
        <p:spPr>
          <a:xfrm>
            <a:off x="3784480" y="5283283"/>
            <a:ext cx="820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 รพ.สต. ร่วมกับวิสาหกิจชุมชน นำร่องปลูกกัญชาแบบมีโรงเรือน ≥ 3 แห่ง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3E4553ED-D668-4B88-86F7-36CCF296E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6388">
            <a:off x="301412" y="4208759"/>
            <a:ext cx="2621266" cy="203876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62FB9A46-F611-4824-A672-0E389362E1EB}"/>
              </a:ext>
            </a:extLst>
          </p:cNvPr>
          <p:cNvSpPr txBox="1"/>
          <p:nvPr/>
        </p:nvSpPr>
        <p:spPr>
          <a:xfrm>
            <a:off x="2858111" y="48699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01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EDEB1B68-5AEF-44AF-8059-EB632966EF65}"/>
              </a:ext>
            </a:extLst>
          </p:cNvPr>
          <p:cNvSpPr txBox="1"/>
          <p:nvPr/>
        </p:nvSpPr>
        <p:spPr>
          <a:xfrm>
            <a:off x="2810221" y="90872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02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6E3BE7AF-2163-4839-A852-F79C17E67787}"/>
              </a:ext>
            </a:extLst>
          </p:cNvPr>
          <p:cNvSpPr txBox="1"/>
          <p:nvPr/>
        </p:nvSpPr>
        <p:spPr>
          <a:xfrm>
            <a:off x="2801097" y="1700808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03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9A01667-124C-4FD9-93EC-3971965A1B3C}"/>
              </a:ext>
            </a:extLst>
          </p:cNvPr>
          <p:cNvSpPr txBox="1"/>
          <p:nvPr/>
        </p:nvSpPr>
        <p:spPr>
          <a:xfrm>
            <a:off x="2783632" y="4121204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06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4A3956C-2023-4904-8A52-8002F146A83C}"/>
              </a:ext>
            </a:extLst>
          </p:cNvPr>
          <p:cNvSpPr txBox="1"/>
          <p:nvPr/>
        </p:nvSpPr>
        <p:spPr>
          <a:xfrm>
            <a:off x="2801097" y="4941168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07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ECF944E-4A1C-4430-B79E-FBB1F5E89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129483" y="-14704"/>
            <a:ext cx="1062517" cy="990825"/>
          </a:xfrm>
          <a:prstGeom prst="rect">
            <a:avLst/>
          </a:prstGeom>
        </p:spPr>
      </p:pic>
      <p:cxnSp>
        <p:nvCxnSpPr>
          <p:cNvPr id="32" name="直接连接符 75">
            <a:extLst>
              <a:ext uri="{FF2B5EF4-FFF2-40B4-BE49-F238E27FC236}">
                <a16:creationId xmlns:a16="http://schemas.microsoft.com/office/drawing/2014/main" id="{547451E7-8568-6E9F-B024-86BB2A37C592}"/>
              </a:ext>
            </a:extLst>
          </p:cNvPr>
          <p:cNvCxnSpPr/>
          <p:nvPr/>
        </p:nvCxnSpPr>
        <p:spPr>
          <a:xfrm>
            <a:off x="3742036" y="2924944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34" name="TextBox 9">
            <a:extLst>
              <a:ext uri="{FF2B5EF4-FFF2-40B4-BE49-F238E27FC236}">
                <a16:creationId xmlns:a16="http://schemas.microsoft.com/office/drawing/2014/main" id="{302A7605-FE2A-48EA-BFEB-689DF970A03A}"/>
              </a:ext>
            </a:extLst>
          </p:cNvPr>
          <p:cNvSpPr txBox="1"/>
          <p:nvPr/>
        </p:nvSpPr>
        <p:spPr>
          <a:xfrm>
            <a:off x="2810221" y="246502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04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361D60E-B299-C858-9A61-6BA75FCCC4D8}"/>
              </a:ext>
            </a:extLst>
          </p:cNvPr>
          <p:cNvSpPr txBox="1"/>
          <p:nvPr/>
        </p:nvSpPr>
        <p:spPr>
          <a:xfrm>
            <a:off x="3784480" y="2564904"/>
            <a:ext cx="7601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ได้รับคำแนะนำและประเมินเพื่อตัดสินใจเลือกใช้ยากัญชาทางการแพทย์ ร้อยละ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A8AF7A5B-E7DB-BF1A-FAE4-12E82D3FE091}"/>
              </a:ext>
            </a:extLst>
          </p:cNvPr>
          <p:cNvSpPr txBox="1"/>
          <p:nvPr/>
        </p:nvSpPr>
        <p:spPr>
          <a:xfrm>
            <a:off x="2806042" y="329311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05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6D0BA336-0750-DE86-B8C1-FDDFCD51F3E5}"/>
              </a:ext>
            </a:extLst>
          </p:cNvPr>
          <p:cNvSpPr txBox="1"/>
          <p:nvPr/>
        </p:nvSpPr>
        <p:spPr>
          <a:xfrm>
            <a:off x="3757349" y="3631706"/>
            <a:ext cx="804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ผู้ป่วยทั้งหมดที่ได้รับการรักษาด้วยยากัญชาทางการแพทย์ เพิ่มขึ้นร้อยละ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</a:p>
        </p:txBody>
      </p:sp>
      <p:cxnSp>
        <p:nvCxnSpPr>
          <p:cNvPr id="36" name="直接连接符 78">
            <a:extLst>
              <a:ext uri="{FF2B5EF4-FFF2-40B4-BE49-F238E27FC236}">
                <a16:creationId xmlns:a16="http://schemas.microsoft.com/office/drawing/2014/main" id="{4773893D-022B-F881-143F-C52E47AE7F1D}"/>
              </a:ext>
            </a:extLst>
          </p:cNvPr>
          <p:cNvCxnSpPr/>
          <p:nvPr/>
        </p:nvCxnSpPr>
        <p:spPr>
          <a:xfrm>
            <a:off x="3738323" y="3688541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7066460-D18E-B592-412B-ACFAA30B8E0E}"/>
              </a:ext>
            </a:extLst>
          </p:cNvPr>
          <p:cNvSpPr txBox="1"/>
          <p:nvPr/>
        </p:nvSpPr>
        <p:spPr>
          <a:xfrm>
            <a:off x="3800314" y="6047495"/>
            <a:ext cx="8704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มีการดำเนินงานคลินิกกัญชาทางการแพทย์ใน รพ.สต. อย่างน้อย จ. ละ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AFA3F065-9A17-5AA4-350C-391737FCD650}"/>
              </a:ext>
            </a:extLst>
          </p:cNvPr>
          <p:cNvSpPr txBox="1"/>
          <p:nvPr/>
        </p:nvSpPr>
        <p:spPr>
          <a:xfrm>
            <a:off x="2816932" y="570538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6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08</a:t>
            </a:r>
            <a:endParaRPr lang="zh-CN" altLang="en-US" sz="66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cxnSp>
        <p:nvCxnSpPr>
          <p:cNvPr id="39" name="直接连接符 78">
            <a:extLst>
              <a:ext uri="{FF2B5EF4-FFF2-40B4-BE49-F238E27FC236}">
                <a16:creationId xmlns:a16="http://schemas.microsoft.com/office/drawing/2014/main" id="{9B62073C-A995-FA76-C4A9-CCEC0FFD69FD}"/>
              </a:ext>
            </a:extLst>
          </p:cNvPr>
          <p:cNvCxnSpPr/>
          <p:nvPr/>
        </p:nvCxnSpPr>
        <p:spPr>
          <a:xfrm>
            <a:off x="3719736" y="6114811"/>
            <a:ext cx="0" cy="47110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541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advTm="0"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24" grpId="0"/>
          <p:bldP spid="24" grpId="1"/>
          <p:bldP spid="26" grpId="0"/>
          <p:bldP spid="26" grpId="1"/>
          <p:bldP spid="28" grpId="0"/>
          <p:bldP spid="28" grpId="1"/>
          <p:bldP spid="29" grpId="0"/>
          <p:bldP spid="29" grpId="1"/>
          <p:bldP spid="30" grpId="0"/>
          <p:bldP spid="30" grpId="1"/>
          <p:bldP spid="34" grpId="0"/>
          <p:bldP spid="34" grpId="1"/>
          <p:bldP spid="33" grpId="0"/>
          <p:bldP spid="33" grpId="1"/>
          <p:bldP spid="38" grpId="0"/>
          <p:bldP spid="3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24" grpId="0"/>
          <p:bldP spid="24" grpId="1"/>
          <p:bldP spid="26" grpId="0"/>
          <p:bldP spid="26" grpId="1"/>
          <p:bldP spid="28" grpId="0"/>
          <p:bldP spid="28" grpId="1"/>
          <p:bldP spid="29" grpId="0"/>
          <p:bldP spid="29" grpId="1"/>
          <p:bldP spid="30" grpId="0"/>
          <p:bldP spid="30" grpId="1"/>
          <p:bldP spid="34" grpId="0"/>
          <p:bldP spid="34" grpId="1"/>
          <p:bldP spid="33" grpId="0"/>
          <p:bldP spid="33" grpId="1"/>
          <p:bldP spid="38" grpId="0"/>
          <p:bldP spid="38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D8AFA3F-DA23-428F-9434-85F7CDCC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90714"/>
              </p:ext>
            </p:extLst>
          </p:nvPr>
        </p:nvGraphicFramePr>
        <p:xfrm>
          <a:off x="119336" y="645368"/>
          <a:ext cx="11881320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005">
                  <a:extLst>
                    <a:ext uri="{9D8B030D-6E8A-4147-A177-3AD203B41FA5}">
                      <a16:colId xmlns:a16="http://schemas.microsoft.com/office/drawing/2014/main" val="3756115299"/>
                    </a:ext>
                  </a:extLst>
                </a:gridCol>
                <a:gridCol w="4166771">
                  <a:extLst>
                    <a:ext uri="{9D8B030D-6E8A-4147-A177-3AD203B41FA5}">
                      <a16:colId xmlns:a16="http://schemas.microsoft.com/office/drawing/2014/main" val="42761628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64031873"/>
                    </a:ext>
                  </a:extLst>
                </a:gridCol>
              </a:tblGrid>
              <a:tr h="1527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มาตรการที่ดำเนินงาน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ผลลัพธ์ที่ต้องการ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51032"/>
                  </a:ext>
                </a:extLst>
              </a:tr>
              <a:tr h="152740">
                <a:tc gridSpan="3"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ประเด็นการตรวจราชการที่มุ่งเน้น รอบ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56599"/>
                  </a:ext>
                </a:extLst>
              </a:tr>
              <a:tr h="3971245">
                <a:tc>
                  <a:txBody>
                    <a:bodyPr/>
                    <a:lstStyle/>
                    <a:p>
                      <a:pPr algn="thaiDist"/>
                      <a:r>
                        <a:rPr lang="en-US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ให้พื้นที่มีความเข้าใจ และมีการพัฒนาการดำเนินงานจัดบริการคลินิกกัญชาทางการแพทย์</a:t>
                      </a:r>
                      <a:endParaRPr lang="en-US" sz="22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รพร.เด่นชัย มีการจัดทำแผนเพิ่มรายการยา</a:t>
                      </a:r>
                      <a:r>
                        <a:rPr lang="en-US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และปริมาณการผลิตตำรับยากัญชาทางการแพทย์แผนไทยเพิ่มขึ้น และทำแผนเพิ่มปริมาณการกระจายในเขต และนอกเขตสุขภาพ</a:t>
                      </a:r>
                      <a:endParaRPr lang="en-US" sz="22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มีการติดตาม</a:t>
                      </a:r>
                      <a:r>
                        <a:rPr lang="en-US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และร่วมพัฒนาการดำเนินงาน รพ.สต. ร่วมกับวิสาหกิจชุมชน นำร่องปลูกกัญชาแบบมีโรงเรือน ≥ 3 แห่ง/จังหวัด</a:t>
                      </a:r>
                      <a:endParaRPr lang="en-US" sz="22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marL="0" indent="0" algn="thaiDist">
                        <a:buNone/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ติดตามผลการดำเนินงานคลินิกกัญชาทางการแพทย์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พัฒนาการจัดบริการคลินิกกัญชาเพื่อให้ผู้ป่วยเข้าถึงได้ง่าย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กำหนดแผนการผลิตยากัญชาทางการแพทย์ในระดับเขต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กระจายยากัญชาทางการแพทย์จากโรงงานผลิตไปยังสถานบริการสาธารณสุขในเขต และนอกเขตสุขภาพ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ติดตามและร่วมพัฒนาการดำเนินงาน รพ.สต. ร่วมกับวิสาหกิจชุมชน นำร่องปลูกกัญชาแบบมีโรงเรือน ≥ 3 แห่ง/จังหวัด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ติดตามการดำเนินการให้บริการรายเดือน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สรุปและวิเคราะห์ปัญหาในการดำเนินงานรอบ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หน่วยบริการสาธารณสุขที่มีการจัดบริการคลินิกกัญชาทางการแพทย์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โรงพยาบาลสังกัดสำนักงานปลัดกระทรวงสาธารณสุขมีการจัดบริการคลินิกกัญชาทางการแพทย์ร้อยละ 100 และมีความก้าวหน้าในการดำเนินงานจัดบริการคลินิกกัญชาทางการแพทย์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ผู้ป่วยที่มีการวินิจฉัยระยะประคับประคอง (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Palliative care)   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ที่ได้รับการรักษาด้วยยากัญชาทางการแพทย์ ≥ ร้อยละ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thaiDist"/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ผู้ป่วยได้รับการรักษาด้วยยากัญชาทางการแพทย์เพิ่มขึ้น ≥ ร้อยละ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1088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Palliative care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ได้รับคำแนะนำและประเมินเพื่อตัดสินใจเลือกใช้ยากัญชาทางการแพทย์ ร้อยละ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รพร.เด่นชัย เพิ่มรายการยา ปริมาณการผลิต และปริมาณการกระจายตำรับยากัญชาทางการแพทย์แผนไทย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ความก้าวหน้าในการดำเนินงานของ รพ.สต. ร่วมกับวิสาหกิจชุมชน ปลูกกัญชาแบบมีโรงเรือนทั้ง 3 แห่ง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958" marR="4295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41377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E7D2C2F-C4D5-40D7-B123-2BCBCC545404}"/>
              </a:ext>
            </a:extLst>
          </p:cNvPr>
          <p:cNvSpPr txBox="1"/>
          <p:nvPr/>
        </p:nvSpPr>
        <p:spPr>
          <a:xfrm>
            <a:off x="3791744" y="-27384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ประเด็นการตรวจราชการที่มุ่งเน้น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5467798-D50A-422B-BD2D-C0F04B24D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6388">
            <a:off x="2787302" y="-1064"/>
            <a:ext cx="962248" cy="74841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CA1EB2-8E17-4212-874E-AC8CE79FD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6388">
            <a:off x="8591969" y="-47647"/>
            <a:ext cx="962248" cy="74841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5A3B82-33C1-4ABC-9D5C-1E394A88D8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79581FA5-5A69-41E7-83D3-34B6F775D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57555" r="54484" b="30753"/>
          <a:stretch/>
        </p:blipFill>
        <p:spPr>
          <a:xfrm>
            <a:off x="7680176" y="0"/>
            <a:ext cx="2500789" cy="846475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E74D75D-ABFF-43E4-BD26-F7117849C332}"/>
              </a:ext>
            </a:extLst>
          </p:cNvPr>
          <p:cNvSpPr/>
          <p:nvPr/>
        </p:nvSpPr>
        <p:spPr bwMode="auto">
          <a:xfrm>
            <a:off x="1055440" y="583381"/>
            <a:ext cx="4392488" cy="13916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6DBCF9D-5150-45DB-98E4-C2DAC224E312}"/>
              </a:ext>
            </a:extLst>
          </p:cNvPr>
          <p:cNvSpPr/>
          <p:nvPr/>
        </p:nvSpPr>
        <p:spPr bwMode="auto">
          <a:xfrm>
            <a:off x="2063552" y="116632"/>
            <a:ext cx="208823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3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เดือน</a:t>
            </a:r>
            <a:endParaRPr kumimoji="0" lang="en-US" sz="32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1FA505-EF50-4D13-96E9-4D8CADC4EE5D}"/>
              </a:ext>
            </a:extLst>
          </p:cNvPr>
          <p:cNvSpPr txBox="1"/>
          <p:nvPr/>
        </p:nvSpPr>
        <p:spPr>
          <a:xfrm>
            <a:off x="1127448" y="774681"/>
            <a:ext cx="439248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มีแผนการค้นหาผู้ป่วยทุกกลุ่มโรคและผู้ป่วยที่มีการวินิจฉัยระยะประคับประคอง </a:t>
            </a:r>
            <a:r>
              <a:rPr lang="en-US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(Palliative care) </a:t>
            </a:r>
            <a:r>
              <a:rPr lang="th-TH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เพื่อให้ได้รับการรักษาด้วยยากัญชาทางการแพทย์ </a:t>
            </a:r>
            <a:endParaRPr lang="en-US" sz="1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1B019CC-F160-456E-8516-8C32C5AEBA3A}"/>
              </a:ext>
            </a:extLst>
          </p:cNvPr>
          <p:cNvSpPr/>
          <p:nvPr/>
        </p:nvSpPr>
        <p:spPr bwMode="auto">
          <a:xfrm>
            <a:off x="6168008" y="1289416"/>
            <a:ext cx="5544616" cy="2499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9A1288B-CA0D-4E9D-A5D2-B12A101E5636}"/>
              </a:ext>
            </a:extLst>
          </p:cNvPr>
          <p:cNvSpPr/>
          <p:nvPr/>
        </p:nvSpPr>
        <p:spPr bwMode="auto">
          <a:xfrm>
            <a:off x="7896200" y="808837"/>
            <a:ext cx="208823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6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เดือน</a:t>
            </a:r>
            <a:endParaRPr kumimoji="0" lang="en-US" sz="32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39809A7-304D-45B8-AF3F-F5635005342D}"/>
              </a:ext>
            </a:extLst>
          </p:cNvPr>
          <p:cNvSpPr txBox="1"/>
          <p:nvPr/>
        </p:nvSpPr>
        <p:spPr>
          <a:xfrm>
            <a:off x="6240016" y="1480716"/>
            <a:ext cx="559194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ได้รับการอบรมความรู้ในการจัดบริการคลินิกกัญชาทางการแพทย์พร้อมทั้งมีการต่ออายุใบประกาศนียบัตรการอบรมฯ 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ผู้ป่วยที่มีการวินิจฉัยระยะประคับประคอง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(Palliative care)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ที่ได้รับการรักษาด้วยยากัญชาทางการแพทย์ ร้อยละ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algn="l"/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ผู้ป่วยทั้งหมดที่ได้รับการรักษาด้วยยากัญชาทางการแพทย์ เพิ่มขึ้นร้อยละ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69444BB-73A9-4C1A-BE67-37712DC8E3C9}"/>
              </a:ext>
            </a:extLst>
          </p:cNvPr>
          <p:cNvSpPr/>
          <p:nvPr/>
        </p:nvSpPr>
        <p:spPr bwMode="auto">
          <a:xfrm>
            <a:off x="6385048" y="4519688"/>
            <a:ext cx="5544616" cy="153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485890FF-8FD4-4C48-8669-CAF134AC0931}"/>
              </a:ext>
            </a:extLst>
          </p:cNvPr>
          <p:cNvSpPr/>
          <p:nvPr/>
        </p:nvSpPr>
        <p:spPr bwMode="auto">
          <a:xfrm>
            <a:off x="8064896" y="4149080"/>
            <a:ext cx="208823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9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เดือน</a:t>
            </a:r>
            <a:endParaRPr kumimoji="0" lang="en-US" sz="32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4E930FC-D633-4B6E-94EE-605F7F86BA52}"/>
              </a:ext>
            </a:extLst>
          </p:cNvPr>
          <p:cNvSpPr txBox="1"/>
          <p:nvPr/>
        </p:nvSpPr>
        <p:spPr>
          <a:xfrm>
            <a:off x="6408712" y="4748951"/>
            <a:ext cx="55919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มีการจัดบริการคลินิกกัญชาทางการแพทย์ใน โรงพยาบาลสังกัด สำนักงานปลัดกระทรวงสาธารณสุข ร้อยละ 100 และมีแผนการพัฒนาการดำเนินงานจัดบริการคลินิกกัญชาทางการแพทย์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69370C23-97B2-4129-968A-E94D2A25B1B0}"/>
              </a:ext>
            </a:extLst>
          </p:cNvPr>
          <p:cNvSpPr/>
          <p:nvPr/>
        </p:nvSpPr>
        <p:spPr bwMode="auto">
          <a:xfrm>
            <a:off x="113674" y="2703016"/>
            <a:ext cx="588563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749C133C-B010-450D-B528-4FC9F4539C5C}"/>
              </a:ext>
            </a:extLst>
          </p:cNvPr>
          <p:cNvSpPr/>
          <p:nvPr/>
        </p:nvSpPr>
        <p:spPr bwMode="auto">
          <a:xfrm>
            <a:off x="1841866" y="2204864"/>
            <a:ext cx="2088232" cy="10539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12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宋体" pitchFamily="2" charset="-122"/>
                <a:cs typeface="TH SarabunPSK" panose="020B0500040200020003" pitchFamily="34" charset="-34"/>
              </a:rPr>
              <a:t>เดือน</a:t>
            </a:r>
            <a:endParaRPr kumimoji="0" lang="en-US" sz="32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宋体" pitchFamily="2" charset="-122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DB10A51-79B8-4670-8DF5-48E7F4D45B3A}"/>
              </a:ext>
            </a:extLst>
          </p:cNvPr>
          <p:cNvSpPr txBox="1"/>
          <p:nvPr/>
        </p:nvSpPr>
        <p:spPr>
          <a:xfrm>
            <a:off x="119336" y="2708920"/>
            <a:ext cx="5910318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หน่วยบริการสาธารณสุขที่มีการจัดบริการคลินิกกัญชาทางการแพทย์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1.1 โรงพยาบาลสังกัดสำนักงานปลัดกระทรวงสาธารณสุขมีการจัดบริการคลินิกกัญชาทางการแพทย์ร้อยละ 100 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1.1.1 มีการจัดบริการคลินิกกัญชาแผนปัจจุบันเพิ่มขึ้นอย่างน้อย 1 แห่ง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1.1.2 มีการจัดบริการคลินิกกัญชาแผนไทยใน รพ.สต. อย่างน้อย 1 แห่ง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1.2 การจัดบริการคลินิกกัญชาทางการแพทย์ใน โรงพยาบาลเอกชน และ/หรือคลินิกเอกชน เขตสุขภาพละ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ผู้ป่วยที่มีการวินิจฉัยระยะประคับประคอง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(Palliative care)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ที่ได้รับการรักษาด้วยยากัญชาทางการแพทย์ ร้อยละ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 algn="l"/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ผู้ป่วยทั้งหมดที่ได้รับการรักษาด้วยยากัญชาทางการแพทย์ เพิ่มขึ้นร้อยละ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9" name="ลูกศร: ขวา 18">
            <a:extLst>
              <a:ext uri="{FF2B5EF4-FFF2-40B4-BE49-F238E27FC236}">
                <a16:creationId xmlns:a16="http://schemas.microsoft.com/office/drawing/2014/main" id="{0A290353-05CB-4E92-909B-7019BE46AFCF}"/>
              </a:ext>
            </a:extLst>
          </p:cNvPr>
          <p:cNvSpPr/>
          <p:nvPr/>
        </p:nvSpPr>
        <p:spPr bwMode="auto">
          <a:xfrm rot="803689">
            <a:off x="5576069" y="594660"/>
            <a:ext cx="122413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C083383C-AC76-4425-AC46-F3F532CD61F3}"/>
              </a:ext>
            </a:extLst>
          </p:cNvPr>
          <p:cNvSpPr/>
          <p:nvPr/>
        </p:nvSpPr>
        <p:spPr bwMode="auto">
          <a:xfrm rot="5400000">
            <a:off x="8818476" y="3658852"/>
            <a:ext cx="67572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A36C2567-7BC2-4AD9-9E3C-2CE1938A3890}"/>
              </a:ext>
            </a:extLst>
          </p:cNvPr>
          <p:cNvSpPr/>
          <p:nvPr/>
        </p:nvSpPr>
        <p:spPr bwMode="auto">
          <a:xfrm rot="10800000">
            <a:off x="5998840" y="4249115"/>
            <a:ext cx="67572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FD8CAD3-1EED-4A32-B016-568BD7CEED9D}"/>
              </a:ext>
            </a:extLst>
          </p:cNvPr>
          <p:cNvSpPr txBox="1"/>
          <p:nvPr/>
        </p:nvSpPr>
        <p:spPr>
          <a:xfrm>
            <a:off x="7896200" y="446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Small Success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D156516E-0DC5-4D54-A411-1208588F1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737">
            <a:off x="-328491" y="1188445"/>
            <a:ext cx="1991855" cy="154922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5C92934A-205F-49B0-B6CF-EDA71F9F7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50" b="90000" l="52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 t="71000" r="31137" b="16639"/>
          <a:stretch/>
        </p:blipFill>
        <p:spPr>
          <a:xfrm>
            <a:off x="6816080" y="-27384"/>
            <a:ext cx="980928" cy="847771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D3372716-552C-4C1D-B3BB-294B0B715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465508"/>
            <a:ext cx="1254524" cy="1372320"/>
          </a:xfrm>
          <a:prstGeom prst="rect">
            <a:avLst/>
          </a:prstGeom>
        </p:spPr>
      </p:pic>
      <p:pic>
        <p:nvPicPr>
          <p:cNvPr id="2050" name="Picture 2" descr="รูปองค์ประกอบการ์ตูนพยาบาลดูแลข้างเตียง, เตียง, อดทน, พยาบาลภาพ PNG และ PSD  สำหรับดาวน์โหลดฟรี | พยาบาล, เตียง, การ์ตูน">
            <a:extLst>
              <a:ext uri="{FF2B5EF4-FFF2-40B4-BE49-F238E27FC236}">
                <a16:creationId xmlns:a16="http://schemas.microsoft.com/office/drawing/2014/main" id="{585E4C5B-1C38-4818-9B4C-00CE9BDD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7031">
                        <a14:foregroundMark x1="51094" y1="54688" x2="51094" y2="54688"/>
                        <a14:foregroundMark x1="32969" y1="47031" x2="62656" y2="50781"/>
                        <a14:foregroundMark x1="62656" y1="50781" x2="65313" y2="51406"/>
                        <a14:foregroundMark x1="65313" y1="51406" x2="66406" y2="50313"/>
                        <a14:foregroundMark x1="65938" y1="50469" x2="62344" y2="49531"/>
                        <a14:foregroundMark x1="62344" y1="49531" x2="62344" y2="49531"/>
                        <a14:foregroundMark x1="46719" y1="46719" x2="46719" y2="46719"/>
                        <a14:foregroundMark x1="48281" y1="46719" x2="60313" y2="48281"/>
                        <a14:foregroundMark x1="60313" y1="48281" x2="60313" y2="48281"/>
                        <a14:foregroundMark x1="79219" y1="20000" x2="76094" y2="70000"/>
                        <a14:foregroundMark x1="76406" y1="22188" x2="81719" y2="22188"/>
                        <a14:foregroundMark x1="82031" y1="22188" x2="82500" y2="22188"/>
                        <a14:foregroundMark x1="83281" y1="22188" x2="83281" y2="22188"/>
                        <a14:foregroundMark x1="75000" y1="19219" x2="84063" y2="21094"/>
                        <a14:foregroundMark x1="84063" y1="21094" x2="84063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15" y="306896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11B1CBBE-DBED-4631-BBA0-9CD7E93A0C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17447"/>
          <a:stretch/>
        </p:blipFill>
        <p:spPr>
          <a:xfrm>
            <a:off x="0" y="2714691"/>
            <a:ext cx="12192000" cy="4140952"/>
          </a:xfrm>
          <a:prstGeom prst="rect">
            <a:avLst/>
          </a:prstGeom>
        </p:spPr>
      </p:pic>
      <p:grpSp>
        <p:nvGrpSpPr>
          <p:cNvPr id="57" name="组合 21">
            <a:extLst>
              <a:ext uri="{FF2B5EF4-FFF2-40B4-BE49-F238E27FC236}">
                <a16:creationId xmlns:a16="http://schemas.microsoft.com/office/drawing/2014/main" id="{B83D420C-AABD-47E7-9A81-8E70BC58D8A1}"/>
              </a:ext>
            </a:extLst>
          </p:cNvPr>
          <p:cNvGrpSpPr/>
          <p:nvPr/>
        </p:nvGrpSpPr>
        <p:grpSpPr>
          <a:xfrm rot="12257068">
            <a:off x="3581776" y="3708038"/>
            <a:ext cx="3186425" cy="3166248"/>
            <a:chOff x="468871" y="2422933"/>
            <a:chExt cx="992271" cy="1216142"/>
          </a:xfrm>
        </p:grpSpPr>
        <p:sp>
          <p:nvSpPr>
            <p:cNvPr id="58" name="等腰三角形 2">
              <a:extLst>
                <a:ext uri="{FF2B5EF4-FFF2-40B4-BE49-F238E27FC236}">
                  <a16:creationId xmlns:a16="http://schemas.microsoft.com/office/drawing/2014/main" id="{C168EE31-FCCF-414E-9265-9083C4219AE2}"/>
                </a:ext>
              </a:extLst>
            </p:cNvPr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9" name="TextBox 111">
              <a:extLst>
                <a:ext uri="{FF2B5EF4-FFF2-40B4-BE49-F238E27FC236}">
                  <a16:creationId xmlns:a16="http://schemas.microsoft.com/office/drawing/2014/main" id="{D0F25F60-6BE5-4534-AACF-1FED2F6D065C}"/>
                </a:ext>
              </a:extLst>
            </p:cNvPr>
            <p:cNvSpPr txBox="1"/>
            <p:nvPr/>
          </p:nvSpPr>
          <p:spPr>
            <a:xfrm rot="20065120">
              <a:off x="746866" y="2422933"/>
              <a:ext cx="57526" cy="224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534880">
            <a:off x="44036" y="1773841"/>
            <a:ext cx="3186425" cy="3376389"/>
            <a:chOff x="468871" y="2342219"/>
            <a:chExt cx="992271" cy="1296856"/>
          </a:xfrm>
        </p:grpSpPr>
        <p:sp>
          <p:nvSpPr>
            <p:cNvPr id="23" name="等腰三角形 2"/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24" name="TextBox 111"/>
            <p:cNvSpPr txBox="1"/>
            <p:nvPr/>
          </p:nvSpPr>
          <p:spPr>
            <a:xfrm rot="20065120">
              <a:off x="715185" y="2342219"/>
              <a:ext cx="127891" cy="41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  <a:sym typeface="+mn-lt"/>
                </a:rPr>
                <a:t>1.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30" name="TextBox 117"/>
          <p:cNvSpPr txBox="1"/>
          <p:nvPr/>
        </p:nvSpPr>
        <p:spPr>
          <a:xfrm>
            <a:off x="6912805" y="2183570"/>
            <a:ext cx="5741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20X</a:t>
            </a:r>
            <a:endParaRPr kumimoji="0" lang="zh-CN" altLang="en-US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245353" y="5389641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99856" y="3429000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608168" y="2924944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381465" y="3008903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6" name="TextBox 133"/>
          <p:cNvSpPr txBox="1"/>
          <p:nvPr/>
        </p:nvSpPr>
        <p:spPr>
          <a:xfrm>
            <a:off x="814051" y="5829112"/>
            <a:ext cx="304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จากทั้งหมด 8 แห่ง คิดเป็น ร้อยละ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183C6638-F2FE-41A0-9D8D-D505BAAEE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757">
            <a:off x="3617987" y="-145778"/>
            <a:ext cx="1420166" cy="1104573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1B971E4-F374-4FC2-B663-3F55F8C94AAC}"/>
              </a:ext>
            </a:extLst>
          </p:cNvPr>
          <p:cNvSpPr txBox="1"/>
          <p:nvPr/>
        </p:nvSpPr>
        <p:spPr>
          <a:xfrm>
            <a:off x="1055440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เป้าหมายและผลงาน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DBC057D-5483-4CB9-9B3B-F195CE8268C1}"/>
              </a:ext>
            </a:extLst>
          </p:cNvPr>
          <p:cNvSpPr txBox="1"/>
          <p:nvPr/>
        </p:nvSpPr>
        <p:spPr>
          <a:xfrm>
            <a:off x="-131889" y="2700456"/>
            <a:ext cx="3095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มีการดำเนินงานคลินิกกัญชาทางการแพทย์แบบบูรณาการใน รพท. ร้อยละ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รพช. ร้อยละ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70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4531C6CB-4CE2-4D71-BF03-02894B2DFF7F}"/>
              </a:ext>
            </a:extLst>
          </p:cNvPr>
          <p:cNvSpPr txBox="1"/>
          <p:nvPr/>
        </p:nvSpPr>
        <p:spPr>
          <a:xfrm>
            <a:off x="2917806" y="4074514"/>
            <a:ext cx="40521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โรงพยาบาลเอกชน 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และ/หรือคลินิกเอกชน 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มีการจัดบริการคลินิกกัญชา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ทางการแพทย์ 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เขตสุขภาพละ 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  </a:t>
            </a:r>
            <a:endParaRPr lang="en-US" sz="16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DF8EE64-6F15-4793-AB0D-AF90FEC13018}"/>
              </a:ext>
            </a:extLst>
          </p:cNvPr>
          <p:cNvSpPr txBox="1"/>
          <p:nvPr/>
        </p:nvSpPr>
        <p:spPr>
          <a:xfrm>
            <a:off x="1872669" y="1583095"/>
            <a:ext cx="40957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สถานพยาบาลภาคเอกชน </a:t>
            </a:r>
            <a:endParaRPr lang="en-US" sz="24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(คลินิกเอกชน)</a:t>
            </a: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ที่ได้รับอนุญาตให้จำหน่าย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(จ่าย)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ยากัญชา </a:t>
            </a:r>
          </a:p>
          <a:p>
            <a:pPr marL="457200" algn="ctr">
              <a:tabLst>
                <a:tab pos="450215" algn="l"/>
              </a:tabLs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endParaRPr lang="th-TH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1" name="组合 21">
            <a:extLst>
              <a:ext uri="{FF2B5EF4-FFF2-40B4-BE49-F238E27FC236}">
                <a16:creationId xmlns:a16="http://schemas.microsoft.com/office/drawing/2014/main" id="{A1254EA7-C1A3-4293-8F5A-E038F736DE7E}"/>
              </a:ext>
            </a:extLst>
          </p:cNvPr>
          <p:cNvGrpSpPr/>
          <p:nvPr/>
        </p:nvGrpSpPr>
        <p:grpSpPr>
          <a:xfrm rot="1534880">
            <a:off x="5290088" y="-279430"/>
            <a:ext cx="3186425" cy="3327607"/>
            <a:chOff x="468871" y="2360956"/>
            <a:chExt cx="992271" cy="1278119"/>
          </a:xfrm>
        </p:grpSpPr>
        <p:sp>
          <p:nvSpPr>
            <p:cNvPr id="62" name="等腰三角形 2">
              <a:extLst>
                <a:ext uri="{FF2B5EF4-FFF2-40B4-BE49-F238E27FC236}">
                  <a16:creationId xmlns:a16="http://schemas.microsoft.com/office/drawing/2014/main" id="{C5B29512-A327-437D-9164-BA00EC8B4255}"/>
                </a:ext>
              </a:extLst>
            </p:cNvPr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63" name="TextBox 111">
              <a:extLst>
                <a:ext uri="{FF2B5EF4-FFF2-40B4-BE49-F238E27FC236}">
                  <a16:creationId xmlns:a16="http://schemas.microsoft.com/office/drawing/2014/main" id="{8FBCA4FB-3AF8-4AF0-8804-1F151E782503}"/>
                </a:ext>
              </a:extLst>
            </p:cNvPr>
            <p:cNvSpPr txBox="1"/>
            <p:nvPr/>
          </p:nvSpPr>
          <p:spPr>
            <a:xfrm rot="20065120">
              <a:off x="718633" y="2360956"/>
              <a:ext cx="57526" cy="41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D4FF2BD-ADF0-476C-8B55-58A4D70907A5}"/>
              </a:ext>
            </a:extLst>
          </p:cNvPr>
          <p:cNvSpPr txBox="1"/>
          <p:nvPr/>
        </p:nvSpPr>
        <p:spPr>
          <a:xfrm>
            <a:off x="3496244" y="251376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ทุกรพ. ในจังหวัด 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มีบุคลากรผ่านการอบรม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การใช้กัญชาทางการแพทย์ 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ร้อยละ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lang="en-US" sz="16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B091A288-F2D8-4362-B451-44A605A42DB9}"/>
              </a:ext>
            </a:extLst>
          </p:cNvPr>
          <p:cNvSpPr txBox="1"/>
          <p:nvPr/>
        </p:nvSpPr>
        <p:spPr>
          <a:xfrm>
            <a:off x="4252981" y="3228300"/>
            <a:ext cx="6169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ทุกรพ. </a:t>
            </a:r>
            <a:endParaRPr lang="en-US" sz="24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มีบ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ุคลากรผ่านการอบรม</a:t>
            </a: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การใช้กัญชาท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างการแพทย์ </a:t>
            </a:r>
          </a:p>
          <a:p>
            <a:pPr marL="457200" algn="ctr">
              <a:tabLst>
                <a:tab pos="450215" algn="l"/>
              </a:tabLst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ร้อยละ </a:t>
            </a:r>
            <a:r>
              <a:rPr lang="en-US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</a:t>
            </a:r>
            <a:endParaRPr lang="th-TH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6" name="组合 21">
            <a:extLst>
              <a:ext uri="{FF2B5EF4-FFF2-40B4-BE49-F238E27FC236}">
                <a16:creationId xmlns:a16="http://schemas.microsoft.com/office/drawing/2014/main" id="{E6FD2E0E-A04F-4655-AF72-690C3935F76F}"/>
              </a:ext>
            </a:extLst>
          </p:cNvPr>
          <p:cNvGrpSpPr/>
          <p:nvPr/>
        </p:nvGrpSpPr>
        <p:grpSpPr>
          <a:xfrm rot="13062015">
            <a:off x="8675877" y="3327386"/>
            <a:ext cx="3186425" cy="3327607"/>
            <a:chOff x="468871" y="2360956"/>
            <a:chExt cx="992271" cy="1278119"/>
          </a:xfrm>
        </p:grpSpPr>
        <p:sp>
          <p:nvSpPr>
            <p:cNvPr id="67" name="等腰三角形 2">
              <a:extLst>
                <a:ext uri="{FF2B5EF4-FFF2-40B4-BE49-F238E27FC236}">
                  <a16:creationId xmlns:a16="http://schemas.microsoft.com/office/drawing/2014/main" id="{E1C4CB51-F31E-40B6-8158-02544AB481CD}"/>
                </a:ext>
              </a:extLst>
            </p:cNvPr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68" name="TextBox 111">
              <a:extLst>
                <a:ext uri="{FF2B5EF4-FFF2-40B4-BE49-F238E27FC236}">
                  <a16:creationId xmlns:a16="http://schemas.microsoft.com/office/drawing/2014/main" id="{0776D47B-E5F8-4C23-90C3-26124A83940B}"/>
                </a:ext>
              </a:extLst>
            </p:cNvPr>
            <p:cNvSpPr txBox="1"/>
            <p:nvPr/>
          </p:nvSpPr>
          <p:spPr>
            <a:xfrm rot="20065120">
              <a:off x="718633" y="2360956"/>
              <a:ext cx="57526" cy="41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56DECAE7-6CD9-4355-9FF5-4C5D75FDD7F7}"/>
              </a:ext>
            </a:extLst>
          </p:cNvPr>
          <p:cNvSpPr txBox="1"/>
          <p:nvPr/>
        </p:nvSpPr>
        <p:spPr>
          <a:xfrm>
            <a:off x="8084684" y="3841360"/>
            <a:ext cx="40521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endParaRPr lang="th-TH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ผู้ป่วยที่มีการวินิจฉัย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ระยะประคับประคอง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ที่ได้รับการรักษาด้วยยากัญชา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ทางการแพทย์ ร้อยละ </a:t>
            </a: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09DC5F35-E1C7-4808-9C2C-B503BE5C80BB}"/>
              </a:ext>
            </a:extLst>
          </p:cNvPr>
          <p:cNvSpPr txBox="1"/>
          <p:nvPr/>
        </p:nvSpPr>
        <p:spPr>
          <a:xfrm>
            <a:off x="6989974" y="500409"/>
            <a:ext cx="6141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มีจำนวนผู้ป่วย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ที่ได้รับยากัญชา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64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 คิดเป็นร้อยละ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6.39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(ข้อมูลจาก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HDC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วันที่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ต.ค.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30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มิ.ย.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65) </a:t>
            </a:r>
          </a:p>
          <a:p>
            <a:pPr algn="ctr"/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191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 คิดเป็นร้อยละ 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19.18 </a:t>
            </a:r>
          </a:p>
          <a:p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(ข้อมูลจาก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รายงานประจำเดือน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ต.ค.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30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มิ.ย.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65)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BB4C3539-4F7B-4BE7-89B8-43C4004D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34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20">
            <a:extLst>
              <a:ext uri="{FF2B5EF4-FFF2-40B4-BE49-F238E27FC236}">
                <a16:creationId xmlns:a16="http://schemas.microsoft.com/office/drawing/2014/main" id="{0FA309F4-12B5-4474-A6DA-BEFCAD0F7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17447"/>
          <a:stretch/>
        </p:blipFill>
        <p:spPr>
          <a:xfrm>
            <a:off x="0" y="2564904"/>
            <a:ext cx="12192000" cy="414095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 rot="1534880">
            <a:off x="45291" y="2230395"/>
            <a:ext cx="2822504" cy="3096853"/>
            <a:chOff x="468871" y="2355430"/>
            <a:chExt cx="992271" cy="1283645"/>
          </a:xfrm>
        </p:grpSpPr>
        <p:sp>
          <p:nvSpPr>
            <p:cNvPr id="23" name="等腰三角形 2"/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24" name="TextBox 111"/>
            <p:cNvSpPr txBox="1"/>
            <p:nvPr/>
          </p:nvSpPr>
          <p:spPr>
            <a:xfrm rot="20065120">
              <a:off x="729002" y="2355430"/>
              <a:ext cx="67283" cy="474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30" name="TextBox 117"/>
          <p:cNvSpPr txBox="1"/>
          <p:nvPr/>
        </p:nvSpPr>
        <p:spPr>
          <a:xfrm>
            <a:off x="6912805" y="2183570"/>
            <a:ext cx="5741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20X</a:t>
            </a:r>
            <a:endParaRPr kumimoji="0" lang="zh-CN" altLang="en-US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99456" y="5229200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11824" y="3356992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608168" y="2924944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381465" y="3008903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6" name="TextBox 133"/>
          <p:cNvSpPr txBox="1"/>
          <p:nvPr/>
        </p:nvSpPr>
        <p:spPr>
          <a:xfrm>
            <a:off x="378878" y="5929772"/>
            <a:ext cx="8258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สถานบริการ จำนวน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มี</a:t>
            </a:r>
            <a:r>
              <a:rPr lang="th-TH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</a:t>
            </a:r>
            <a:r>
              <a:rPr lang="en-US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Palliative care</a:t>
            </a:r>
            <a:r>
              <a:rPr lang="th-TH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ได้รับคำแนะนำและประเมินเพื่อตัดสินใจเลือกใช้ยากัญชาทางการแพทย์ จำนวน </a:t>
            </a:r>
            <a:r>
              <a:rPr lang="en-US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996 </a:t>
            </a:r>
            <a:r>
              <a:rPr lang="th-TH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 คิดเป็นร้อยละ </a:t>
            </a:r>
            <a:r>
              <a:rPr lang="en-US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13.15</a:t>
            </a:r>
            <a:r>
              <a:rPr lang="th-TH" sz="2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(ข้อมูลวันที่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183C6638-F2FE-41A0-9D8D-D505BAAEE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757">
            <a:off x="3617987" y="-145778"/>
            <a:ext cx="1420166" cy="1104573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1B971E4-F374-4FC2-B663-3F55F8C94AAC}"/>
              </a:ext>
            </a:extLst>
          </p:cNvPr>
          <p:cNvSpPr txBox="1"/>
          <p:nvPr/>
        </p:nvSpPr>
        <p:spPr>
          <a:xfrm>
            <a:off x="1055440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เป้าหมายและผลงาน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DBC057D-5483-4CB9-9B3B-F195CE8268C1}"/>
              </a:ext>
            </a:extLst>
          </p:cNvPr>
          <p:cNvSpPr txBox="1"/>
          <p:nvPr/>
        </p:nvSpPr>
        <p:spPr>
          <a:xfrm>
            <a:off x="-342442" y="2485639"/>
            <a:ext cx="30263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</a:t>
            </a: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Palliative care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ได้รับคำแนะนำและประเมินเพื่อตัดสินใจเลือกใช้ยากัญชาทางการแพทย์ ร้อยละ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1" name="组合 21">
            <a:extLst>
              <a:ext uri="{FF2B5EF4-FFF2-40B4-BE49-F238E27FC236}">
                <a16:creationId xmlns:a16="http://schemas.microsoft.com/office/drawing/2014/main" id="{A1254EA7-C1A3-4293-8F5A-E038F736DE7E}"/>
              </a:ext>
            </a:extLst>
          </p:cNvPr>
          <p:cNvGrpSpPr/>
          <p:nvPr/>
        </p:nvGrpSpPr>
        <p:grpSpPr>
          <a:xfrm rot="1534880">
            <a:off x="5299663" y="-279430"/>
            <a:ext cx="3186425" cy="3327607"/>
            <a:chOff x="468871" y="2360956"/>
            <a:chExt cx="992271" cy="1278119"/>
          </a:xfrm>
        </p:grpSpPr>
        <p:sp>
          <p:nvSpPr>
            <p:cNvPr id="62" name="等腰三角形 2">
              <a:extLst>
                <a:ext uri="{FF2B5EF4-FFF2-40B4-BE49-F238E27FC236}">
                  <a16:creationId xmlns:a16="http://schemas.microsoft.com/office/drawing/2014/main" id="{C5B29512-A327-437D-9164-BA00EC8B4255}"/>
                </a:ext>
              </a:extLst>
            </p:cNvPr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63" name="TextBox 111">
              <a:extLst>
                <a:ext uri="{FF2B5EF4-FFF2-40B4-BE49-F238E27FC236}">
                  <a16:creationId xmlns:a16="http://schemas.microsoft.com/office/drawing/2014/main" id="{8FBCA4FB-3AF8-4AF0-8804-1F151E782503}"/>
                </a:ext>
              </a:extLst>
            </p:cNvPr>
            <p:cNvSpPr txBox="1"/>
            <p:nvPr/>
          </p:nvSpPr>
          <p:spPr>
            <a:xfrm rot="20065120">
              <a:off x="718633" y="2360956"/>
              <a:ext cx="57526" cy="41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D4FF2BD-ADF0-476C-8B55-58A4D70907A5}"/>
              </a:ext>
            </a:extLst>
          </p:cNvPr>
          <p:cNvSpPr txBox="1"/>
          <p:nvPr/>
        </p:nvSpPr>
        <p:spPr>
          <a:xfrm>
            <a:off x="3496244" y="39035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รพร.เด่นชัย มีการผลิตตำรับ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ยากัญชาทางการแพทย์แผนไทย 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 ทั้งรายการยา 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ปริมาณการผลิต 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และปริมาณการกระจายยา 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6" name="组合 21">
            <a:extLst>
              <a:ext uri="{FF2B5EF4-FFF2-40B4-BE49-F238E27FC236}">
                <a16:creationId xmlns:a16="http://schemas.microsoft.com/office/drawing/2014/main" id="{E6FD2E0E-A04F-4655-AF72-690C3935F76F}"/>
              </a:ext>
            </a:extLst>
          </p:cNvPr>
          <p:cNvGrpSpPr/>
          <p:nvPr/>
        </p:nvGrpSpPr>
        <p:grpSpPr>
          <a:xfrm rot="13062015">
            <a:off x="8724907" y="3395725"/>
            <a:ext cx="3003906" cy="3327607"/>
            <a:chOff x="468871" y="2360956"/>
            <a:chExt cx="992271" cy="1278119"/>
          </a:xfrm>
        </p:grpSpPr>
        <p:sp>
          <p:nvSpPr>
            <p:cNvPr id="67" name="等腰三角形 2">
              <a:extLst>
                <a:ext uri="{FF2B5EF4-FFF2-40B4-BE49-F238E27FC236}">
                  <a16:creationId xmlns:a16="http://schemas.microsoft.com/office/drawing/2014/main" id="{E1C4CB51-F31E-40B6-8158-02544AB481CD}"/>
                </a:ext>
              </a:extLst>
            </p:cNvPr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68" name="TextBox 111">
              <a:extLst>
                <a:ext uri="{FF2B5EF4-FFF2-40B4-BE49-F238E27FC236}">
                  <a16:creationId xmlns:a16="http://schemas.microsoft.com/office/drawing/2014/main" id="{0776D47B-E5F8-4C23-90C3-26124A83940B}"/>
                </a:ext>
              </a:extLst>
            </p:cNvPr>
            <p:cNvSpPr txBox="1"/>
            <p:nvPr/>
          </p:nvSpPr>
          <p:spPr>
            <a:xfrm rot="20065120">
              <a:off x="716885" y="2360956"/>
              <a:ext cx="61022" cy="41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grpSp>
        <p:nvGrpSpPr>
          <p:cNvPr id="33" name="组合 21">
            <a:extLst>
              <a:ext uri="{FF2B5EF4-FFF2-40B4-BE49-F238E27FC236}">
                <a16:creationId xmlns:a16="http://schemas.microsoft.com/office/drawing/2014/main" id="{82155166-BCFA-454C-B027-0860C2263D8E}"/>
              </a:ext>
            </a:extLst>
          </p:cNvPr>
          <p:cNvGrpSpPr/>
          <p:nvPr/>
        </p:nvGrpSpPr>
        <p:grpSpPr>
          <a:xfrm rot="13062015">
            <a:off x="3407446" y="3300504"/>
            <a:ext cx="2536310" cy="3141579"/>
            <a:chOff x="591421" y="2367326"/>
            <a:chExt cx="752004" cy="1169510"/>
          </a:xfrm>
        </p:grpSpPr>
        <p:sp>
          <p:nvSpPr>
            <p:cNvPr id="34" name="等腰三角形 2">
              <a:extLst>
                <a:ext uri="{FF2B5EF4-FFF2-40B4-BE49-F238E27FC236}">
                  <a16:creationId xmlns:a16="http://schemas.microsoft.com/office/drawing/2014/main" id="{B9F036AE-DD8A-4E50-BC17-BF5C02E38659}"/>
                </a:ext>
              </a:extLst>
            </p:cNvPr>
            <p:cNvSpPr/>
            <p:nvPr/>
          </p:nvSpPr>
          <p:spPr bwMode="auto">
            <a:xfrm rot="9051066">
              <a:off x="591421" y="2567683"/>
              <a:ext cx="752004" cy="969153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35" name="TextBox 111">
              <a:extLst>
                <a:ext uri="{FF2B5EF4-FFF2-40B4-BE49-F238E27FC236}">
                  <a16:creationId xmlns:a16="http://schemas.microsoft.com/office/drawing/2014/main" id="{A835ED51-E8BA-46B0-B687-2049362CC8DA}"/>
                </a:ext>
              </a:extLst>
            </p:cNvPr>
            <p:cNvSpPr txBox="1"/>
            <p:nvPr/>
          </p:nvSpPr>
          <p:spPr>
            <a:xfrm rot="20065120">
              <a:off x="720010" y="2367326"/>
              <a:ext cx="54772" cy="401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20944D86-3D90-4A37-8DC3-711D881959B6}"/>
              </a:ext>
            </a:extLst>
          </p:cNvPr>
          <p:cNvSpPr txBox="1"/>
          <p:nvPr/>
        </p:nvSpPr>
        <p:spPr>
          <a:xfrm>
            <a:off x="1315308" y="4076674"/>
            <a:ext cx="6669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ผู้ป่วยทั้งหมดที่ได้รับการรักษา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ด้วยยากัญชาทางการแพทย์ 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1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เพิ่มขึ้นร้อยละ 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endParaRPr lang="en-US" sz="16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8A94CFA8-5EE6-4404-A579-369112F6F875}"/>
              </a:ext>
            </a:extLst>
          </p:cNvPr>
          <p:cNvSpPr txBox="1"/>
          <p:nvPr/>
        </p:nvSpPr>
        <p:spPr>
          <a:xfrm>
            <a:off x="4113424" y="3231515"/>
            <a:ext cx="674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54038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รพร.เด่นชัย มีการผลิต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ctr">
              <a:tabLst>
                <a:tab pos="54038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ตำรับยากัญชาทางการแพทย์แผนไทย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ctr">
              <a:tabLst>
                <a:tab pos="54038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 ทั้งรายการยา ปริมาณการผลิต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ctr">
              <a:tabLst>
                <a:tab pos="540385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และปริมาณการกระจายยา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4FBC4204-DB13-4AC5-8472-09C3A6671EE0}"/>
              </a:ext>
            </a:extLst>
          </p:cNvPr>
          <p:cNvSpPr txBox="1"/>
          <p:nvPr/>
        </p:nvSpPr>
        <p:spPr>
          <a:xfrm>
            <a:off x="6749754" y="4263839"/>
            <a:ext cx="6542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 รพสต. ร่วมกับวิสาหกิจชุมชน 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นำร่องปลูกกัญชา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ctr">
              <a:tabLst>
                <a:tab pos="540385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แบบมีโรงเรือน ≥ 3 แห่ง </a:t>
            </a:r>
            <a:endParaRPr lang="en-US" sz="16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F59E760A-9CB6-4CEA-92AA-22DE3A8A4A05}"/>
              </a:ext>
            </a:extLst>
          </p:cNvPr>
          <p:cNvSpPr txBox="1"/>
          <p:nvPr/>
        </p:nvSpPr>
        <p:spPr>
          <a:xfrm>
            <a:off x="6872776" y="1520064"/>
            <a:ext cx="6837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สถานที่ปลูกกัญชาที่ได้รับอนุญาต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แห่ง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8" name="组 3">
            <a:extLst>
              <a:ext uri="{FF2B5EF4-FFF2-40B4-BE49-F238E27FC236}">
                <a16:creationId xmlns:a16="http://schemas.microsoft.com/office/drawing/2014/main" id="{88C1861C-720A-45EC-A6F5-63C268A968AF}"/>
              </a:ext>
            </a:extLst>
          </p:cNvPr>
          <p:cNvGrpSpPr/>
          <p:nvPr/>
        </p:nvGrpSpPr>
        <p:grpSpPr>
          <a:xfrm>
            <a:off x="10977638" y="2780928"/>
            <a:ext cx="1095026" cy="1250230"/>
            <a:chOff x="836142" y="2356202"/>
            <a:chExt cx="2354275" cy="2333859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6DBCC5C-D061-4D41-B290-EA68A82A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2D481809-55AF-4D5F-A190-851C0CFC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235B0546-4CE0-4BA8-B75F-9C35324D6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3A8E925B-0665-432E-AAF9-422C4498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1CD1487D-BD2C-4BBC-800A-E5BE3B45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2" name="Oval 17">
              <a:extLst>
                <a:ext uri="{FF2B5EF4-FFF2-40B4-BE49-F238E27FC236}">
                  <a16:creationId xmlns:a16="http://schemas.microsoft.com/office/drawing/2014/main" id="{644C64F9-4AAC-4E44-B69A-451978F4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3" name="Oval 18">
              <a:extLst>
                <a:ext uri="{FF2B5EF4-FFF2-40B4-BE49-F238E27FC236}">
                  <a16:creationId xmlns:a16="http://schemas.microsoft.com/office/drawing/2014/main" id="{FE847981-7E32-45AA-921D-A4834ECE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4" name="Oval 19">
              <a:extLst>
                <a:ext uri="{FF2B5EF4-FFF2-40B4-BE49-F238E27FC236}">
                  <a16:creationId xmlns:a16="http://schemas.microsoft.com/office/drawing/2014/main" id="{FFDC82E4-7F42-4EDE-9D2F-D2453FF2C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5" name="Oval 20">
              <a:extLst>
                <a:ext uri="{FF2B5EF4-FFF2-40B4-BE49-F238E27FC236}">
                  <a16:creationId xmlns:a16="http://schemas.microsoft.com/office/drawing/2014/main" id="{85A385E0-4AC4-4D86-8D61-7D931158F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6" name="Oval 21">
              <a:extLst>
                <a:ext uri="{FF2B5EF4-FFF2-40B4-BE49-F238E27FC236}">
                  <a16:creationId xmlns:a16="http://schemas.microsoft.com/office/drawing/2014/main" id="{692C22B3-17B6-4498-B76B-EAFE10DB3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3E3D6E1F-6AF0-416B-BFBF-DB81D8A21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8" name="Oval 23">
              <a:extLst>
                <a:ext uri="{FF2B5EF4-FFF2-40B4-BE49-F238E27FC236}">
                  <a16:creationId xmlns:a16="http://schemas.microsoft.com/office/drawing/2014/main" id="{C1878C83-ADBF-4825-8E13-FE72E60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3857F870-D083-4819-9C9E-A22E6A37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901AAED-1223-4298-9BF3-86386B35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39978DDB-F56D-4F6D-8612-99BFE3E6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2" name="任意多边形 28">
              <a:extLst>
                <a:ext uri="{FF2B5EF4-FFF2-40B4-BE49-F238E27FC236}">
                  <a16:creationId xmlns:a16="http://schemas.microsoft.com/office/drawing/2014/main" id="{805CA77C-3E83-4D0B-9288-15C49590CE18}"/>
                </a:ext>
              </a:extLst>
            </p:cNvPr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951EB266-68A8-4695-807B-72CF4110C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5C439BC9-0E40-7D19-A9FA-A82AF6BA0323}"/>
              </a:ext>
            </a:extLst>
          </p:cNvPr>
          <p:cNvSpPr txBox="1"/>
          <p:nvPr/>
        </p:nvSpPr>
        <p:spPr>
          <a:xfrm>
            <a:off x="1579944" y="836521"/>
            <a:ext cx="47842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ที่ได้รับยากัญชา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 คิดเป็นร้อยละ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117.93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(ข้อมูลจาก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HDC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วันที่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ต.ค.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30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มิ.ย.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65) 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ลดลง </a:t>
            </a:r>
            <a:r>
              <a:rPr lang="th-TH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คิดเป็นร้อยละ </a:t>
            </a:r>
            <a:r>
              <a:rPr lang="en-US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-13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.89</a:t>
            </a:r>
            <a:r>
              <a:rPr lang="en-US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(ข้อมูลจาก </a:t>
            </a:r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รายงานประจำเดือน </a:t>
            </a:r>
            <a:r>
              <a:rPr lang="th-TH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 </a:t>
            </a:r>
            <a:r>
              <a:rPr lang="en-US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ต.ค.</a:t>
            </a:r>
            <a:r>
              <a:rPr lang="en-US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</a:t>
            </a:r>
            <a:r>
              <a:rPr lang="th-TH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</a:t>
            </a:r>
            <a:r>
              <a:rPr lang="en-US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30 </a:t>
            </a:r>
            <a:r>
              <a:rPr lang="th-TH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มิ.ย. </a:t>
            </a:r>
            <a:r>
              <a:rPr lang="en-US" sz="16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65) </a:t>
            </a:r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18591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20">
            <a:extLst>
              <a:ext uri="{FF2B5EF4-FFF2-40B4-BE49-F238E27FC236}">
                <a16:creationId xmlns:a16="http://schemas.microsoft.com/office/drawing/2014/main" id="{0FA309F4-12B5-4474-A6DA-BEFCAD0F7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17447"/>
          <a:stretch/>
        </p:blipFill>
        <p:spPr>
          <a:xfrm>
            <a:off x="0" y="2564904"/>
            <a:ext cx="12192000" cy="414095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 rot="1534880">
            <a:off x="1813086" y="583854"/>
            <a:ext cx="3220112" cy="3446182"/>
            <a:chOff x="468871" y="2355430"/>
            <a:chExt cx="992271" cy="1283645"/>
          </a:xfrm>
        </p:grpSpPr>
        <p:sp>
          <p:nvSpPr>
            <p:cNvPr id="23" name="等腰三角形 2"/>
            <p:cNvSpPr/>
            <p:nvPr/>
          </p:nvSpPr>
          <p:spPr bwMode="auto">
            <a:xfrm rot="9051066">
              <a:off x="468871" y="249096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39B034"/>
                </a:gs>
              </a:gsLst>
              <a:lin ang="5400000" scaled="1"/>
            </a:gradFill>
            <a:ln w="63500">
              <a:noFill/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24" name="TextBox 111"/>
            <p:cNvSpPr txBox="1"/>
            <p:nvPr/>
          </p:nvSpPr>
          <p:spPr>
            <a:xfrm rot="20065120">
              <a:off x="729002" y="2355430"/>
              <a:ext cx="67283" cy="474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sp>
        <p:nvSpPr>
          <p:cNvPr id="30" name="TextBox 117"/>
          <p:cNvSpPr txBox="1"/>
          <p:nvPr/>
        </p:nvSpPr>
        <p:spPr>
          <a:xfrm>
            <a:off x="6912805" y="2183570"/>
            <a:ext cx="5741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20X</a:t>
            </a:r>
            <a:endParaRPr kumimoji="0" lang="zh-CN" altLang="en-US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070845" y="3965387"/>
            <a:ext cx="288032" cy="2880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39B03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sp>
        <p:nvSpPr>
          <p:cNvPr id="46" name="TextBox 133"/>
          <p:cNvSpPr txBox="1"/>
          <p:nvPr/>
        </p:nvSpPr>
        <p:spPr>
          <a:xfrm>
            <a:off x="3070659" y="4432275"/>
            <a:ext cx="8258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มีการดำเนินงานคลินิกกัญชาทางการแพทย์ใน รพ.สต. ใน อ.เด่นชัย มี รพ.สต. ที่ดำเนินงานคลินิกกัญชาทางการแพทย์ จำนวน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(ทุก รพ.สต. ใน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เด่นชัย) แยกเป็นคลินิกแพทย์แผนไทย จำนวน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และคลินิกให้คำปรึกษา จำนวน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183C6638-F2FE-41A0-9D8D-D505BAAEE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97857" l="10000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757">
            <a:off x="3617987" y="-145778"/>
            <a:ext cx="1420166" cy="1104573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1B971E4-F374-4FC2-B663-3F55F8C94AAC}"/>
              </a:ext>
            </a:extLst>
          </p:cNvPr>
          <p:cNvSpPr txBox="1"/>
          <p:nvPr/>
        </p:nvSpPr>
        <p:spPr>
          <a:xfrm>
            <a:off x="1055440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เป้าหมายและผลงาน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DBC057D-5483-4CB9-9B3B-F195CE8268C1}"/>
              </a:ext>
            </a:extLst>
          </p:cNvPr>
          <p:cNvSpPr txBox="1"/>
          <p:nvPr/>
        </p:nvSpPr>
        <p:spPr>
          <a:xfrm>
            <a:off x="1595859" y="1204022"/>
            <a:ext cx="3026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มีการดำเนินงานคลินิกกัญชา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ทางการแพทย์ ใน รพ.สต.</a:t>
            </a:r>
          </a:p>
          <a:p>
            <a:pPr marL="457200" lvl="1" algn="ctr">
              <a:tabLst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อย่างน้อย จังหวัดละ </a:t>
            </a:r>
            <a:r>
              <a:rPr lang="en-US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endParaRPr lang="en-US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8" name="组 3">
            <a:extLst>
              <a:ext uri="{FF2B5EF4-FFF2-40B4-BE49-F238E27FC236}">
                <a16:creationId xmlns:a16="http://schemas.microsoft.com/office/drawing/2014/main" id="{88C1861C-720A-45EC-A6F5-63C268A968AF}"/>
              </a:ext>
            </a:extLst>
          </p:cNvPr>
          <p:cNvGrpSpPr/>
          <p:nvPr/>
        </p:nvGrpSpPr>
        <p:grpSpPr>
          <a:xfrm>
            <a:off x="10977638" y="2780928"/>
            <a:ext cx="1095026" cy="1250230"/>
            <a:chOff x="836142" y="2356202"/>
            <a:chExt cx="2354275" cy="2333859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6DBCC5C-D061-4D41-B290-EA68A82A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2D481809-55AF-4D5F-A190-851C0CFC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235B0546-4CE0-4BA8-B75F-9C35324D6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3A8E925B-0665-432E-AAF9-422C4498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1CD1487D-BD2C-4BBC-800A-E5BE3B45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2" name="Oval 17">
              <a:extLst>
                <a:ext uri="{FF2B5EF4-FFF2-40B4-BE49-F238E27FC236}">
                  <a16:creationId xmlns:a16="http://schemas.microsoft.com/office/drawing/2014/main" id="{644C64F9-4AAC-4E44-B69A-451978F4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3" name="Oval 18">
              <a:extLst>
                <a:ext uri="{FF2B5EF4-FFF2-40B4-BE49-F238E27FC236}">
                  <a16:creationId xmlns:a16="http://schemas.microsoft.com/office/drawing/2014/main" id="{FE847981-7E32-45AA-921D-A4834ECE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4" name="Oval 19">
              <a:extLst>
                <a:ext uri="{FF2B5EF4-FFF2-40B4-BE49-F238E27FC236}">
                  <a16:creationId xmlns:a16="http://schemas.microsoft.com/office/drawing/2014/main" id="{FFDC82E4-7F42-4EDE-9D2F-D2453FF2C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5" name="Oval 20">
              <a:extLst>
                <a:ext uri="{FF2B5EF4-FFF2-40B4-BE49-F238E27FC236}">
                  <a16:creationId xmlns:a16="http://schemas.microsoft.com/office/drawing/2014/main" id="{85A385E0-4AC4-4D86-8D61-7D931158F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6" name="Oval 21">
              <a:extLst>
                <a:ext uri="{FF2B5EF4-FFF2-40B4-BE49-F238E27FC236}">
                  <a16:creationId xmlns:a16="http://schemas.microsoft.com/office/drawing/2014/main" id="{692C22B3-17B6-4498-B76B-EAFE10DB3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3E3D6E1F-6AF0-416B-BFBF-DB81D8A21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8" name="Oval 23">
              <a:extLst>
                <a:ext uri="{FF2B5EF4-FFF2-40B4-BE49-F238E27FC236}">
                  <a16:creationId xmlns:a16="http://schemas.microsoft.com/office/drawing/2014/main" id="{C1878C83-ADBF-4825-8E13-FE72E60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3857F870-D083-4819-9C9E-A22E6A37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901AAED-1223-4298-9BF3-86386B35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39978DDB-F56D-4F6D-8612-99BFE3E6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  <p:sp>
          <p:nvSpPr>
            <p:cNvPr id="82" name="任意多边形 28">
              <a:extLst>
                <a:ext uri="{FF2B5EF4-FFF2-40B4-BE49-F238E27FC236}">
                  <a16:creationId xmlns:a16="http://schemas.microsoft.com/office/drawing/2014/main" id="{805CA77C-3E83-4D0B-9288-15C49590CE18}"/>
                </a:ext>
              </a:extLst>
            </p:cNvPr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endParaRPr>
            </a:p>
          </p:txBody>
        </p:sp>
      </p:grp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951EB266-68A8-4695-807B-72CF4110C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316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EA7851D-C4A8-486B-B3B1-97924A8104E1}"/>
              </a:ext>
            </a:extLst>
          </p:cNvPr>
          <p:cNvSpPr/>
          <p:nvPr/>
        </p:nvSpPr>
        <p:spPr bwMode="auto">
          <a:xfrm>
            <a:off x="191344" y="116632"/>
            <a:ext cx="12000656" cy="5945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0062FD7E-15A9-4BEA-949C-77E480F1F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13443"/>
              </p:ext>
            </p:extLst>
          </p:nvPr>
        </p:nvGraphicFramePr>
        <p:xfrm>
          <a:off x="191344" y="839296"/>
          <a:ext cx="11712623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079">
                  <a:extLst>
                    <a:ext uri="{9D8B030D-6E8A-4147-A177-3AD203B41FA5}">
                      <a16:colId xmlns:a16="http://schemas.microsoft.com/office/drawing/2014/main" val="1956368416"/>
                    </a:ext>
                  </a:extLst>
                </a:gridCol>
                <a:gridCol w="2090540">
                  <a:extLst>
                    <a:ext uri="{9D8B030D-6E8A-4147-A177-3AD203B41FA5}">
                      <a16:colId xmlns:a16="http://schemas.microsoft.com/office/drawing/2014/main" val="4143079026"/>
                    </a:ext>
                  </a:extLst>
                </a:gridCol>
                <a:gridCol w="1136265">
                  <a:extLst>
                    <a:ext uri="{9D8B030D-6E8A-4147-A177-3AD203B41FA5}">
                      <a16:colId xmlns:a16="http://schemas.microsoft.com/office/drawing/2014/main" val="1920296644"/>
                    </a:ext>
                  </a:extLst>
                </a:gridCol>
                <a:gridCol w="1471078">
                  <a:extLst>
                    <a:ext uri="{9D8B030D-6E8A-4147-A177-3AD203B41FA5}">
                      <a16:colId xmlns:a16="http://schemas.microsoft.com/office/drawing/2014/main" val="3522811737"/>
                    </a:ext>
                  </a:extLst>
                </a:gridCol>
                <a:gridCol w="1471078">
                  <a:extLst>
                    <a:ext uri="{9D8B030D-6E8A-4147-A177-3AD203B41FA5}">
                      <a16:colId xmlns:a16="http://schemas.microsoft.com/office/drawing/2014/main" val="2687404518"/>
                    </a:ext>
                  </a:extLst>
                </a:gridCol>
                <a:gridCol w="4100583">
                  <a:extLst>
                    <a:ext uri="{9D8B030D-6E8A-4147-A177-3AD203B41FA5}">
                      <a16:colId xmlns:a16="http://schemas.microsoft.com/office/drawing/2014/main" val="2235282463"/>
                    </a:ext>
                  </a:extLst>
                </a:gridCol>
              </a:tblGrid>
              <a:tr h="371889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ได้รับใบอนุญาตจำหน่ายยาเสพติดให้โทษประเภท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เฉพาะกัญชา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ประเภทการให้บริการคลินิก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กัญชาทางการแพทย์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วันเวลาให้บริการ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extLst>
                  <a:ext uri="{0D108BD9-81ED-4DB2-BD59-A6C34878D82A}">
                    <a16:rowId xmlns:a16="http://schemas.microsoft.com/office/drawing/2014/main" val="840188611"/>
                  </a:ext>
                </a:extLst>
              </a:tr>
              <a:tr h="743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แผนปัจจุบัน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แผนไทย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ให้คำปรึกษา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8601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วันพุธ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 – 16.30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53510097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วันพุธ และศุกร์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12.00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85832278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11181062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724197353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3894613099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วันพุธ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 – 16.30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167705791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หนองม่วงไข่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วันพฤหัสบดี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2491854588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วันพฤหัสบดี เวลา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08.30 – 16.30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/>
                </a:tc>
                <a:extLst>
                  <a:ext uri="{0D108BD9-81ED-4DB2-BD59-A6C34878D82A}">
                    <a16:rowId xmlns:a16="http://schemas.microsoft.com/office/drawing/2014/main" val="1641031877"/>
                  </a:ext>
                </a:extLst>
              </a:tr>
              <a:tr h="185945">
                <a:tc>
                  <a:txBody>
                    <a:bodyPr/>
                    <a:lstStyle/>
                    <a:p>
                      <a:pPr algn="thaiDist"/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97" marR="52297" marT="0" marB="0" anchor="ctr"/>
                </a:tc>
                <a:extLst>
                  <a:ext uri="{0D108BD9-81ED-4DB2-BD59-A6C34878D82A}">
                    <a16:rowId xmlns:a16="http://schemas.microsoft.com/office/drawing/2014/main" val="3180509470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0DA5978-2AA5-4248-B64A-4F0A3FD0FC05}"/>
              </a:ext>
            </a:extLst>
          </p:cNvPr>
          <p:cNvSpPr txBox="1"/>
          <p:nvPr/>
        </p:nvSpPr>
        <p:spPr>
          <a:xfrm>
            <a:off x="216024" y="107921"/>
            <a:ext cx="1194568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1. </a:t>
            </a:r>
            <a:r>
              <a:rPr lang="th-TH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มีการดำเนินงานคลินิกกัญชาทางการแพทย์แบบบูรณาการใน  จังหวัดแพร่</a:t>
            </a:r>
            <a:endParaRPr lang="en-US" sz="18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DC296C-FA9A-4799-8ABC-2FFF3569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21650"/>
          <a:stretch/>
        </p:blipFill>
        <p:spPr>
          <a:xfrm>
            <a:off x="11099193" y="51839"/>
            <a:ext cx="1062517" cy="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7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2928d9df8cbefe43fedb8e1c17c6c7a34199"/>
  <p:tag name="ISPRING_PRESENTATION_TITLE" val="PowerPoint 演示文稿"/>
</p:tagLst>
</file>

<file path=ppt/theme/theme1.xml><?xml version="1.0" encoding="utf-8"?>
<a:theme xmlns:a="http://schemas.openxmlformats.org/drawingml/2006/main" name="5_默认设计模板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p">
      <a:majorFont>
        <a:latin typeface="Calibri"/>
        <a:ea typeface="方正兰亭黑简体"/>
        <a:cs typeface=""/>
      </a:majorFont>
      <a:minorFont>
        <a:latin typeface="Calibri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3961</Words>
  <Application>Microsoft Office PowerPoint</Application>
  <PresentationFormat>แบบจอกว้าง</PresentationFormat>
  <Paragraphs>876</Paragraphs>
  <Slides>26</Slides>
  <Notes>8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3" baseType="lpstr">
      <vt:lpstr>Arial</vt:lpstr>
      <vt:lpstr>Calibri</vt:lpstr>
      <vt:lpstr>Montserrat SemiBold</vt:lpstr>
      <vt:lpstr>TH SarabunIT๙</vt:lpstr>
      <vt:lpstr>TH SarabunPSK</vt:lpstr>
      <vt:lpstr>Wingdings</vt:lpstr>
      <vt:lpstr>5_默认设计模板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春秋视觉</dc:creator>
  <cp:lastModifiedBy>ASUS</cp:lastModifiedBy>
  <cp:revision>242</cp:revision>
  <cp:lastPrinted>2022-07-05T08:43:45Z</cp:lastPrinted>
  <dcterms:created xsi:type="dcterms:W3CDTF">2015-11-26T10:11:45Z</dcterms:created>
  <dcterms:modified xsi:type="dcterms:W3CDTF">2022-07-07T07:26:29Z</dcterms:modified>
</cp:coreProperties>
</file>