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41" r:id="rId3"/>
    <p:sldId id="388" r:id="rId4"/>
    <p:sldId id="263" r:id="rId5"/>
    <p:sldId id="440" r:id="rId6"/>
    <p:sldId id="442" r:id="rId7"/>
    <p:sldId id="258" r:id="rId8"/>
  </p:sldIdLst>
  <p:sldSz cx="13208000" cy="990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6633"/>
    <a:srgbClr val="FF669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946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2565\&#3626;&#3640;&#3586;&#3616;&#3634;&#3614;&#3592;&#3636;&#3605;%202565\&#3585;&#3619;&#3634;&#361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2565\&#3626;&#3640;&#3586;&#3616;&#3634;&#3614;&#3592;&#3636;&#3605;%202565\&#3585;&#3619;&#3634;&#361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2565\&#3585;&#3619;&#3634;&#361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2565\&#3626;&#3640;&#3586;&#3616;&#3634;&#3614;&#3592;&#3636;&#3605;%202565\&#3585;&#3619;&#3634;&#361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2565\&#3626;&#3640;&#3586;&#3616;&#3634;&#3614;&#3592;&#3636;&#3605;%202565\&#3585;&#3619;&#3634;&#361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อัตรา!$A$85</c:f>
              <c:strCache>
                <c:ptCount val="1"/>
                <c:pt idx="0">
                  <c:v>อัตราต่อแสนปชกเขต1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B0-4794-9F3F-45E5E2F1639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CB0-4794-9F3F-45E5E2F16394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B0-4794-9F3F-45E5E2F16394}"/>
              </c:ext>
            </c:extLst>
          </c:dPt>
          <c:dPt>
            <c:idx val="4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CB0-4794-9F3F-45E5E2F16394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B0-4794-9F3F-45E5E2F16394}"/>
              </c:ext>
            </c:extLst>
          </c:dPt>
          <c:dPt>
            <c:idx val="6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CB0-4794-9F3F-45E5E2F16394}"/>
              </c:ext>
            </c:extLst>
          </c:dPt>
          <c:dPt>
            <c:idx val="7"/>
            <c:invertIfNegative val="0"/>
            <c:bubble3D val="0"/>
            <c:spPr>
              <a:solidFill>
                <a:srgbClr val="9966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CB0-4794-9F3F-45E5E2F163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อัตรา!$B$83:$I$84</c:f>
              <c:strCache>
                <c:ptCount val="8"/>
                <c:pt idx="0">
                  <c:v>ลำพูน</c:v>
                </c:pt>
                <c:pt idx="1">
                  <c:v>แพร่</c:v>
                </c:pt>
                <c:pt idx="2">
                  <c:v>น่าน</c:v>
                </c:pt>
                <c:pt idx="3">
                  <c:v>พะเยา</c:v>
                </c:pt>
                <c:pt idx="4">
                  <c:v>แม่ฮ่องสอน</c:v>
                </c:pt>
                <c:pt idx="5">
                  <c:v>ลำปาง</c:v>
                </c:pt>
                <c:pt idx="6">
                  <c:v>เชียงราย</c:v>
                </c:pt>
                <c:pt idx="7">
                  <c:v>เชียงใหม่</c:v>
                </c:pt>
              </c:strCache>
            </c:strRef>
          </c:cat>
          <c:val>
            <c:numRef>
              <c:f>อัตรา!$B$85:$I$85</c:f>
              <c:numCache>
                <c:formatCode>General</c:formatCode>
                <c:ptCount val="8"/>
                <c:pt idx="0">
                  <c:v>10.199999999999999</c:v>
                </c:pt>
                <c:pt idx="1">
                  <c:v>14.26</c:v>
                </c:pt>
                <c:pt idx="2">
                  <c:v>12.17</c:v>
                </c:pt>
                <c:pt idx="3">
                  <c:v>16.48</c:v>
                </c:pt>
                <c:pt idx="4">
                  <c:v>8.43</c:v>
                </c:pt>
                <c:pt idx="5">
                  <c:v>10.15</c:v>
                </c:pt>
                <c:pt idx="6">
                  <c:v>8.9</c:v>
                </c:pt>
                <c:pt idx="7">
                  <c:v>8.16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B0-4794-9F3F-45E5E2F163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0689791"/>
        <c:axId val="1362233583"/>
      </c:barChart>
      <c:catAx>
        <c:axId val="1350689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2233583"/>
        <c:crosses val="autoZero"/>
        <c:auto val="1"/>
        <c:lblAlgn val="ctr"/>
        <c:lblOffset val="100"/>
        <c:noMultiLvlLbl val="0"/>
      </c:catAx>
      <c:valAx>
        <c:axId val="136223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689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อัตรา!$A$3</c:f>
              <c:strCache>
                <c:ptCount val="1"/>
                <c:pt idx="0">
                  <c:v>อัตราการฆ่าตัวตายสำเร็จ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86-4209-A10F-D701B2C7D7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886-4209-A10F-D701B2C7D7B2}"/>
              </c:ext>
            </c:extLst>
          </c:dPt>
          <c:dPt>
            <c:idx val="2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86-4209-A10F-D701B2C7D7B2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86-4209-A10F-D701B2C7D7B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86-4209-A10F-D701B2C7D7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อัตรา!$B$1:$F$2</c:f>
              <c:strCache>
                <c:ptCount val="5"/>
                <c:pt idx="0">
                  <c:v>2561</c:v>
                </c:pt>
                <c:pt idx="1">
                  <c:v>2562</c:v>
                </c:pt>
                <c:pt idx="2">
                  <c:v>2563</c:v>
                </c:pt>
                <c:pt idx="3">
                  <c:v>2564</c:v>
                </c:pt>
                <c:pt idx="4">
                  <c:v>2565</c:v>
                </c:pt>
              </c:strCache>
            </c:strRef>
          </c:cat>
          <c:val>
            <c:numRef>
              <c:f>อัตรา!$B$3:$F$3</c:f>
              <c:numCache>
                <c:formatCode>General</c:formatCode>
                <c:ptCount val="5"/>
                <c:pt idx="0">
                  <c:v>13.9</c:v>
                </c:pt>
                <c:pt idx="1">
                  <c:v>14.08</c:v>
                </c:pt>
                <c:pt idx="2">
                  <c:v>15.84</c:v>
                </c:pt>
                <c:pt idx="3">
                  <c:v>15.49</c:v>
                </c:pt>
                <c:pt idx="4">
                  <c:v>14.26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6-4209-A10F-D701B2C7D7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88372943"/>
        <c:axId val="1988353391"/>
      </c:barChart>
      <c:catAx>
        <c:axId val="1988372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353391"/>
        <c:crosses val="autoZero"/>
        <c:auto val="1"/>
        <c:lblAlgn val="ctr"/>
        <c:lblOffset val="100"/>
        <c:noMultiLvlLbl val="0"/>
      </c:catAx>
      <c:valAx>
        <c:axId val="198835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372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Sheet3!$A$37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Sheet3!$B$35:$I$36</c:f>
              <c:strCache>
                <c:ptCount val="8"/>
                <c:pt idx="0">
                  <c:v>เมืองแพร่</c:v>
                </c:pt>
                <c:pt idx="1">
                  <c:v>ร้องกวาง</c:v>
                </c:pt>
                <c:pt idx="2">
                  <c:v>ลอง</c:v>
                </c:pt>
                <c:pt idx="3">
                  <c:v>สูงเม่น</c:v>
                </c:pt>
                <c:pt idx="4">
                  <c:v>เด่นชัย</c:v>
                </c:pt>
                <c:pt idx="5">
                  <c:v>สอง</c:v>
                </c:pt>
                <c:pt idx="6">
                  <c:v>วังชิ้น </c:v>
                </c:pt>
                <c:pt idx="7">
                  <c:v>หนองม่วงไข่</c:v>
                </c:pt>
              </c:strCache>
            </c:strRef>
          </c:cat>
          <c:val>
            <c:numRef>
              <c:f>Sheet3!$B$37:$I$37</c:f>
              <c:numCache>
                <c:formatCode>General</c:formatCode>
                <c:ptCount val="8"/>
                <c:pt idx="0">
                  <c:v>12</c:v>
                </c:pt>
                <c:pt idx="1">
                  <c:v>12</c:v>
                </c:pt>
                <c:pt idx="2">
                  <c:v>3</c:v>
                </c:pt>
                <c:pt idx="3">
                  <c:v>12</c:v>
                </c:pt>
                <c:pt idx="4">
                  <c:v>6</c:v>
                </c:pt>
                <c:pt idx="5">
                  <c:v>4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87-4465-AC4B-27B6D30D7627}"/>
            </c:ext>
          </c:extLst>
        </c:ser>
        <c:ser>
          <c:idx val="1"/>
          <c:order val="1"/>
          <c:tx>
            <c:strRef>
              <c:f>Sheet3!$A$38</c:f>
              <c:strCache>
                <c:ptCount val="1"/>
                <c:pt idx="0">
                  <c:v>2564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Sheet3!$B$35:$I$36</c:f>
              <c:strCache>
                <c:ptCount val="8"/>
                <c:pt idx="0">
                  <c:v>เมืองแพร่</c:v>
                </c:pt>
                <c:pt idx="1">
                  <c:v>ร้องกวาง</c:v>
                </c:pt>
                <c:pt idx="2">
                  <c:v>ลอง</c:v>
                </c:pt>
                <c:pt idx="3">
                  <c:v>สูงเม่น</c:v>
                </c:pt>
                <c:pt idx="4">
                  <c:v>เด่นชัย</c:v>
                </c:pt>
                <c:pt idx="5">
                  <c:v>สอง</c:v>
                </c:pt>
                <c:pt idx="6">
                  <c:v>วังชิ้น </c:v>
                </c:pt>
                <c:pt idx="7">
                  <c:v>หนองม่วงไข่</c:v>
                </c:pt>
              </c:strCache>
            </c:strRef>
          </c:cat>
          <c:val>
            <c:numRef>
              <c:f>Sheet3!$B$38:$I$38</c:f>
              <c:numCache>
                <c:formatCode>General</c:formatCode>
                <c:ptCount val="8"/>
                <c:pt idx="0">
                  <c:v>16</c:v>
                </c:pt>
                <c:pt idx="1">
                  <c:v>10</c:v>
                </c:pt>
                <c:pt idx="2">
                  <c:v>10</c:v>
                </c:pt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87-4465-AC4B-27B6D30D7627}"/>
            </c:ext>
          </c:extLst>
        </c:ser>
        <c:ser>
          <c:idx val="2"/>
          <c:order val="2"/>
          <c:tx>
            <c:strRef>
              <c:f>Sheet3!$A$39</c:f>
              <c:strCache>
                <c:ptCount val="1"/>
                <c:pt idx="0">
                  <c:v>2565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Sheet3!$B$35:$I$36</c:f>
              <c:strCache>
                <c:ptCount val="8"/>
                <c:pt idx="0">
                  <c:v>เมืองแพร่</c:v>
                </c:pt>
                <c:pt idx="1">
                  <c:v>ร้องกวาง</c:v>
                </c:pt>
                <c:pt idx="2">
                  <c:v>ลอง</c:v>
                </c:pt>
                <c:pt idx="3">
                  <c:v>สูงเม่น</c:v>
                </c:pt>
                <c:pt idx="4">
                  <c:v>เด่นชัย</c:v>
                </c:pt>
                <c:pt idx="5">
                  <c:v>สอง</c:v>
                </c:pt>
                <c:pt idx="6">
                  <c:v>วังชิ้น </c:v>
                </c:pt>
                <c:pt idx="7">
                  <c:v>หนองม่วงไข่</c:v>
                </c:pt>
              </c:strCache>
            </c:strRef>
          </c:cat>
          <c:val>
            <c:numRef>
              <c:f>Sheet3!$B$39:$I$39</c:f>
              <c:numCache>
                <c:formatCode>General</c:formatCode>
                <c:ptCount val="8"/>
                <c:pt idx="0">
                  <c:v>16</c:v>
                </c:pt>
                <c:pt idx="1">
                  <c:v>7</c:v>
                </c:pt>
                <c:pt idx="2">
                  <c:v>7</c:v>
                </c:pt>
                <c:pt idx="3">
                  <c:v>10</c:v>
                </c:pt>
                <c:pt idx="4">
                  <c:v>6</c:v>
                </c:pt>
                <c:pt idx="5">
                  <c:v>8</c:v>
                </c:pt>
                <c:pt idx="6">
                  <c:v>7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87-4465-AC4B-27B6D30D7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4030512"/>
        <c:axId val="1644031344"/>
      </c:barChart>
      <c:catAx>
        <c:axId val="164403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4031344"/>
        <c:crosses val="autoZero"/>
        <c:auto val="1"/>
        <c:lblAlgn val="ctr"/>
        <c:lblOffset val="100"/>
        <c:noMultiLvlLbl val="0"/>
      </c:catAx>
      <c:valAx>
        <c:axId val="16440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4030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14717848400515"/>
          <c:y val="0.28154835639351378"/>
          <c:w val="0.33179309763646586"/>
          <c:h val="0.461024445890808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Sheet3!$B$66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86-47A7-8334-47680BBDE9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86-47A7-8334-47680BBDE94A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86-47A7-8334-47680BBDE9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Sheet3!$A$67:$A$69</c:f>
              <c:strCache>
                <c:ptCount val="3"/>
                <c:pt idx="0">
                  <c:v>เคยทำ</c:v>
                </c:pt>
                <c:pt idx="1">
                  <c:v>ไม่เคยทำ</c:v>
                </c:pt>
                <c:pt idx="2">
                  <c:v>ไม่ทราบประวัติ</c:v>
                </c:pt>
              </c:strCache>
            </c:strRef>
          </c:cat>
          <c:val>
            <c:numRef>
              <c:f>Sheet3!$B$67:$B$69</c:f>
              <c:numCache>
                <c:formatCode>0.00%</c:formatCode>
                <c:ptCount val="3"/>
                <c:pt idx="0">
                  <c:v>8.0600000000000005E-2</c:v>
                </c:pt>
                <c:pt idx="1">
                  <c:v>0.83879999999999999</c:v>
                </c:pt>
                <c:pt idx="2">
                  <c:v>8.0600000000000005E-2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86-47A7-8334-47680BBDE9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31517935258096"/>
          <c:y val="0.40153834937299504"/>
          <c:w val="0.23996740851608425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D5302-CFF9-472A-8EC0-FD9195CB37D1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38998-9380-4924-881D-9B261765E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6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3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6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4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3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0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2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5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1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8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2BB5-BBEB-4B7E-815E-448B69A30D9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CB6C-3885-4687-B43F-BACEC3DB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6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chart" Target="../charts/chart5.xml"/><Relationship Id="rId4" Type="http://schemas.openxmlformats.org/officeDocument/2006/relationships/image" Target="../media/image4.png"/><Relationship Id="rId9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D679E548-665C-E448-09AB-E7B9DCC81F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00" b="20833"/>
          <a:stretch/>
        </p:blipFill>
        <p:spPr>
          <a:xfrm>
            <a:off x="352773" y="335550"/>
            <a:ext cx="1812009" cy="1654965"/>
          </a:xfrm>
          <a:prstGeom prst="rect">
            <a:avLst/>
          </a:prstGeom>
        </p:spPr>
      </p:pic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017551" y="8096879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กลุ่ม 65">
            <a:extLst>
              <a:ext uri="{FF2B5EF4-FFF2-40B4-BE49-F238E27FC236}">
                <a16:creationId xmlns:a16="http://schemas.microsoft.com/office/drawing/2014/main" id="{1E6B49E5-6CAF-473B-42B4-92B6C2FB33E4}"/>
              </a:ext>
            </a:extLst>
          </p:cNvPr>
          <p:cNvGrpSpPr/>
          <p:nvPr/>
        </p:nvGrpSpPr>
        <p:grpSpPr>
          <a:xfrm>
            <a:off x="6925114" y="6776745"/>
            <a:ext cx="1320826" cy="1318787"/>
            <a:chOff x="3750114" y="6776744"/>
            <a:chExt cx="1320826" cy="1318787"/>
          </a:xfrm>
          <a:solidFill>
            <a:schemeClr val="accent4">
              <a:lumMod val="20000"/>
              <a:lumOff val="80000"/>
              <a:alpha val="82000"/>
            </a:schemeClr>
          </a:solidFill>
        </p:grpSpPr>
        <p:sp>
          <p:nvSpPr>
            <p:cNvPr id="55" name="สี่เหลี่ยมผืนผ้า: มุมมน 54">
              <a:extLst>
                <a:ext uri="{FF2B5EF4-FFF2-40B4-BE49-F238E27FC236}">
                  <a16:creationId xmlns:a16="http://schemas.microsoft.com/office/drawing/2014/main" id="{20E2F1A4-FA97-B2C3-86FE-BCAFB9BE9E3A}"/>
                </a:ext>
              </a:extLst>
            </p:cNvPr>
            <p:cNvSpPr/>
            <p:nvPr/>
          </p:nvSpPr>
          <p:spPr>
            <a:xfrm rot="2644605">
              <a:off x="3750114" y="7186311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สี่เหลี่ยมผืนผ้า: มุมมน 57">
              <a:extLst>
                <a:ext uri="{FF2B5EF4-FFF2-40B4-BE49-F238E27FC236}">
                  <a16:creationId xmlns:a16="http://schemas.microsoft.com/office/drawing/2014/main" id="{1AE96E21-2104-686B-C8F9-17E2676A3E45}"/>
                </a:ext>
              </a:extLst>
            </p:cNvPr>
            <p:cNvSpPr/>
            <p:nvPr/>
          </p:nvSpPr>
          <p:spPr>
            <a:xfrm rot="2644605">
              <a:off x="4158085" y="757739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3B73A15A-D6FC-2680-4F7A-08FA4C62FA41}"/>
                </a:ext>
              </a:extLst>
            </p:cNvPr>
            <p:cNvSpPr/>
            <p:nvPr/>
          </p:nvSpPr>
          <p:spPr>
            <a:xfrm rot="2644605">
              <a:off x="4158084" y="677674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1B7CBC37-E923-2453-1B6D-7DAA3D1C56AF}"/>
                </a:ext>
              </a:extLst>
            </p:cNvPr>
            <p:cNvSpPr/>
            <p:nvPr/>
          </p:nvSpPr>
          <p:spPr>
            <a:xfrm rot="2644605">
              <a:off x="4566054" y="7167826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3F2E4099-DCE7-2D3D-98FA-9EE64150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478" y="2704182"/>
            <a:ext cx="12069548" cy="3404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การตรวจราชการกระทรวงสาธารณสุข ประจำปีงบประมาณ พ.ศ.2565</a:t>
            </a:r>
            <a:b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รอบที่ 2/2565 เขตสุขภาพที่ 1 จังหวัดแพร่</a:t>
            </a:r>
            <a:b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ประเด็นที่ 4 </a:t>
            </a:r>
            <a:r>
              <a:rPr lang="en-US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</a:t>
            </a:r>
            <a: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สุขภาพกลุ่มวัย สุขภาพจิต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4028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017551" y="8096879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กลุ่ม 65">
            <a:extLst>
              <a:ext uri="{FF2B5EF4-FFF2-40B4-BE49-F238E27FC236}">
                <a16:creationId xmlns:a16="http://schemas.microsoft.com/office/drawing/2014/main" id="{1E6B49E5-6CAF-473B-42B4-92B6C2FB33E4}"/>
              </a:ext>
            </a:extLst>
          </p:cNvPr>
          <p:cNvGrpSpPr/>
          <p:nvPr/>
        </p:nvGrpSpPr>
        <p:grpSpPr>
          <a:xfrm>
            <a:off x="6925114" y="6776745"/>
            <a:ext cx="1320826" cy="1318787"/>
            <a:chOff x="3750114" y="6776744"/>
            <a:chExt cx="1320826" cy="1318787"/>
          </a:xfrm>
          <a:solidFill>
            <a:schemeClr val="accent4">
              <a:lumMod val="20000"/>
              <a:lumOff val="80000"/>
              <a:alpha val="82000"/>
            </a:schemeClr>
          </a:solidFill>
        </p:grpSpPr>
        <p:sp>
          <p:nvSpPr>
            <p:cNvPr id="55" name="สี่เหลี่ยมผืนผ้า: มุมมน 54">
              <a:extLst>
                <a:ext uri="{FF2B5EF4-FFF2-40B4-BE49-F238E27FC236}">
                  <a16:creationId xmlns:a16="http://schemas.microsoft.com/office/drawing/2014/main" id="{20E2F1A4-FA97-B2C3-86FE-BCAFB9BE9E3A}"/>
                </a:ext>
              </a:extLst>
            </p:cNvPr>
            <p:cNvSpPr/>
            <p:nvPr/>
          </p:nvSpPr>
          <p:spPr>
            <a:xfrm rot="2644605">
              <a:off x="3750114" y="7186311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สี่เหลี่ยมผืนผ้า: มุมมน 57">
              <a:extLst>
                <a:ext uri="{FF2B5EF4-FFF2-40B4-BE49-F238E27FC236}">
                  <a16:creationId xmlns:a16="http://schemas.microsoft.com/office/drawing/2014/main" id="{1AE96E21-2104-686B-C8F9-17E2676A3E45}"/>
                </a:ext>
              </a:extLst>
            </p:cNvPr>
            <p:cNvSpPr/>
            <p:nvPr/>
          </p:nvSpPr>
          <p:spPr>
            <a:xfrm rot="2644605">
              <a:off x="4158085" y="757739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3B73A15A-D6FC-2680-4F7A-08FA4C62FA41}"/>
                </a:ext>
              </a:extLst>
            </p:cNvPr>
            <p:cNvSpPr/>
            <p:nvPr/>
          </p:nvSpPr>
          <p:spPr>
            <a:xfrm rot="2644605">
              <a:off x="4158084" y="677674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1B7CBC37-E923-2453-1B6D-7DAA3D1C56AF}"/>
                </a:ext>
              </a:extLst>
            </p:cNvPr>
            <p:cNvSpPr/>
            <p:nvPr/>
          </p:nvSpPr>
          <p:spPr>
            <a:xfrm rot="2644605">
              <a:off x="4566054" y="7167826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462CA47D-12FF-31D3-07C6-87D80813D0AC}"/>
              </a:ext>
            </a:extLst>
          </p:cNvPr>
          <p:cNvSpPr/>
          <p:nvPr/>
        </p:nvSpPr>
        <p:spPr>
          <a:xfrm>
            <a:off x="5214694" y="8165962"/>
            <a:ext cx="7250600" cy="5814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 อัตราการฆ่าตัวตายสำเร็จไม่เกิน 8 </a:t>
            </a:r>
            <a:r>
              <a:rPr lang="en-US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แสนประชากร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DF6396-55A2-5D31-3794-724BC094A071}"/>
              </a:ext>
            </a:extLst>
          </p:cNvPr>
          <p:cNvSpPr/>
          <p:nvPr/>
        </p:nvSpPr>
        <p:spPr>
          <a:xfrm>
            <a:off x="6762975" y="8900988"/>
            <a:ext cx="7250601" cy="640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แบบรายงาน506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ศูนย์ป้องกันการฆ่าตัวตายแห่งชาติ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2565 ข้อมูล ต.ค. 2564 – มิ.ย. 2565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5" name="Title 2">
            <a:extLst>
              <a:ext uri="{FF2B5EF4-FFF2-40B4-BE49-F238E27FC236}">
                <a16:creationId xmlns:a16="http://schemas.microsoft.com/office/drawing/2014/main" id="{03EB4DC9-4408-3A4D-62B1-5C1B67FB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6" y="314522"/>
            <a:ext cx="9618415" cy="1064978"/>
          </a:xfr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แผนภูมิแสดงอัตราการตัวตายสำเร็จเขตสุขภาพที่ 1 (อัตราต่อแสนประชากร ปี 2565)</a:t>
            </a:r>
            <a:endParaRPr lang="en-US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6" name="Chart 55">
            <a:extLst>
              <a:ext uri="{FF2B5EF4-FFF2-40B4-BE49-F238E27FC236}">
                <a16:creationId xmlns:a16="http://schemas.microsoft.com/office/drawing/2014/main" id="{68017B75-F5F5-C772-64F3-CF559670E2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85306"/>
              </p:ext>
            </p:extLst>
          </p:nvPr>
        </p:nvGraphicFramePr>
        <p:xfrm>
          <a:off x="928928" y="1898503"/>
          <a:ext cx="11241165" cy="604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870CABE-1E4B-AB72-8AC9-627DFE06349F}"/>
              </a:ext>
            </a:extLst>
          </p:cNvPr>
          <p:cNvCxnSpPr/>
          <p:nvPr/>
        </p:nvCxnSpPr>
        <p:spPr>
          <a:xfrm>
            <a:off x="1397726" y="4820195"/>
            <a:ext cx="11368626" cy="0"/>
          </a:xfrm>
          <a:prstGeom prst="line">
            <a:avLst/>
          </a:prstGeom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9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017551" y="8096879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กลุ่ม 65">
            <a:extLst>
              <a:ext uri="{FF2B5EF4-FFF2-40B4-BE49-F238E27FC236}">
                <a16:creationId xmlns:a16="http://schemas.microsoft.com/office/drawing/2014/main" id="{1E6B49E5-6CAF-473B-42B4-92B6C2FB33E4}"/>
              </a:ext>
            </a:extLst>
          </p:cNvPr>
          <p:cNvGrpSpPr/>
          <p:nvPr/>
        </p:nvGrpSpPr>
        <p:grpSpPr>
          <a:xfrm>
            <a:off x="6925114" y="6776745"/>
            <a:ext cx="1320826" cy="1318787"/>
            <a:chOff x="3750114" y="6776744"/>
            <a:chExt cx="1320826" cy="1318787"/>
          </a:xfrm>
          <a:solidFill>
            <a:schemeClr val="accent4">
              <a:lumMod val="20000"/>
              <a:lumOff val="80000"/>
              <a:alpha val="82000"/>
            </a:schemeClr>
          </a:solidFill>
        </p:grpSpPr>
        <p:sp>
          <p:nvSpPr>
            <p:cNvPr id="55" name="สี่เหลี่ยมผืนผ้า: มุมมน 54">
              <a:extLst>
                <a:ext uri="{FF2B5EF4-FFF2-40B4-BE49-F238E27FC236}">
                  <a16:creationId xmlns:a16="http://schemas.microsoft.com/office/drawing/2014/main" id="{20E2F1A4-FA97-B2C3-86FE-BCAFB9BE9E3A}"/>
                </a:ext>
              </a:extLst>
            </p:cNvPr>
            <p:cNvSpPr/>
            <p:nvPr/>
          </p:nvSpPr>
          <p:spPr>
            <a:xfrm rot="2644605">
              <a:off x="3750114" y="7186311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สี่เหลี่ยมผืนผ้า: มุมมน 57">
              <a:extLst>
                <a:ext uri="{FF2B5EF4-FFF2-40B4-BE49-F238E27FC236}">
                  <a16:creationId xmlns:a16="http://schemas.microsoft.com/office/drawing/2014/main" id="{1AE96E21-2104-686B-C8F9-17E2676A3E45}"/>
                </a:ext>
              </a:extLst>
            </p:cNvPr>
            <p:cNvSpPr/>
            <p:nvPr/>
          </p:nvSpPr>
          <p:spPr>
            <a:xfrm rot="2644605">
              <a:off x="4158085" y="757739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3B73A15A-D6FC-2680-4F7A-08FA4C62FA41}"/>
                </a:ext>
              </a:extLst>
            </p:cNvPr>
            <p:cNvSpPr/>
            <p:nvPr/>
          </p:nvSpPr>
          <p:spPr>
            <a:xfrm rot="2644605">
              <a:off x="4158084" y="677674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1B7CBC37-E923-2453-1B6D-7DAA3D1C56AF}"/>
                </a:ext>
              </a:extLst>
            </p:cNvPr>
            <p:cNvSpPr/>
            <p:nvPr/>
          </p:nvSpPr>
          <p:spPr>
            <a:xfrm rot="2644605">
              <a:off x="4566054" y="7167826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462CA47D-12FF-31D3-07C6-87D80813D0AC}"/>
              </a:ext>
            </a:extLst>
          </p:cNvPr>
          <p:cNvSpPr/>
          <p:nvPr/>
        </p:nvSpPr>
        <p:spPr>
          <a:xfrm>
            <a:off x="5214694" y="8106722"/>
            <a:ext cx="7250600" cy="6406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 อัตราการฆ่าตัวตายสำเร็จไม่เกิน 8 </a:t>
            </a:r>
            <a:r>
              <a:rPr lang="en-US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แสนประชากร</a:t>
            </a:r>
            <a:endParaRPr lang="en-US" sz="28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DF6396-55A2-5D31-3794-724BC094A071}"/>
              </a:ext>
            </a:extLst>
          </p:cNvPr>
          <p:cNvSpPr/>
          <p:nvPr/>
        </p:nvSpPr>
        <p:spPr>
          <a:xfrm>
            <a:off x="6762975" y="8900988"/>
            <a:ext cx="7250601" cy="640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แบบรายงาน506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ศูนย์ป้องกันการฆ่าตัวตายแห่งชาติ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2565 ข้อมูล ต.ค. 2564 – มิ.ย. 2565</a:t>
            </a:r>
            <a:endParaRPr 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ECF5D4A7-9C67-9F19-A54A-E4564CB8AA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157192"/>
              </p:ext>
            </p:extLst>
          </p:nvPr>
        </p:nvGraphicFramePr>
        <p:xfrm>
          <a:off x="1305121" y="2117381"/>
          <a:ext cx="10671793" cy="5540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5" name="Title 2">
            <a:extLst>
              <a:ext uri="{FF2B5EF4-FFF2-40B4-BE49-F238E27FC236}">
                <a16:creationId xmlns:a16="http://schemas.microsoft.com/office/drawing/2014/main" id="{03EB4DC9-4408-3A4D-62B1-5C1B67FB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6" y="314522"/>
            <a:ext cx="9618415" cy="1064978"/>
          </a:xfr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แผนภูมิแสดงอัตราการตัวตายสำเร็จ จังหวัดแพร่</a:t>
            </a:r>
            <a:b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2561 – ปี 2565</a:t>
            </a:r>
            <a:endParaRPr lang="en-US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98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017551" y="8096879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กลุ่ม 65">
            <a:extLst>
              <a:ext uri="{FF2B5EF4-FFF2-40B4-BE49-F238E27FC236}">
                <a16:creationId xmlns:a16="http://schemas.microsoft.com/office/drawing/2014/main" id="{1E6B49E5-6CAF-473B-42B4-92B6C2FB33E4}"/>
              </a:ext>
            </a:extLst>
          </p:cNvPr>
          <p:cNvGrpSpPr/>
          <p:nvPr/>
        </p:nvGrpSpPr>
        <p:grpSpPr>
          <a:xfrm>
            <a:off x="6925114" y="6776745"/>
            <a:ext cx="1320826" cy="1318787"/>
            <a:chOff x="3750114" y="6776744"/>
            <a:chExt cx="1320826" cy="1318787"/>
          </a:xfrm>
          <a:solidFill>
            <a:schemeClr val="accent4">
              <a:lumMod val="20000"/>
              <a:lumOff val="80000"/>
              <a:alpha val="82000"/>
            </a:schemeClr>
          </a:solidFill>
        </p:grpSpPr>
        <p:sp>
          <p:nvSpPr>
            <p:cNvPr id="55" name="สี่เหลี่ยมผืนผ้า: มุมมน 54">
              <a:extLst>
                <a:ext uri="{FF2B5EF4-FFF2-40B4-BE49-F238E27FC236}">
                  <a16:creationId xmlns:a16="http://schemas.microsoft.com/office/drawing/2014/main" id="{20E2F1A4-FA97-B2C3-86FE-BCAFB9BE9E3A}"/>
                </a:ext>
              </a:extLst>
            </p:cNvPr>
            <p:cNvSpPr/>
            <p:nvPr/>
          </p:nvSpPr>
          <p:spPr>
            <a:xfrm rot="2644605">
              <a:off x="3750114" y="7186311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สี่เหลี่ยมผืนผ้า: มุมมน 57">
              <a:extLst>
                <a:ext uri="{FF2B5EF4-FFF2-40B4-BE49-F238E27FC236}">
                  <a16:creationId xmlns:a16="http://schemas.microsoft.com/office/drawing/2014/main" id="{1AE96E21-2104-686B-C8F9-17E2676A3E45}"/>
                </a:ext>
              </a:extLst>
            </p:cNvPr>
            <p:cNvSpPr/>
            <p:nvPr/>
          </p:nvSpPr>
          <p:spPr>
            <a:xfrm rot="2644605">
              <a:off x="4158085" y="757739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3B73A15A-D6FC-2680-4F7A-08FA4C62FA41}"/>
                </a:ext>
              </a:extLst>
            </p:cNvPr>
            <p:cNvSpPr/>
            <p:nvPr/>
          </p:nvSpPr>
          <p:spPr>
            <a:xfrm rot="2644605">
              <a:off x="4158084" y="677674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1B7CBC37-E923-2453-1B6D-7DAA3D1C56AF}"/>
                </a:ext>
              </a:extLst>
            </p:cNvPr>
            <p:cNvSpPr/>
            <p:nvPr/>
          </p:nvSpPr>
          <p:spPr>
            <a:xfrm rot="2644605">
              <a:off x="4566054" y="7167826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3F2E4099-DCE7-2D3D-98FA-9EE64150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76" y="314522"/>
            <a:ext cx="9618415" cy="1064978"/>
          </a:xfr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แผนภูมิแสดงจำนวนผู้ฆ่าตัวตายสำเร็จแยกรายอำเภอ จังหวัดแพร่</a:t>
            </a:r>
            <a:b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ช่วงเดือนตุลาคม – เดือนมิถุนายน ปี 2563 – ปี 2565</a:t>
            </a:r>
            <a:endParaRPr lang="en-US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69DFB2-A64B-03BE-26AF-5F92077EE3A8}"/>
              </a:ext>
            </a:extLst>
          </p:cNvPr>
          <p:cNvSpPr/>
          <p:nvPr/>
        </p:nvSpPr>
        <p:spPr>
          <a:xfrm>
            <a:off x="7763067" y="9197079"/>
            <a:ext cx="5444933" cy="640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แบบรายงาน506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ศูนย์ป้องกันการฆ่าตัวตายแห่งชาติ</a:t>
            </a:r>
          </a:p>
        </p:txBody>
      </p:sp>
      <p:graphicFrame>
        <p:nvGraphicFramePr>
          <p:cNvPr id="72" name="Chart 71">
            <a:extLst>
              <a:ext uri="{FF2B5EF4-FFF2-40B4-BE49-F238E27FC236}">
                <a16:creationId xmlns:a16="http://schemas.microsoft.com/office/drawing/2014/main" id="{6B3D9A22-D417-ADAC-FD06-B8840A204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19898"/>
              </p:ext>
            </p:extLst>
          </p:nvPr>
        </p:nvGraphicFramePr>
        <p:xfrm>
          <a:off x="395745" y="1858169"/>
          <a:ext cx="12069549" cy="580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36EFA88-84DF-CF37-9013-8F12C623F16F}"/>
              </a:ext>
            </a:extLst>
          </p:cNvPr>
          <p:cNvSpPr/>
          <p:nvPr/>
        </p:nvSpPr>
        <p:spPr>
          <a:xfrm>
            <a:off x="928928" y="7968119"/>
            <a:ext cx="6378926" cy="1570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2563 อัตราการฆ่าตัวตาย (ต.ค. – มิ.ย.) เท่ากับ 14.58 ต่อแสนประชากร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2564 อัตราการฆ่าตัวตาย (ต.ค. – มิ.ย.) เท่ากับ 11.61 ต่อแสนประชากร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2563 อัตราการฆ่าตัวตาย (ต.ค. – มิ.ย.) เท่ากับ 14.26 ต่อแสนประชากร</a:t>
            </a:r>
          </a:p>
          <a:p>
            <a:pPr algn="ctr"/>
            <a:endParaRPr lang="th-TH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3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29FFA64A-79E2-415F-BC44-FE7DE34BB1BD}"/>
              </a:ext>
            </a:extLst>
          </p:cNvPr>
          <p:cNvSpPr txBox="1"/>
          <p:nvPr/>
        </p:nvSpPr>
        <p:spPr>
          <a:xfrm>
            <a:off x="3631769" y="8556040"/>
            <a:ext cx="2700584" cy="83099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 latinLnBrk="0"/>
            <a:r>
              <a:rPr lang="th-TH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ไม่มีสัญญาณเตือน</a:t>
            </a:r>
            <a:endParaRPr lang="en-US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0"/>
            <a:r>
              <a:rPr lang="en-US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r>
              <a:rPr lang="en-US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5D1F84-CEF9-4CFE-A984-ECCBCE65C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421" y="1935376"/>
            <a:ext cx="555019" cy="75984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19E31E-93EE-4816-A1FE-59A315773C50}"/>
              </a:ext>
            </a:extLst>
          </p:cNvPr>
          <p:cNvSpPr txBox="1"/>
          <p:nvPr/>
        </p:nvSpPr>
        <p:spPr>
          <a:xfrm>
            <a:off x="48478" y="1297360"/>
            <a:ext cx="609778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495285" indent="-495285">
              <a:buFont typeface="Wingdings" panose="05000000000000000000" pitchFamily="2" charset="2"/>
              <a:buChar char="Ø"/>
            </a:pPr>
            <a:r>
              <a:rPr lang="th-TH" sz="28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จำนวนผู้ฆ่าตัวตายสำเร็จ 62 ราย (14.26 ต่อแสนปชก.)</a:t>
            </a:r>
            <a:endParaRPr lang="en-US" sz="28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TH SarabunPSK" pitchFamily="34" charset="-34"/>
            </a:endParaRPr>
          </a:p>
          <a:p>
            <a:pPr marL="495285" indent="-495285">
              <a:buFont typeface="Wingdings" panose="05000000000000000000" pitchFamily="2" charset="2"/>
              <a:buChar char="Ø"/>
            </a:pPr>
            <a:r>
              <a:rPr lang="th-TH" sz="28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จำนวนผู้พยายามฆ่าตัวตาย 93</a:t>
            </a:r>
            <a:r>
              <a:rPr lang="en-US" sz="28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 </a:t>
            </a:r>
            <a:r>
              <a:rPr lang="th-TH" sz="28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ราย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4733B1E-6D3D-41E7-AC71-F8D23EC37E56}"/>
              </a:ext>
            </a:extLst>
          </p:cNvPr>
          <p:cNvSpPr/>
          <p:nvPr/>
        </p:nvSpPr>
        <p:spPr>
          <a:xfrm>
            <a:off x="98803" y="4715654"/>
            <a:ext cx="4373447" cy="524445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โรคเรื้อรังทางกาย/จิตเวช         42.22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B8013B2B-233E-4067-B303-1EB91B12C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792" y="6136487"/>
            <a:ext cx="852625" cy="889697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81F95B66-4BB1-4147-8A8D-1C4728C2F2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8475" y="6128448"/>
            <a:ext cx="708247" cy="832831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DA4FE2EF-BD3F-4825-A00D-3E8C63FC6188}"/>
              </a:ext>
            </a:extLst>
          </p:cNvPr>
          <p:cNvSpPr txBox="1"/>
          <p:nvPr/>
        </p:nvSpPr>
        <p:spPr>
          <a:xfrm>
            <a:off x="4709518" y="7048595"/>
            <a:ext cx="1146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ผูกคอ</a:t>
            </a:r>
          </a:p>
          <a:p>
            <a:pPr algn="ctr" latinLnBrk="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77.42</a:t>
            </a:r>
            <a:r>
              <a:rPr lang="en-US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9DA60F5-CFBF-4915-A6E8-D877EB3B5F68}"/>
              </a:ext>
            </a:extLst>
          </p:cNvPr>
          <p:cNvSpPr txBox="1"/>
          <p:nvPr/>
        </p:nvSpPr>
        <p:spPr>
          <a:xfrm>
            <a:off x="6969083" y="7006660"/>
            <a:ext cx="98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ใช้ปืน</a:t>
            </a:r>
          </a:p>
          <a:p>
            <a:pPr algn="ctr" latinLnBrk="0"/>
            <a:r>
              <a:rPr lang="th-TH" sz="20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4.84</a:t>
            </a:r>
            <a:r>
              <a:rPr lang="en-US" sz="20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2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0E51598-D1DF-4C71-83E7-0964093C0D2A}"/>
              </a:ext>
            </a:extLst>
          </p:cNvPr>
          <p:cNvSpPr txBox="1"/>
          <p:nvPr/>
        </p:nvSpPr>
        <p:spPr>
          <a:xfrm>
            <a:off x="5271028" y="6994840"/>
            <a:ext cx="20024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กินยากำจัดวัชพืช/</a:t>
            </a:r>
          </a:p>
          <a:p>
            <a:pPr algn="ctr" latinLnBrk="0"/>
            <a:r>
              <a:rPr lang="th-TH" sz="20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ยาฆ่าแมลง</a:t>
            </a:r>
            <a:endParaRPr lang="en-US" sz="20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14.50 </a:t>
            </a:r>
            <a:r>
              <a:rPr lang="en-US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2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5E1913C3-E849-472D-9CFA-B4FA15121A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5967" y="6194012"/>
            <a:ext cx="857178" cy="7746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62653AB-BC84-4606-B153-024FAE8B20DF}"/>
              </a:ext>
            </a:extLst>
          </p:cNvPr>
          <p:cNvSpPr/>
          <p:nvPr/>
        </p:nvSpPr>
        <p:spPr>
          <a:xfrm>
            <a:off x="8873005" y="2770011"/>
            <a:ext cx="2262560" cy="64268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 54 ราย</a:t>
            </a:r>
          </a:p>
          <a:p>
            <a:pPr algn="ctr" latinLnBrk="0"/>
            <a:r>
              <a:rPr lang="en-US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r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7.10</a:t>
            </a:r>
            <a:r>
              <a:rPr lang="en-US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380A601-7F6D-4BA3-84A9-B04C0A0F559C}"/>
              </a:ext>
            </a:extLst>
          </p:cNvPr>
          <p:cNvSpPr/>
          <p:nvPr/>
        </p:nvSpPr>
        <p:spPr>
          <a:xfrm>
            <a:off x="10455371" y="2631073"/>
            <a:ext cx="2030016" cy="870981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8</a:t>
            </a:r>
            <a:r>
              <a:rPr lang="en-US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US" sz="2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0"/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12.90</a:t>
            </a:r>
            <a:r>
              <a:rPr lang="en-US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</a:p>
        </p:txBody>
      </p:sp>
      <p:grpSp>
        <p:nvGrpSpPr>
          <p:cNvPr id="4" name="กลุ่ม 3">
            <a:extLst>
              <a:ext uri="{FF2B5EF4-FFF2-40B4-BE49-F238E27FC236}">
                <a16:creationId xmlns:a16="http://schemas.microsoft.com/office/drawing/2014/main" id="{64622D68-3BCB-1760-2759-76C4B64322BA}"/>
              </a:ext>
            </a:extLst>
          </p:cNvPr>
          <p:cNvGrpSpPr/>
          <p:nvPr/>
        </p:nvGrpSpPr>
        <p:grpSpPr>
          <a:xfrm>
            <a:off x="9386481" y="1864940"/>
            <a:ext cx="1174710" cy="792201"/>
            <a:chOff x="5254852" y="830495"/>
            <a:chExt cx="813261" cy="548447"/>
          </a:xfrm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62973242-F952-4882-9B8B-03E8EA1AB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13219" y="842963"/>
              <a:ext cx="298005" cy="535979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9802C531-4620-40A5-BDCC-87011DD93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54852" y="835800"/>
              <a:ext cx="298004" cy="535979"/>
            </a:xfrm>
            <a:prstGeom prst="rect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457B3AE7-47DD-4C82-AD1F-4972D02E0B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64209" y="830495"/>
              <a:ext cx="303904" cy="546589"/>
            </a:xfrm>
            <a:prstGeom prst="rect">
              <a:avLst/>
            </a:prstGeom>
          </p:spPr>
        </p:pic>
      </p:grp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472544B8-58A2-4451-AEBC-3829559D20DC}"/>
              </a:ext>
            </a:extLst>
          </p:cNvPr>
          <p:cNvSpPr/>
          <p:nvPr/>
        </p:nvSpPr>
        <p:spPr>
          <a:xfrm>
            <a:off x="112700" y="3576368"/>
            <a:ext cx="4401247" cy="5215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ปัญหาด้านความสัมพันธ์ 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44.44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71B0265F-324F-4E0E-B9B1-76FBD34FCC85}"/>
              </a:ext>
            </a:extLst>
          </p:cNvPr>
          <p:cNvSpPr/>
          <p:nvPr/>
        </p:nvSpPr>
        <p:spPr>
          <a:xfrm>
            <a:off x="98803" y="4154118"/>
            <a:ext cx="4373447" cy="48790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การใช้สุรา/สารเสพติด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42.22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60EDFF18-97DA-4A62-A973-843462B17D80}"/>
              </a:ext>
            </a:extLst>
          </p:cNvPr>
          <p:cNvSpPr/>
          <p:nvPr/>
        </p:nvSpPr>
        <p:spPr>
          <a:xfrm>
            <a:off x="100435" y="5296626"/>
            <a:ext cx="4373447" cy="486181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9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ปัญหาทางด้านเศรษฐกิจ          37.77</a:t>
            </a:r>
            <a:r>
              <a:rPr lang="en-US" sz="289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90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5D27C55C-BE5D-4078-97FD-11115DEC5C17}"/>
              </a:ext>
            </a:extLst>
          </p:cNvPr>
          <p:cNvSpPr/>
          <p:nvPr/>
        </p:nvSpPr>
        <p:spPr>
          <a:xfrm>
            <a:off x="4777704" y="4119852"/>
            <a:ext cx="3972586" cy="538651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โรคเรื้อรังทางกาย/จิตเวช     71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0EFFC649-0980-4E6C-B698-DB1C61227CCE}"/>
              </a:ext>
            </a:extLst>
          </p:cNvPr>
          <p:cNvSpPr/>
          <p:nvPr/>
        </p:nvSpPr>
        <p:spPr>
          <a:xfrm>
            <a:off x="4739034" y="3545315"/>
            <a:ext cx="4010858" cy="525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ปัญหาด้านความสัมพันธ์    79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576DBEB7-0280-4CF7-85E7-AF7657FD67A0}"/>
              </a:ext>
            </a:extLst>
          </p:cNvPr>
          <p:cNvSpPr/>
          <p:nvPr/>
        </p:nvSpPr>
        <p:spPr>
          <a:xfrm>
            <a:off x="4777704" y="4699248"/>
            <a:ext cx="3971663" cy="4904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การใช้สุรา/สารเสพติด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983E965-52C1-4F82-BB9D-4F58C01CD45B}"/>
              </a:ext>
            </a:extLst>
          </p:cNvPr>
          <p:cNvSpPr/>
          <p:nvPr/>
        </p:nvSpPr>
        <p:spPr>
          <a:xfrm>
            <a:off x="4671268" y="5593023"/>
            <a:ext cx="4507073" cy="253667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endParaRPr lang="en-US" sz="3467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33400D-95AA-40DB-91BB-863CA5E14B6A}"/>
              </a:ext>
            </a:extLst>
          </p:cNvPr>
          <p:cNvSpPr txBox="1"/>
          <p:nvPr/>
        </p:nvSpPr>
        <p:spPr>
          <a:xfrm>
            <a:off x="9227014" y="1158065"/>
            <a:ext cx="2889692" cy="803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/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 เพศชาย  </a:t>
            </a:r>
            <a:r>
              <a:rPr lang="th-TH" sz="4622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›</a:t>
            </a:r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 </a:t>
            </a:r>
            <a:r>
              <a:rPr lang="th-TH" sz="2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เพศหญิง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4219DA-84D9-4E1E-8441-A9B95D77F2FF}"/>
              </a:ext>
            </a:extLst>
          </p:cNvPr>
          <p:cNvSpPr txBox="1"/>
          <p:nvPr/>
        </p:nvSpPr>
        <p:spPr>
          <a:xfrm>
            <a:off x="4844053" y="5611084"/>
            <a:ext cx="1205747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th-TH" sz="3467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  <a:endParaRPr lang="en-US" sz="3467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5A41BB-A45A-4502-BDD8-F5E1E76F4FA0}"/>
              </a:ext>
            </a:extLst>
          </p:cNvPr>
          <p:cNvSpPr txBox="1"/>
          <p:nvPr/>
        </p:nvSpPr>
        <p:spPr>
          <a:xfrm>
            <a:off x="9134922" y="6012414"/>
            <a:ext cx="4124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th-TH" sz="24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ประวัติการทำร้ายตนเอง</a:t>
            </a:r>
            <a:endParaRPr lang="en-US" sz="24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D187E9E-FD7E-426C-AAE8-1B6634809A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751495">
            <a:off x="3423630" y="8510364"/>
            <a:ext cx="686143" cy="86894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6417483-4EDB-4B56-B687-CD6CF88C4732}"/>
              </a:ext>
            </a:extLst>
          </p:cNvPr>
          <p:cNvSpPr txBox="1"/>
          <p:nvPr/>
        </p:nvSpPr>
        <p:spPr>
          <a:xfrm>
            <a:off x="564238" y="8567474"/>
            <a:ext cx="2832776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 latinLnBrk="0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มีสัญญาณเตือน</a:t>
            </a:r>
            <a:endParaRPr lang="en-US" sz="2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0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14.52</a:t>
            </a:r>
            <a:r>
              <a:rPr lang="en-US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4DEB89-AB6E-4314-925D-83732875F30F}"/>
              </a:ext>
            </a:extLst>
          </p:cNvPr>
          <p:cNvCxnSpPr>
            <a:cxnSpLocks/>
          </p:cNvCxnSpPr>
          <p:nvPr/>
        </p:nvCxnSpPr>
        <p:spPr>
          <a:xfrm flipH="1">
            <a:off x="3508277" y="8405475"/>
            <a:ext cx="473887" cy="9547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6243733-C3C4-450F-8224-53F0F629FDAE}"/>
              </a:ext>
            </a:extLst>
          </p:cNvPr>
          <p:cNvCxnSpPr>
            <a:cxnSpLocks/>
          </p:cNvCxnSpPr>
          <p:nvPr/>
        </p:nvCxnSpPr>
        <p:spPr>
          <a:xfrm>
            <a:off x="3374886" y="8557942"/>
            <a:ext cx="652044" cy="6554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>
            <a:extLst>
              <a:ext uri="{FF2B5EF4-FFF2-40B4-BE49-F238E27FC236}">
                <a16:creationId xmlns:a16="http://schemas.microsoft.com/office/drawing/2014/main" id="{28993F41-58F2-4A1F-92EA-483FB66130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704889">
            <a:off x="321392" y="8424031"/>
            <a:ext cx="787981" cy="1000694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BFC6416-980C-4399-BC25-5791CFD68322}"/>
              </a:ext>
            </a:extLst>
          </p:cNvPr>
          <p:cNvSpPr/>
          <p:nvPr/>
        </p:nvSpPr>
        <p:spPr>
          <a:xfrm>
            <a:off x="122945" y="2230483"/>
            <a:ext cx="4401245" cy="130031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กลุ่มวัยทำงาน </a:t>
            </a:r>
          </a:p>
          <a:p>
            <a:pPr latinLnBrk="0"/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อายุ 20 – 59 ปี </a:t>
            </a:r>
            <a:endParaRPr lang="en-US" sz="3467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2BB2420-8B32-4BD9-82E5-3C9EB71E9717}"/>
              </a:ext>
            </a:extLst>
          </p:cNvPr>
          <p:cNvSpPr/>
          <p:nvPr/>
        </p:nvSpPr>
        <p:spPr>
          <a:xfrm>
            <a:off x="2358976" y="2426355"/>
            <a:ext cx="2076077" cy="9650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45 ราย</a:t>
            </a:r>
          </a:p>
          <a:p>
            <a:pPr algn="ctr" latinLnBrk="0"/>
            <a:r>
              <a:rPr lang="en-US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2.58</a:t>
            </a:r>
            <a:r>
              <a:rPr lang="en-US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EEB49B5-A127-45AA-A047-1733A330B691}"/>
              </a:ext>
            </a:extLst>
          </p:cNvPr>
          <p:cNvSpPr/>
          <p:nvPr/>
        </p:nvSpPr>
        <p:spPr>
          <a:xfrm>
            <a:off x="4698047" y="2261041"/>
            <a:ext cx="4001101" cy="12058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en-US" sz="3467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กลุ่มผู้สูงอายุ</a:t>
            </a:r>
            <a:endParaRPr lang="en-US" sz="3467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atinLnBrk="0"/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อายุ 60 ปีขึ้นไป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497D222-E7EC-4619-937E-0D1B21B13C13}"/>
              </a:ext>
            </a:extLst>
          </p:cNvPr>
          <p:cNvSpPr/>
          <p:nvPr/>
        </p:nvSpPr>
        <p:spPr>
          <a:xfrm>
            <a:off x="6797786" y="2387109"/>
            <a:ext cx="1838837" cy="9345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</a:t>
            </a:r>
            <a:r>
              <a:rPr lang="en-US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  <a:p>
            <a:pPr algn="ctr" latinLnBrk="0"/>
            <a:r>
              <a:rPr lang="en-US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en-US" sz="2889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7ABFE9D5-2BE4-E4D4-6D75-20120EDB5FCB}"/>
              </a:ext>
            </a:extLst>
          </p:cNvPr>
          <p:cNvSpPr/>
          <p:nvPr/>
        </p:nvSpPr>
        <p:spPr>
          <a:xfrm>
            <a:off x="48478" y="1169036"/>
            <a:ext cx="13108250" cy="858130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450FA0D4-4B4C-5F2C-465B-F687ABD9673F}"/>
              </a:ext>
            </a:extLst>
          </p:cNvPr>
          <p:cNvSpPr txBox="1"/>
          <p:nvPr/>
        </p:nvSpPr>
        <p:spPr>
          <a:xfrm>
            <a:off x="1435723" y="22377"/>
            <a:ext cx="10333759" cy="115929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latinLnBrk="0"/>
            <a:r>
              <a:rPr lang="th-TH" sz="4044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สถานการณ์การฆ่าตัวตาย จังหวัดแพร่ ปี 2565</a:t>
            </a:r>
            <a:endParaRPr lang="en-US" sz="4044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TH SarabunPSK" pitchFamily="34" charset="-34"/>
            </a:endParaRPr>
          </a:p>
          <a:p>
            <a:pPr algn="ctr" latinLnBrk="0"/>
            <a:r>
              <a:rPr lang="th-TH" sz="2889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(ตุลาคม 25</a:t>
            </a:r>
            <a:r>
              <a:rPr lang="en-US" sz="2889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64 –</a:t>
            </a:r>
            <a:r>
              <a:rPr lang="th-TH" sz="2889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 มิถุนายน 25</a:t>
            </a:r>
            <a:r>
              <a:rPr lang="en-US" sz="2889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65</a:t>
            </a:r>
            <a:r>
              <a:rPr lang="th-TH" sz="2889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TH SarabunPSK" pitchFamily="34" charset="-34"/>
              </a:rPr>
              <a:t>)</a:t>
            </a:r>
            <a:endParaRPr lang="en-US" sz="2889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TH SarabunPSK" pitchFamily="34" charset="-34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CB9671E-1C8A-2B41-6299-64E6F241414D}"/>
              </a:ext>
            </a:extLst>
          </p:cNvPr>
          <p:cNvSpPr/>
          <p:nvPr/>
        </p:nvSpPr>
        <p:spPr>
          <a:xfrm>
            <a:off x="110887" y="6065454"/>
            <a:ext cx="4401245" cy="130031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กลุ่มวัยเรียน/วัยรุ่น</a:t>
            </a:r>
          </a:p>
          <a:p>
            <a:pPr latinLnBrk="0"/>
            <a:r>
              <a:rPr lang="th-TH" sz="3467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อายุ 10 – 19 ปี </a:t>
            </a:r>
            <a:endParaRPr lang="en-US" sz="3467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96D546FC-09F6-5635-ED40-1965B36979FF}"/>
              </a:ext>
            </a:extLst>
          </p:cNvPr>
          <p:cNvSpPr/>
          <p:nvPr/>
        </p:nvSpPr>
        <p:spPr>
          <a:xfrm>
            <a:off x="2667129" y="6227564"/>
            <a:ext cx="1684721" cy="9650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 1 ราย</a:t>
            </a:r>
          </a:p>
          <a:p>
            <a:pPr algn="ctr" latinLnBrk="0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1.61</a:t>
            </a:r>
            <a:r>
              <a:rPr lang="en-US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</a:p>
        </p:txBody>
      </p:sp>
      <p:pic>
        <p:nvPicPr>
          <p:cNvPr id="3076" name="Picture 4" descr="รูปควันการ์ตูนวาดด้วยมือ PNG , เครื่องหมาย, เครื่องประดับ, ควันตกแต่งภาพ  PNG และ PSD สำหรับดาวน์โหลดฟรี">
            <a:extLst>
              <a:ext uri="{FF2B5EF4-FFF2-40B4-BE49-F238E27FC236}">
                <a16:creationId xmlns:a16="http://schemas.microsoft.com/office/drawing/2014/main" id="{CC59EBDD-98E7-2154-8569-3CDE96214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168" y="6012414"/>
            <a:ext cx="981021" cy="98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B312018C-300C-5A5F-0342-BE8E0CE4F517}"/>
              </a:ext>
            </a:extLst>
          </p:cNvPr>
          <p:cNvSpPr txBox="1"/>
          <p:nvPr/>
        </p:nvSpPr>
        <p:spPr>
          <a:xfrm>
            <a:off x="7853056" y="7022610"/>
            <a:ext cx="129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รมควันและใช้ของมีคม</a:t>
            </a:r>
          </a:p>
          <a:p>
            <a:pPr algn="ctr" latinLnBrk="0"/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3.24</a:t>
            </a:r>
            <a:r>
              <a:rPr lang="en-US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%</a:t>
            </a:r>
            <a:r>
              <a:rPr lang="th-TH" sz="2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2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6FD282C-C0E1-672F-C3DE-8C74B6C56841}"/>
              </a:ext>
            </a:extLst>
          </p:cNvPr>
          <p:cNvSpPr/>
          <p:nvPr/>
        </p:nvSpPr>
        <p:spPr>
          <a:xfrm>
            <a:off x="129575" y="7438978"/>
            <a:ext cx="4401247" cy="5215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/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ปัญหาด้านความสัมพันธ์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100</a:t>
            </a:r>
            <a:r>
              <a:rPr lang="en-US" sz="2889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2889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3" name="Chart 82">
            <a:extLst>
              <a:ext uri="{FF2B5EF4-FFF2-40B4-BE49-F238E27FC236}">
                <a16:creationId xmlns:a16="http://schemas.microsoft.com/office/drawing/2014/main" id="{A2844D54-4DFA-5C75-4914-6ED121FC3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277903"/>
              </p:ext>
            </p:extLst>
          </p:nvPr>
        </p:nvGraphicFramePr>
        <p:xfrm>
          <a:off x="9701072" y="6885495"/>
          <a:ext cx="3166037" cy="2649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84" name="TextBox 83">
            <a:extLst>
              <a:ext uri="{FF2B5EF4-FFF2-40B4-BE49-F238E27FC236}">
                <a16:creationId xmlns:a16="http://schemas.microsoft.com/office/drawing/2014/main" id="{B74C3928-2176-9058-F72A-7AB6DB9E400B}"/>
              </a:ext>
            </a:extLst>
          </p:cNvPr>
          <p:cNvSpPr txBox="1"/>
          <p:nvPr/>
        </p:nvSpPr>
        <p:spPr>
          <a:xfrm>
            <a:off x="6526430" y="8508881"/>
            <a:ext cx="2700584" cy="830997"/>
          </a:xfrm>
          <a:prstGeom prst="rect">
            <a:avLst/>
          </a:prstGeom>
          <a:noFill/>
          <a:ln w="28575">
            <a:solidFill>
              <a:srgbClr val="7030A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 latinLnBrk="0"/>
            <a:r>
              <a:rPr lang="th-TH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ไม่ทราบประวัติ</a:t>
            </a:r>
            <a:endParaRPr lang="en-US" sz="24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0"/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35.48</a:t>
            </a:r>
            <a:r>
              <a:rPr lang="en-US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A2844D54-4DFA-5C75-4914-6ED121FC3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345118"/>
              </p:ext>
            </p:extLst>
          </p:nvPr>
        </p:nvGraphicFramePr>
        <p:xfrm>
          <a:off x="8860360" y="6339672"/>
          <a:ext cx="4940771" cy="293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D71E71B-3CB5-7A5B-733B-BAEC54E3B8A6}"/>
              </a:ext>
            </a:extLst>
          </p:cNvPr>
          <p:cNvSpPr/>
          <p:nvPr/>
        </p:nvSpPr>
        <p:spPr>
          <a:xfrm>
            <a:off x="9302748" y="3692636"/>
            <a:ext cx="3665633" cy="1892731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อาชีพที่ฆ่าตัวตายสำเร็จมากที่สุด</a:t>
            </a:r>
          </a:p>
          <a:p>
            <a:pPr algn="ctr" latinLnBrk="0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3 ลำดับแรก</a:t>
            </a:r>
          </a:p>
          <a:p>
            <a:pPr latinLnBrk="0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เกษตรกรมม 41.95</a:t>
            </a:r>
            <a:r>
              <a:rPr lang="en-US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atinLnBrk="0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รับจ้าง 32.25</a:t>
            </a:r>
            <a:r>
              <a:rPr lang="en-US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th-TH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atinLnBrk="0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นักเรียน/นักศึกษา แม่บ้าน (ไม่ได้ทำงาน) 12.90</a:t>
            </a:r>
            <a:r>
              <a:rPr lang="en-US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78944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017551" y="8096879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กลุ่ม 65">
            <a:extLst>
              <a:ext uri="{FF2B5EF4-FFF2-40B4-BE49-F238E27FC236}">
                <a16:creationId xmlns:a16="http://schemas.microsoft.com/office/drawing/2014/main" id="{1E6B49E5-6CAF-473B-42B4-92B6C2FB33E4}"/>
              </a:ext>
            </a:extLst>
          </p:cNvPr>
          <p:cNvGrpSpPr/>
          <p:nvPr/>
        </p:nvGrpSpPr>
        <p:grpSpPr>
          <a:xfrm>
            <a:off x="6925114" y="6776745"/>
            <a:ext cx="1320826" cy="1318787"/>
            <a:chOff x="3750114" y="6776744"/>
            <a:chExt cx="1320826" cy="1318787"/>
          </a:xfrm>
          <a:solidFill>
            <a:schemeClr val="accent4">
              <a:lumMod val="20000"/>
              <a:lumOff val="80000"/>
              <a:alpha val="82000"/>
            </a:schemeClr>
          </a:solidFill>
        </p:grpSpPr>
        <p:sp>
          <p:nvSpPr>
            <p:cNvPr id="55" name="สี่เหลี่ยมผืนผ้า: มุมมน 54">
              <a:extLst>
                <a:ext uri="{FF2B5EF4-FFF2-40B4-BE49-F238E27FC236}">
                  <a16:creationId xmlns:a16="http://schemas.microsoft.com/office/drawing/2014/main" id="{20E2F1A4-FA97-B2C3-86FE-BCAFB9BE9E3A}"/>
                </a:ext>
              </a:extLst>
            </p:cNvPr>
            <p:cNvSpPr/>
            <p:nvPr/>
          </p:nvSpPr>
          <p:spPr>
            <a:xfrm rot="2644605">
              <a:off x="3750114" y="7186311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สี่เหลี่ยมผืนผ้า: มุมมน 57">
              <a:extLst>
                <a:ext uri="{FF2B5EF4-FFF2-40B4-BE49-F238E27FC236}">
                  <a16:creationId xmlns:a16="http://schemas.microsoft.com/office/drawing/2014/main" id="{1AE96E21-2104-686B-C8F9-17E2676A3E45}"/>
                </a:ext>
              </a:extLst>
            </p:cNvPr>
            <p:cNvSpPr/>
            <p:nvPr/>
          </p:nvSpPr>
          <p:spPr>
            <a:xfrm rot="2644605">
              <a:off x="4158085" y="757739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สี่เหลี่ยมผืนผ้า: มุมมน 58">
              <a:extLst>
                <a:ext uri="{FF2B5EF4-FFF2-40B4-BE49-F238E27FC236}">
                  <a16:creationId xmlns:a16="http://schemas.microsoft.com/office/drawing/2014/main" id="{3B73A15A-D6FC-2680-4F7A-08FA4C62FA41}"/>
                </a:ext>
              </a:extLst>
            </p:cNvPr>
            <p:cNvSpPr/>
            <p:nvPr/>
          </p:nvSpPr>
          <p:spPr>
            <a:xfrm rot="2644605">
              <a:off x="4158084" y="677674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สี่เหลี่ยมผืนผ้า: มุมมน 59">
              <a:extLst>
                <a:ext uri="{FF2B5EF4-FFF2-40B4-BE49-F238E27FC236}">
                  <a16:creationId xmlns:a16="http://schemas.microsoft.com/office/drawing/2014/main" id="{1B7CBC37-E923-2453-1B6D-7DAA3D1C56AF}"/>
                </a:ext>
              </a:extLst>
            </p:cNvPr>
            <p:cNvSpPr/>
            <p:nvPr/>
          </p:nvSpPr>
          <p:spPr>
            <a:xfrm rot="2644605">
              <a:off x="4566054" y="7167826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กล่องข้อความ 9">
            <a:extLst>
              <a:ext uri="{FF2B5EF4-FFF2-40B4-BE49-F238E27FC236}">
                <a16:creationId xmlns:a16="http://schemas.microsoft.com/office/drawing/2014/main" id="{35DBBBAF-2E51-AD64-0E2F-8BBAA620818E}"/>
              </a:ext>
            </a:extLst>
          </p:cNvPr>
          <p:cNvSpPr txBox="1"/>
          <p:nvPr/>
        </p:nvSpPr>
        <p:spPr>
          <a:xfrm>
            <a:off x="680666" y="488047"/>
            <a:ext cx="10333759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latinLnBrk="0"/>
            <a:r>
              <a:rPr lang="th-TH" sz="4400" b="1" kern="120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แนวทางการแก้ไขปัญหาการฆ่าตัวตายจังหวัดแพร่</a:t>
            </a:r>
            <a:endParaRPr lang="en-US" sz="2889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TH SarabunPSK" pitchFamily="34" charset="-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BE58863-DEA6-3422-6209-C8739802E61B}"/>
              </a:ext>
            </a:extLst>
          </p:cNvPr>
          <p:cNvSpPr/>
          <p:nvPr/>
        </p:nvSpPr>
        <p:spPr>
          <a:xfrm>
            <a:off x="1475528" y="1705518"/>
            <a:ext cx="4690464" cy="136632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การวิเคราะห์ปัญหาและคืนข้อมูลให้แก่พื้นที่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59E67605-AE43-88F3-3A48-9417AD2D1753}"/>
              </a:ext>
            </a:extLst>
          </p:cNvPr>
          <p:cNvSpPr/>
          <p:nvPr/>
        </p:nvSpPr>
        <p:spPr>
          <a:xfrm>
            <a:off x="1475528" y="3319534"/>
            <a:ext cx="4690464" cy="136632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การสร้างเครือข่ายเพื่อเฝ้าระวัง รู้สัญญาณเตือนการฆ่าตัวตาย</a:t>
            </a:r>
            <a:endParaRPr lang="en-US" sz="2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8975A89A-1258-A192-ACD7-60013FB6FEDF}"/>
              </a:ext>
            </a:extLst>
          </p:cNvPr>
          <p:cNvSpPr/>
          <p:nvPr/>
        </p:nvSpPr>
        <p:spPr>
          <a:xfrm>
            <a:off x="6815986" y="1687324"/>
            <a:ext cx="4690464" cy="136632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การขับเคลื่อนการดำเนินงานสุขภาพจิตผ่าน</a:t>
            </a:r>
            <a:r>
              <a:rPr lang="th-TH" sz="2400" b="1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คณะอนุกรรมการประสานงานเพื่อการบังคับใช้กฎหมายว่าด้วยสุขภาพจิต ระดับจังหวัด</a:t>
            </a:r>
            <a:endParaRPr lang="en-US" sz="2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871973DC-36F3-92F4-E75B-917F8837CA85}"/>
              </a:ext>
            </a:extLst>
          </p:cNvPr>
          <p:cNvSpPr/>
          <p:nvPr/>
        </p:nvSpPr>
        <p:spPr>
          <a:xfrm>
            <a:off x="6815986" y="3308222"/>
            <a:ext cx="4690464" cy="136632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bg1"/>
                </a:solidFill>
              </a:rPr>
              <a:t>การนำ</a:t>
            </a:r>
            <a:r>
              <a:rPr lang="en-US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4 Pillars </a:t>
            </a: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เพื่อแก้ไขปัญหาการฆ่าตัวตาย (ลำพูนโมเดล) เข้ามาบูรณาการในการแก้ไขปัญหาการฆ่าตัวตายในพื้นที่จังหวัดแพร่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C9605CB9-E934-8718-D17A-81D2C9346736}"/>
              </a:ext>
            </a:extLst>
          </p:cNvPr>
          <p:cNvSpPr/>
          <p:nvPr/>
        </p:nvSpPr>
        <p:spPr>
          <a:xfrm>
            <a:off x="2047891" y="5015383"/>
            <a:ext cx="9002736" cy="30729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atinLnBrk="0"/>
            <a:r>
              <a:rPr lang="th-TH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ระบบเฝ้าระวังและการพัฒนาทักษะที่จำเป็น</a:t>
            </a:r>
          </a:p>
          <a:p>
            <a:pPr latinLnBrk="0"/>
            <a:r>
              <a:rPr lang="th-TH" sz="24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จัดระบบการเฝ้าระวังและติดตามให้ความช่วยเหลือในชุมชนและส่งต่อ</a:t>
            </a:r>
          </a:p>
          <a:p>
            <a:pPr latinLnBrk="0"/>
            <a:r>
              <a:rPr lang="th-TH" sz="2400" b="1" spc="-43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พัฒนาทักษะการให้คำปรึกษาแก่กลุ่มเสี่ยงใน จนท.</a:t>
            </a:r>
          </a:p>
          <a:p>
            <a:pPr latinLnBrk="0"/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เสริมทักษะ อสม. /แกนนำชุมชน ในการจัดการกลุ่มเสี่ยง การเฝ้าระวังคัดกรองและการป้องกันการฆ่าตัวตายในชุมชน</a:t>
            </a:r>
          </a:p>
          <a:p>
            <a:pPr latinLnBrk="0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การขับเคลื่อนการเฝ้าระวังผู้ที่มีภาวะซึมเศร้าและเสี่ยงต่อทำร้ายตนเองในพื้นที่นำร่องร่วมกับ พชอ. (อำเภอสูงเม่น)</a:t>
            </a:r>
          </a:p>
          <a:p>
            <a:pPr latinLnBrk="0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การเข้าถึงการตรวจสุขภาพใจด้วย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Mental Health Check in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5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กลุ่ม 66">
            <a:extLst>
              <a:ext uri="{FF2B5EF4-FFF2-40B4-BE49-F238E27FC236}">
                <a16:creationId xmlns:a16="http://schemas.microsoft.com/office/drawing/2014/main" id="{B9CCD5F3-363C-64F0-4173-78D0B28873AA}"/>
              </a:ext>
            </a:extLst>
          </p:cNvPr>
          <p:cNvGrpSpPr/>
          <p:nvPr/>
        </p:nvGrpSpPr>
        <p:grpSpPr>
          <a:xfrm>
            <a:off x="9847421" y="-1399810"/>
            <a:ext cx="2990326" cy="3015116"/>
            <a:chOff x="-222669" y="8051947"/>
            <a:chExt cx="2990326" cy="3015116"/>
          </a:xfrm>
          <a:solidFill>
            <a:schemeClr val="accent2">
              <a:alpha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8" name="สี่เหลี่ยมผืนผ้า: มุมมน 67">
              <a:extLst>
                <a:ext uri="{FF2B5EF4-FFF2-40B4-BE49-F238E27FC236}">
                  <a16:creationId xmlns:a16="http://schemas.microsoft.com/office/drawing/2014/main" id="{69D3F392-D51D-B89B-9814-7DBB7581D7E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สี่เหลี่ยมผืนผ้า: มุมมน 68">
              <a:extLst>
                <a:ext uri="{FF2B5EF4-FFF2-40B4-BE49-F238E27FC236}">
                  <a16:creationId xmlns:a16="http://schemas.microsoft.com/office/drawing/2014/main" id="{6AB90EB9-AA6F-672B-FED6-3328B20EF7E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สี่เหลี่ยมผืนผ้า: มุมมน 69">
              <a:extLst>
                <a:ext uri="{FF2B5EF4-FFF2-40B4-BE49-F238E27FC236}">
                  <a16:creationId xmlns:a16="http://schemas.microsoft.com/office/drawing/2014/main" id="{A827F835-92D9-F60A-2F63-2D64E51775D8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สี่เหลี่ยมผืนผ้า: มุมมน 70">
              <a:extLst>
                <a:ext uri="{FF2B5EF4-FFF2-40B4-BE49-F238E27FC236}">
                  <a16:creationId xmlns:a16="http://schemas.microsoft.com/office/drawing/2014/main" id="{A45FCB95-501C-416B-81EC-2F922AF757CB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กลุ่ม 81">
            <a:extLst>
              <a:ext uri="{FF2B5EF4-FFF2-40B4-BE49-F238E27FC236}">
                <a16:creationId xmlns:a16="http://schemas.microsoft.com/office/drawing/2014/main" id="{FE4730FA-FBEB-54FE-6A36-704D8EF805E8}"/>
              </a:ext>
            </a:extLst>
          </p:cNvPr>
          <p:cNvGrpSpPr/>
          <p:nvPr/>
        </p:nvGrpSpPr>
        <p:grpSpPr>
          <a:xfrm>
            <a:off x="11561408" y="-425814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สี่เหลี่ยมผืนผ้า: มุมมน 82">
              <a:extLst>
                <a:ext uri="{FF2B5EF4-FFF2-40B4-BE49-F238E27FC236}">
                  <a16:creationId xmlns:a16="http://schemas.microsoft.com/office/drawing/2014/main" id="{3AE1CFC0-6D69-7125-8A87-18D1C7162B21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สี่เหลี่ยมผืนผ้า: มุมมน 83">
              <a:extLst>
                <a:ext uri="{FF2B5EF4-FFF2-40B4-BE49-F238E27FC236}">
                  <a16:creationId xmlns:a16="http://schemas.microsoft.com/office/drawing/2014/main" id="{713C8B2D-7EF4-2412-1CF2-69E86FCDC224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สี่เหลี่ยมผืนผ้า: มุมมน 84">
              <a:extLst>
                <a:ext uri="{FF2B5EF4-FFF2-40B4-BE49-F238E27FC236}">
                  <a16:creationId xmlns:a16="http://schemas.microsoft.com/office/drawing/2014/main" id="{83E3B24E-8544-473B-3A5B-D998A4355616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สี่เหลี่ยมผืนผ้า: มุมมน 85">
              <a:extLst>
                <a:ext uri="{FF2B5EF4-FFF2-40B4-BE49-F238E27FC236}">
                  <a16:creationId xmlns:a16="http://schemas.microsoft.com/office/drawing/2014/main" id="{592797EF-21A6-EA6A-F024-95DF7EC1444B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กลุ่ม 76">
            <a:extLst>
              <a:ext uri="{FF2B5EF4-FFF2-40B4-BE49-F238E27FC236}">
                <a16:creationId xmlns:a16="http://schemas.microsoft.com/office/drawing/2014/main" id="{DED18498-0490-AC7E-7F22-199FB9D74590}"/>
              </a:ext>
            </a:extLst>
          </p:cNvPr>
          <p:cNvGrpSpPr/>
          <p:nvPr/>
        </p:nvGrpSpPr>
        <p:grpSpPr>
          <a:xfrm>
            <a:off x="12467510" y="652263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สี่เหลี่ยมผืนผ้า: มุมมน 77">
              <a:extLst>
                <a:ext uri="{FF2B5EF4-FFF2-40B4-BE49-F238E27FC236}">
                  <a16:creationId xmlns:a16="http://schemas.microsoft.com/office/drawing/2014/main" id="{D1125009-0A03-08F6-72B5-3582A1AF8675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สี่เหลี่ยมผืนผ้า: มุมมน 78">
              <a:extLst>
                <a:ext uri="{FF2B5EF4-FFF2-40B4-BE49-F238E27FC236}">
                  <a16:creationId xmlns:a16="http://schemas.microsoft.com/office/drawing/2014/main" id="{781F38E7-3E05-0E84-67A8-DAC46CC8A207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สี่เหลี่ยมผืนผ้า: มุมมน 79">
              <a:extLst>
                <a:ext uri="{FF2B5EF4-FFF2-40B4-BE49-F238E27FC236}">
                  <a16:creationId xmlns:a16="http://schemas.microsoft.com/office/drawing/2014/main" id="{D92471B2-479F-C80C-7D93-79D24E803B81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สี่เหลี่ยมผืนผ้า: มุมมน 80">
              <a:extLst>
                <a:ext uri="{FF2B5EF4-FFF2-40B4-BE49-F238E27FC236}">
                  <a16:creationId xmlns:a16="http://schemas.microsoft.com/office/drawing/2014/main" id="{66F260E9-B8DB-1414-1E81-90A57A72C189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กลุ่ม 64">
            <a:extLst>
              <a:ext uri="{FF2B5EF4-FFF2-40B4-BE49-F238E27FC236}">
                <a16:creationId xmlns:a16="http://schemas.microsoft.com/office/drawing/2014/main" id="{946185BE-D824-863C-9C6E-4843CCB2CD55}"/>
              </a:ext>
            </a:extLst>
          </p:cNvPr>
          <p:cNvGrpSpPr/>
          <p:nvPr/>
        </p:nvGrpSpPr>
        <p:grpSpPr>
          <a:xfrm>
            <a:off x="1677300" y="9088554"/>
            <a:ext cx="1320826" cy="1318787"/>
            <a:chOff x="605633" y="6358202"/>
            <a:chExt cx="1320826" cy="1318787"/>
          </a:xfr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สี่เหลี่ยมผืนผ้า: มุมมน 60">
              <a:extLst>
                <a:ext uri="{FF2B5EF4-FFF2-40B4-BE49-F238E27FC236}">
                  <a16:creationId xmlns:a16="http://schemas.microsoft.com/office/drawing/2014/main" id="{4DE22038-AD7B-C8AC-BE8A-F0F371DFCE13}"/>
                </a:ext>
              </a:extLst>
            </p:cNvPr>
            <p:cNvSpPr/>
            <p:nvPr/>
          </p:nvSpPr>
          <p:spPr>
            <a:xfrm rot="2644605">
              <a:off x="605633" y="6767769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สี่เหลี่ยมผืนผ้า: มุมมน 61">
              <a:extLst>
                <a:ext uri="{FF2B5EF4-FFF2-40B4-BE49-F238E27FC236}">
                  <a16:creationId xmlns:a16="http://schemas.microsoft.com/office/drawing/2014/main" id="{B9202C0D-E292-2F36-E4B3-55C9E7027433}"/>
                </a:ext>
              </a:extLst>
            </p:cNvPr>
            <p:cNvSpPr/>
            <p:nvPr/>
          </p:nvSpPr>
          <p:spPr>
            <a:xfrm rot="2644605">
              <a:off x="1013604" y="715885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สี่เหลี่ยมผืนผ้า: มุมมน 62">
              <a:extLst>
                <a:ext uri="{FF2B5EF4-FFF2-40B4-BE49-F238E27FC236}">
                  <a16:creationId xmlns:a16="http://schemas.microsoft.com/office/drawing/2014/main" id="{0B6F57ED-5B76-ACAF-D550-619F0E3E2CBD}"/>
                </a:ext>
              </a:extLst>
            </p:cNvPr>
            <p:cNvSpPr/>
            <p:nvPr/>
          </p:nvSpPr>
          <p:spPr>
            <a:xfrm rot="2644605">
              <a:off x="1013603" y="6358202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สี่เหลี่ยมผืนผ้า: มุมมน 63">
              <a:extLst>
                <a:ext uri="{FF2B5EF4-FFF2-40B4-BE49-F238E27FC236}">
                  <a16:creationId xmlns:a16="http://schemas.microsoft.com/office/drawing/2014/main" id="{5D80BD4E-2B51-CC7E-8E35-BC3F9960452A}"/>
                </a:ext>
              </a:extLst>
            </p:cNvPr>
            <p:cNvSpPr/>
            <p:nvPr/>
          </p:nvSpPr>
          <p:spPr>
            <a:xfrm rot="2644605">
              <a:off x="1421573" y="6749284"/>
              <a:ext cx="504886" cy="518137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กลุ่ม 50">
            <a:extLst>
              <a:ext uri="{FF2B5EF4-FFF2-40B4-BE49-F238E27FC236}">
                <a16:creationId xmlns:a16="http://schemas.microsoft.com/office/drawing/2014/main" id="{7CEEFFD4-38CA-7EA6-A2B9-02DF8A20E9C1}"/>
              </a:ext>
            </a:extLst>
          </p:cNvPr>
          <p:cNvGrpSpPr/>
          <p:nvPr/>
        </p:nvGrpSpPr>
        <p:grpSpPr>
          <a:xfrm>
            <a:off x="4642065" y="9372438"/>
            <a:ext cx="1895547" cy="1915390"/>
            <a:chOff x="3093669" y="8169823"/>
            <a:chExt cx="1895547" cy="1915390"/>
          </a:xfrm>
          <a:solidFill>
            <a:schemeClr val="accent4">
              <a:alpha val="83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47" name="สี่เหลี่ยมผืนผ้า: มุมมน 46">
              <a:extLst>
                <a:ext uri="{FF2B5EF4-FFF2-40B4-BE49-F238E27FC236}">
                  <a16:creationId xmlns:a16="http://schemas.microsoft.com/office/drawing/2014/main" id="{2D9D156C-2390-4FA6-079F-EFE8393C736F}"/>
                </a:ext>
              </a:extLst>
            </p:cNvPr>
            <p:cNvSpPr/>
            <p:nvPr/>
          </p:nvSpPr>
          <p:spPr>
            <a:xfrm rot="2644605">
              <a:off x="3093669" y="8770156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สี่เหลี่ยมผืนผ้า: มุมมน 47">
              <a:extLst>
                <a:ext uri="{FF2B5EF4-FFF2-40B4-BE49-F238E27FC236}">
                  <a16:creationId xmlns:a16="http://schemas.microsoft.com/office/drawing/2014/main" id="{1BA832AB-1975-3783-10E8-DA025E13F675}"/>
                </a:ext>
              </a:extLst>
            </p:cNvPr>
            <p:cNvSpPr/>
            <p:nvPr/>
          </p:nvSpPr>
          <p:spPr>
            <a:xfrm rot="2644605">
              <a:off x="3684156" y="932246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สี่เหลี่ยมผืนผ้า: มุมมน 48">
              <a:extLst>
                <a:ext uri="{FF2B5EF4-FFF2-40B4-BE49-F238E27FC236}">
                  <a16:creationId xmlns:a16="http://schemas.microsoft.com/office/drawing/2014/main" id="{B3FA06C1-07FC-B0D0-B858-6487B26B02F9}"/>
                </a:ext>
              </a:extLst>
            </p:cNvPr>
            <p:cNvSpPr/>
            <p:nvPr/>
          </p:nvSpPr>
          <p:spPr>
            <a:xfrm rot="2644605">
              <a:off x="3669822" y="8169823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สี่เหลี่ยมผืนผ้า: มุมมน 49">
              <a:extLst>
                <a:ext uri="{FF2B5EF4-FFF2-40B4-BE49-F238E27FC236}">
                  <a16:creationId xmlns:a16="http://schemas.microsoft.com/office/drawing/2014/main" id="{67A50472-C077-B790-A7BF-D1C2F939E116}"/>
                </a:ext>
              </a:extLst>
            </p:cNvPr>
            <p:cNvSpPr/>
            <p:nvPr/>
          </p:nvSpPr>
          <p:spPr>
            <a:xfrm rot="2644605">
              <a:off x="4245977" y="872213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กลุ่ม 53">
            <a:extLst>
              <a:ext uri="{FF2B5EF4-FFF2-40B4-BE49-F238E27FC236}">
                <a16:creationId xmlns:a16="http://schemas.microsoft.com/office/drawing/2014/main" id="{1D40B40E-7980-E9A1-9737-1FF7CD8C0DD7}"/>
              </a:ext>
            </a:extLst>
          </p:cNvPr>
          <p:cNvGrpSpPr/>
          <p:nvPr/>
        </p:nvGrpSpPr>
        <p:grpSpPr>
          <a:xfrm>
            <a:off x="-1142390" y="8097621"/>
            <a:ext cx="2990326" cy="3015116"/>
            <a:chOff x="-222669" y="8051947"/>
            <a:chExt cx="2990326" cy="3015116"/>
          </a:xfrm>
          <a:solidFill>
            <a:schemeClr val="accent2">
              <a:alpha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6" name="สี่เหลี่ยมผืนผ้า: มุมมน 35">
              <a:extLst>
                <a:ext uri="{FF2B5EF4-FFF2-40B4-BE49-F238E27FC236}">
                  <a16:creationId xmlns:a16="http://schemas.microsoft.com/office/drawing/2014/main" id="{844B7F53-A496-242C-6198-1473629DA118}"/>
                </a:ext>
              </a:extLst>
            </p:cNvPr>
            <p:cNvSpPr/>
            <p:nvPr/>
          </p:nvSpPr>
          <p:spPr>
            <a:xfrm rot="2644605">
              <a:off x="1596082" y="8945320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สี่เหลี่ยมผืนผ้า: มุมมน 32">
              <a:extLst>
                <a:ext uri="{FF2B5EF4-FFF2-40B4-BE49-F238E27FC236}">
                  <a16:creationId xmlns:a16="http://schemas.microsoft.com/office/drawing/2014/main" id="{7AA9EA76-6436-AD28-3ADB-59A5C324660A}"/>
                </a:ext>
              </a:extLst>
            </p:cNvPr>
            <p:cNvSpPr/>
            <p:nvPr/>
          </p:nvSpPr>
          <p:spPr>
            <a:xfrm rot="2644605">
              <a:off x="-222669" y="8974884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สี่เหลี่ยมผืนผ้า: มุมมน 36">
              <a:extLst>
                <a:ext uri="{FF2B5EF4-FFF2-40B4-BE49-F238E27FC236}">
                  <a16:creationId xmlns:a16="http://schemas.microsoft.com/office/drawing/2014/main" id="{0FBD7975-2769-4409-7F42-10E34A8E5773}"/>
                </a:ext>
              </a:extLst>
            </p:cNvPr>
            <p:cNvSpPr/>
            <p:nvPr/>
          </p:nvSpPr>
          <p:spPr>
            <a:xfrm rot="2644605">
              <a:off x="677618" y="8051947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3D225738-1071-D167-2E7C-7ACF24B32E29}"/>
                </a:ext>
              </a:extLst>
            </p:cNvPr>
            <p:cNvSpPr/>
            <p:nvPr/>
          </p:nvSpPr>
          <p:spPr>
            <a:xfrm rot="2644605">
              <a:off x="686706" y="9897823"/>
              <a:ext cx="1171575" cy="1169240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กลุ่ม 51">
            <a:extLst>
              <a:ext uri="{FF2B5EF4-FFF2-40B4-BE49-F238E27FC236}">
                <a16:creationId xmlns:a16="http://schemas.microsoft.com/office/drawing/2014/main" id="{1B589322-7126-D4DE-3FC9-24439879FAC4}"/>
              </a:ext>
            </a:extLst>
          </p:cNvPr>
          <p:cNvGrpSpPr/>
          <p:nvPr/>
        </p:nvGrpSpPr>
        <p:grpSpPr>
          <a:xfrm>
            <a:off x="2863298" y="8887431"/>
            <a:ext cx="1895547" cy="1915390"/>
            <a:chOff x="1777666" y="6997354"/>
            <a:chExt cx="1895547" cy="1915390"/>
          </a:xfrm>
          <a:solidFill>
            <a:schemeClr val="accent4">
              <a:alpha val="44000"/>
            </a:schemeClr>
          </a:solidFill>
        </p:grpSpPr>
        <p:sp>
          <p:nvSpPr>
            <p:cNvPr id="35" name="สี่เหลี่ยมผืนผ้า: มุมมน 34">
              <a:extLst>
                <a:ext uri="{FF2B5EF4-FFF2-40B4-BE49-F238E27FC236}">
                  <a16:creationId xmlns:a16="http://schemas.microsoft.com/office/drawing/2014/main" id="{F90E5E82-6891-3F2E-8C0C-D5037C9545F2}"/>
                </a:ext>
              </a:extLst>
            </p:cNvPr>
            <p:cNvSpPr/>
            <p:nvPr/>
          </p:nvSpPr>
          <p:spPr>
            <a:xfrm rot="2644605">
              <a:off x="1777666" y="759768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สี่เหลี่ยมผืนผ้า: มุมมน 39">
              <a:extLst>
                <a:ext uri="{FF2B5EF4-FFF2-40B4-BE49-F238E27FC236}">
                  <a16:creationId xmlns:a16="http://schemas.microsoft.com/office/drawing/2014/main" id="{0EEB6E92-2D59-3177-CFC4-72457ADA55C4}"/>
                </a:ext>
              </a:extLst>
            </p:cNvPr>
            <p:cNvSpPr/>
            <p:nvPr/>
          </p:nvSpPr>
          <p:spPr>
            <a:xfrm rot="2644605">
              <a:off x="2368153" y="8149999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สี่เหลี่ยมผืนผ้า: มุมมน 40">
              <a:extLst>
                <a:ext uri="{FF2B5EF4-FFF2-40B4-BE49-F238E27FC236}">
                  <a16:creationId xmlns:a16="http://schemas.microsoft.com/office/drawing/2014/main" id="{0832FC86-2A6B-A6ED-619F-1CA23D016F1D}"/>
                </a:ext>
              </a:extLst>
            </p:cNvPr>
            <p:cNvSpPr/>
            <p:nvPr/>
          </p:nvSpPr>
          <p:spPr>
            <a:xfrm rot="2644605">
              <a:off x="2353819" y="6997354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สี่เหลี่ยมผืนผ้า: มุมมน 41">
              <a:extLst>
                <a:ext uri="{FF2B5EF4-FFF2-40B4-BE49-F238E27FC236}">
                  <a16:creationId xmlns:a16="http://schemas.microsoft.com/office/drawing/2014/main" id="{C3788247-536B-E17C-BB15-8B0D8842B2E5}"/>
                </a:ext>
              </a:extLst>
            </p:cNvPr>
            <p:cNvSpPr/>
            <p:nvPr/>
          </p:nvSpPr>
          <p:spPr>
            <a:xfrm rot="2644605">
              <a:off x="2929974" y="7549665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กลุ่ม 52">
            <a:extLst>
              <a:ext uri="{FF2B5EF4-FFF2-40B4-BE49-F238E27FC236}">
                <a16:creationId xmlns:a16="http://schemas.microsoft.com/office/drawing/2014/main" id="{AE92C0E2-32A0-FB5D-5493-D1F91EE2A29C}"/>
              </a:ext>
            </a:extLst>
          </p:cNvPr>
          <p:cNvGrpSpPr/>
          <p:nvPr/>
        </p:nvGrpSpPr>
        <p:grpSpPr>
          <a:xfrm>
            <a:off x="-1127266" y="6849842"/>
            <a:ext cx="1895547" cy="1915390"/>
            <a:chOff x="-1242505" y="7065197"/>
            <a:chExt cx="1895547" cy="1915390"/>
          </a:xfrm>
          <a:solidFill>
            <a:schemeClr val="accent4">
              <a:alpha val="72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DB827D8A-2A48-649D-2C52-B283090CB06D}"/>
                </a:ext>
              </a:extLst>
            </p:cNvPr>
            <p:cNvSpPr/>
            <p:nvPr/>
          </p:nvSpPr>
          <p:spPr>
            <a:xfrm rot="2644605">
              <a:off x="-1242505" y="7665530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สี่เหลี่ยมผืนผ้า: มุมมน 43">
              <a:extLst>
                <a:ext uri="{FF2B5EF4-FFF2-40B4-BE49-F238E27FC236}">
                  <a16:creationId xmlns:a16="http://schemas.microsoft.com/office/drawing/2014/main" id="{D25E82CD-7884-5959-A7DD-60E562363AC3}"/>
                </a:ext>
              </a:extLst>
            </p:cNvPr>
            <p:cNvSpPr/>
            <p:nvPr/>
          </p:nvSpPr>
          <p:spPr>
            <a:xfrm rot="2644605">
              <a:off x="-652018" y="8217842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สี่เหลี่ยมผืนผ้า: มุมมน 44">
              <a:extLst>
                <a:ext uri="{FF2B5EF4-FFF2-40B4-BE49-F238E27FC236}">
                  <a16:creationId xmlns:a16="http://schemas.microsoft.com/office/drawing/2014/main" id="{536EC8CA-6C2A-BEEF-BE36-31B85D210EA5}"/>
                </a:ext>
              </a:extLst>
            </p:cNvPr>
            <p:cNvSpPr/>
            <p:nvPr/>
          </p:nvSpPr>
          <p:spPr>
            <a:xfrm rot="2644605">
              <a:off x="-666352" y="7065197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สี่เหลี่ยมผืนผ้า: มุมมน 45">
              <a:extLst>
                <a:ext uri="{FF2B5EF4-FFF2-40B4-BE49-F238E27FC236}">
                  <a16:creationId xmlns:a16="http://schemas.microsoft.com/office/drawing/2014/main" id="{2FC7C422-E1B5-5ACD-75DB-7C9F42105C84}"/>
                </a:ext>
              </a:extLst>
            </p:cNvPr>
            <p:cNvSpPr/>
            <p:nvPr/>
          </p:nvSpPr>
          <p:spPr>
            <a:xfrm rot="2644605">
              <a:off x="-90197" y="7617508"/>
              <a:ext cx="743239" cy="762745"/>
            </a:xfrm>
            <a:prstGeom prst="roundRect">
              <a:avLst>
                <a:gd name="adj" fmla="val 852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1F08DC87-42AF-B2DE-EE23-D1B88D524FFA}"/>
              </a:ext>
            </a:extLst>
          </p:cNvPr>
          <p:cNvSpPr/>
          <p:nvPr/>
        </p:nvSpPr>
        <p:spPr>
          <a:xfrm>
            <a:off x="114636" y="1192059"/>
            <a:ext cx="3153592" cy="952503"/>
          </a:xfrm>
          <a:prstGeom prst="round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Pillars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</a:rPr>
              <a:t> 1</a:t>
            </a:r>
          </a:p>
          <a:p>
            <a:pPr algn="ctr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</a:rPr>
              <a:t>ระบบข้อมูล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Rectangle: Top Corners Rounded 55">
            <a:extLst>
              <a:ext uri="{FF2B5EF4-FFF2-40B4-BE49-F238E27FC236}">
                <a16:creationId xmlns:a16="http://schemas.microsoft.com/office/drawing/2014/main" id="{9540E16D-6FA0-C1E0-5673-01EA02B0B4CA}"/>
              </a:ext>
            </a:extLst>
          </p:cNvPr>
          <p:cNvSpPr/>
          <p:nvPr/>
        </p:nvSpPr>
        <p:spPr>
          <a:xfrm>
            <a:off x="3317317" y="1188021"/>
            <a:ext cx="3237553" cy="952503"/>
          </a:xfrm>
          <a:prstGeom prst="round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Pillars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</a:p>
          <a:p>
            <a:pPr algn="ctr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ระบบดักจับ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Rectangle: Top Corners Rounded 56">
            <a:extLst>
              <a:ext uri="{FF2B5EF4-FFF2-40B4-BE49-F238E27FC236}">
                <a16:creationId xmlns:a16="http://schemas.microsoft.com/office/drawing/2014/main" id="{022D683D-E306-3E64-3371-595281EB8065}"/>
              </a:ext>
            </a:extLst>
          </p:cNvPr>
          <p:cNvSpPr/>
          <p:nvPr/>
        </p:nvSpPr>
        <p:spPr>
          <a:xfrm>
            <a:off x="6639665" y="1203001"/>
            <a:ext cx="3237553" cy="952503"/>
          </a:xfrm>
          <a:prstGeom prst="round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Pillars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3</a:t>
            </a:r>
          </a:p>
          <a:p>
            <a:pPr algn="ctr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ระบบป้องกันและบำบัด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2" name="Rectangle: Top Corners Rounded 71">
            <a:extLst>
              <a:ext uri="{FF2B5EF4-FFF2-40B4-BE49-F238E27FC236}">
                <a16:creationId xmlns:a16="http://schemas.microsoft.com/office/drawing/2014/main" id="{FDC3909C-F6C5-8E50-888F-18B071383FFD}"/>
              </a:ext>
            </a:extLst>
          </p:cNvPr>
          <p:cNvSpPr/>
          <p:nvPr/>
        </p:nvSpPr>
        <p:spPr>
          <a:xfrm>
            <a:off x="9966401" y="1192060"/>
            <a:ext cx="3126963" cy="952503"/>
          </a:xfrm>
          <a:prstGeom prst="round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Pillars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4</a:t>
            </a:r>
          </a:p>
          <a:p>
            <a:pPr algn="ctr"/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ระบบบริหารจัดการ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E1DEFB-5F16-C22A-B938-A99EBB9CD02E}"/>
              </a:ext>
            </a:extLst>
          </p:cNvPr>
          <p:cNvSpPr/>
          <p:nvPr/>
        </p:nvSpPr>
        <p:spPr>
          <a:xfrm>
            <a:off x="108631" y="2212083"/>
            <a:ext cx="3153592" cy="17785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ชี้เป้าให้ชัดเจน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Person :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เพศ อายุ อาชีพ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Place :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ชุมชน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 :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ช่วงเวลา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EEFEC8A-8F10-55E6-1B61-B6C14A9393F2}"/>
              </a:ext>
            </a:extLst>
          </p:cNvPr>
          <p:cNvSpPr/>
          <p:nvPr/>
        </p:nvSpPr>
        <p:spPr>
          <a:xfrm>
            <a:off x="3340533" y="2203168"/>
            <a:ext cx="3214337" cy="17785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แนวทางการแก้ไขปัญหาภายใต้ชุดข้อมูลที่มี เพื่อเฝ้าระวัง รู้สัญญาณเตือน ออกแบบกิจกรรมเพื่อการจัดการแก้ไขปัญหา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6015D32-AE97-A248-ABAE-640DD1CF99BA}"/>
              </a:ext>
            </a:extLst>
          </p:cNvPr>
          <p:cNvSpPr/>
          <p:nvPr/>
        </p:nvSpPr>
        <p:spPr>
          <a:xfrm>
            <a:off x="108631" y="4014757"/>
            <a:ext cx="3153592" cy="17785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สสจ./สสอ./รพ.สต.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รพ.สวนปรุง/ศูนย์สุขภาพจิตที่ 1/สถาบันพัฒนาการเด็กราชนครินทร์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B6B566B-ACB1-95BD-8B15-240ECBF427EC}"/>
              </a:ext>
            </a:extLst>
          </p:cNvPr>
          <p:cNvSpPr/>
          <p:nvPr/>
        </p:nvSpPr>
        <p:spPr>
          <a:xfrm>
            <a:off x="3356097" y="4014757"/>
            <a:ext cx="3214337" cy="17785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เครือข่ายนอกสาธารณสุข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ทีมบูรณาการในพื้นที่ อสม/ปราชญ์/บวร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E2374EE-14ED-BE85-AD5C-BF39BC8FCF22}"/>
              </a:ext>
            </a:extLst>
          </p:cNvPr>
          <p:cNvSpPr/>
          <p:nvPr/>
        </p:nvSpPr>
        <p:spPr>
          <a:xfrm>
            <a:off x="6662881" y="2203168"/>
            <a:ext cx="3214337" cy="17785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การสร้างความตระหนักรู้ ความรู้ วิธีการช่วยเหลือเบื้องต้น การส่งต่อ การบำบัดและติดตาม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42CA749-6175-D490-EC15-894BCFD61582}"/>
              </a:ext>
            </a:extLst>
          </p:cNvPr>
          <p:cNvSpPr/>
          <p:nvPr/>
        </p:nvSpPr>
        <p:spPr>
          <a:xfrm>
            <a:off x="6643639" y="4014757"/>
            <a:ext cx="3214337" cy="17785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ยา 6 ขนาน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สถานพยาบาล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สถานประกอบการ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โรงเรียน/สถานศึกษา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ธนาคาร/แหล่งเงินกู้ต่างๆ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กาชาด/หน่วยงานรัฐ/องค์กร</a:t>
            </a:r>
            <a:endParaRPr lang="en-US" sz="20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12133DD-75EC-7C0B-D8E5-3C1FB14EDBD8}"/>
              </a:ext>
            </a:extLst>
          </p:cNvPr>
          <p:cNvSpPr/>
          <p:nvPr/>
        </p:nvSpPr>
        <p:spPr>
          <a:xfrm>
            <a:off x="9966401" y="2194594"/>
            <a:ext cx="3126963" cy="13130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ก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 คณะกรรมการ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 กองทุน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 กิจกรรม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34A94EB-A7BB-CFE5-FA10-E7ED1EC28EC6}"/>
              </a:ext>
            </a:extLst>
          </p:cNvPr>
          <p:cNvSpPr/>
          <p:nvPr/>
        </p:nvSpPr>
        <p:spPr>
          <a:xfrm>
            <a:off x="9964859" y="3570064"/>
            <a:ext cx="3153593" cy="22231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2400" dirty="0">
              <a:solidFill>
                <a:schemeClr val="tx1"/>
              </a:solidFill>
            </a:endParaRP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คณะกรรมการระดับจังหวัด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คณะกรรมการระดับอำเภอ (พชอ.)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คณะกรรมการระดับตำบล (พชต.)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 (พชม.)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องค์กรภาครัฐ/เอกชน</a:t>
            </a:r>
          </a:p>
          <a:p>
            <a:pPr algn="ctr"/>
            <a:endParaRPr lang="th-TH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B959F0-EE33-8F81-FE70-1A6B94ECC8CE}"/>
              </a:ext>
            </a:extLst>
          </p:cNvPr>
          <p:cNvSpPr/>
          <p:nvPr/>
        </p:nvSpPr>
        <p:spPr>
          <a:xfrm>
            <a:off x="117336" y="6156966"/>
            <a:ext cx="12889228" cy="106673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ระดับบุคคล/ครอบครัว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Stress Management/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การเสริมเสร้างความเข้มแข็งทางใจ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RQ/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การประเมินสุขภาพจิตด้วย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Mental Health check-in/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คู่หูช่วยฟัง/เพื่อนทางใจไม่ทะเลาะ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3241235-2922-68C2-1A66-0250ADC9489D}"/>
              </a:ext>
            </a:extLst>
          </p:cNvPr>
          <p:cNvSpPr/>
          <p:nvPr/>
        </p:nvSpPr>
        <p:spPr>
          <a:xfrm>
            <a:off x="117336" y="7366849"/>
            <a:ext cx="12889228" cy="106673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ระดับชุมชน/ตำบล/อำเภอ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ให้ความรู้แก่ญาติ ผู้ดูแล อสม./ สัญญาณเตือน 3ส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Plus /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แนวทางการดูแล ส่งต่อ บำบัดรักษา/ เยี่ยมบ้าน/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Family therapy/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 4 สร้าง 2 ใช้ / จัดกิจกรรมในชุมชนเสี่ยง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D70AC5E-EA3E-4EEB-9F77-584BD3E15806}"/>
              </a:ext>
            </a:extLst>
          </p:cNvPr>
          <p:cNvSpPr/>
          <p:nvPr/>
        </p:nvSpPr>
        <p:spPr>
          <a:xfrm>
            <a:off x="108631" y="8503731"/>
            <a:ext cx="12897933" cy="106673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ระดับจังหวัด </a:t>
            </a:r>
            <a:r>
              <a:rPr lang="en-US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คณะกรรมการระดับจังหวัด/ความร่วมมือระหว่างหน่วยงาน/เชื่อมโยงกับฐานข้อมูลทางสังคมของจังหวัด (พมจ.)/การติดตามงานในระดับจังหวัด</a:t>
            </a:r>
            <a:endParaRPr lang="en-US" sz="2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5BF2C06-72AD-4C73-5E78-579C17C75E4C}"/>
              </a:ext>
            </a:extLst>
          </p:cNvPr>
          <p:cNvSpPr/>
          <p:nvPr/>
        </p:nvSpPr>
        <p:spPr>
          <a:xfrm>
            <a:off x="5071905" y="5793263"/>
            <a:ext cx="561821" cy="3596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กล่องข้อความ 9">
            <a:extLst>
              <a:ext uri="{FF2B5EF4-FFF2-40B4-BE49-F238E27FC236}">
                <a16:creationId xmlns:a16="http://schemas.microsoft.com/office/drawing/2014/main" id="{37B312D5-64C2-EA23-308E-C3E117C7809F}"/>
              </a:ext>
            </a:extLst>
          </p:cNvPr>
          <p:cNvSpPr txBox="1"/>
          <p:nvPr/>
        </p:nvSpPr>
        <p:spPr>
          <a:xfrm>
            <a:off x="1403554" y="310210"/>
            <a:ext cx="10333759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latinLnBrk="0"/>
            <a:r>
              <a:rPr lang="en-US" sz="4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Pillars </a:t>
            </a:r>
            <a:r>
              <a:rPr lang="th-TH" sz="4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เพื่อแก้ไขปัญหาการฆ่าตัวตาย (ลำพูนโมเดล)</a:t>
            </a:r>
            <a:endParaRPr lang="en-US" sz="2889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883880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1409</TotalTime>
  <Words>922</Words>
  <Application>Microsoft Office PowerPoint</Application>
  <PresentationFormat>Custom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TH SarabunPSK</vt:lpstr>
      <vt:lpstr>Wingdings</vt:lpstr>
      <vt:lpstr>ธีมของ Office</vt:lpstr>
      <vt:lpstr>การตรวจราชการกระทรวงสาธารณสุข ประจำปีงบประมาณ พ.ศ.2565 รอบที่ 2/2565 เขตสุขภาพที่ 1 จังหวัดแพร่ ประเด็นที่ 4 : สุขภาพกลุ่มวัย สุขภาพจิต</vt:lpstr>
      <vt:lpstr>แผนภูมิแสดงอัตราการตัวตายสำเร็จเขตสุขภาพที่ 1 (อัตราต่อแสนประชากร ปี 2565)</vt:lpstr>
      <vt:lpstr>แผนภูมิแสดงอัตราการตัวตายสำเร็จ จังหวัดแพร่ ปี 2561 – ปี 2565</vt:lpstr>
      <vt:lpstr>แผนภูมิแสดงจำนวนผู้ฆ่าตัวตายสำเร็จแยกรายอำเภอ จังหวัดแพร่ ช่วงเดือนตุลาคม – เดือนมิถุนายน ปี 2563 – ปี 2565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สำนักงานสาธารณสุขจังหวัดแพร่</dc:title>
  <dc:creator>NCDnb</dc:creator>
  <cp:lastModifiedBy>Admin</cp:lastModifiedBy>
  <cp:revision>41</cp:revision>
  <cp:lastPrinted>2022-06-12T08:23:35Z</cp:lastPrinted>
  <dcterms:created xsi:type="dcterms:W3CDTF">2022-05-25T06:30:09Z</dcterms:created>
  <dcterms:modified xsi:type="dcterms:W3CDTF">2022-07-17T08:38:13Z</dcterms:modified>
</cp:coreProperties>
</file>