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65" r:id="rId5"/>
    <p:sldId id="257" r:id="rId6"/>
    <p:sldId id="267" r:id="rId7"/>
    <p:sldId id="266" r:id="rId8"/>
    <p:sldId id="258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BEB"/>
    <a:srgbClr val="FFF7D5"/>
    <a:srgbClr val="FFF0B3"/>
    <a:srgbClr val="FF99CC"/>
    <a:srgbClr val="CEFAFA"/>
    <a:srgbClr val="FFB9D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2"/>
  </p:normalViewPr>
  <p:slideViewPr>
    <p:cSldViewPr showGuides="1">
      <p:cViewPr varScale="1">
        <p:scale>
          <a:sx n="120" d="100"/>
          <a:sy n="120" d="100"/>
        </p:scale>
        <p:origin x="16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โรคเบาหวาน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>
        <c:manualLayout>
          <c:xMode val="edge"/>
          <c:yMode val="edge"/>
          <c:x val="0.5998580018886791"/>
          <c:y val="1.763698171527087E-2"/>
        </c:manualLayout>
      </c:layout>
      <c:overlay val="0"/>
      <c:spPr>
        <a:solidFill>
          <a:schemeClr val="accent6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จังหวัดแพร่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การคัดกรองDM</c:v>
                </c:pt>
                <c:pt idx="1">
                  <c:v>การพบกลุ่มสงสัยป่วยDM</c:v>
                </c:pt>
                <c:pt idx="2">
                  <c:v>การตรวจติดตามยืนยันฯ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90.4</c:v>
                </c:pt>
                <c:pt idx="1">
                  <c:v>1.47</c:v>
                </c:pt>
                <c:pt idx="2">
                  <c:v>53.31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B-4A05-B45E-0123E97DA8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เขตฯ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การคัดกรองDM</c:v>
                </c:pt>
                <c:pt idx="1">
                  <c:v>การพบกลุ่มสงสัยป่วยDM</c:v>
                </c:pt>
                <c:pt idx="2">
                  <c:v>การตรวจติดตามยืนยันฯ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85.88</c:v>
                </c:pt>
                <c:pt idx="1">
                  <c:v>1.24</c:v>
                </c:pt>
                <c:pt idx="2">
                  <c:v>50.86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B-4A05-B45E-0123E97DA8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ประเทศ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การคัดกรองDM</c:v>
                </c:pt>
                <c:pt idx="1">
                  <c:v>การพบกลุ่มสงสัยป่วยDM</c:v>
                </c:pt>
                <c:pt idx="2">
                  <c:v>การตรวจติดตามยืนยันฯ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83.34</c:v>
                </c:pt>
                <c:pt idx="1">
                  <c:v>0.78</c:v>
                </c:pt>
                <c:pt idx="2">
                  <c:v>51.59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EB-4A05-B45E-0123E97DA8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022656"/>
        <c:axId val="300818816"/>
      </c:barChart>
      <c:catAx>
        <c:axId val="26402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0818816"/>
        <c:crosses val="autoZero"/>
        <c:auto val="1"/>
        <c:lblAlgn val="ctr"/>
        <c:lblOffset val="100"/>
        <c:noMultiLvlLbl val="0"/>
      </c:catAx>
      <c:valAx>
        <c:axId val="30081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6402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274045939340076"/>
          <c:y val="0.92504203414511721"/>
          <c:w val="0.42648122855009268"/>
          <c:h val="6.7399259405480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10841015583297E-3"/>
                  <c:y val="1.230314960629921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24996497772171"/>
                      <c:h val="8.41249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20-444D-A545-76081DFAD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อัตราผู้ป่วยรายใหม่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664.78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0-444D-A545-76081DFAD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10841015583297E-3"/>
                  <c:y val="-4.0625000000000029E-2"/>
                </c:manualLayout>
              </c:layout>
              <c:tx>
                <c:rich>
                  <a:bodyPr/>
                  <a:lstStyle/>
                  <a:p>
                    <a:fld id="{FE98073B-06C9-43E2-9499-44C8CE834AB5}" type="VALUE">
                      <a:rPr lang="en-US" sz="1600" b="1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/>
                      <a:t>[VALUE]</a:t>
                    </a:fld>
                    <a:endParaRPr lang="th-TH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38086048169747"/>
                      <c:h val="0.1006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A20-444D-A545-76081DFAD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อัตราผู้ป่วยรายใหม่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20-444D-A545-76081DFAD7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403113741905673E-2"/>
                  <c:y val="2.8125000000000001E-2"/>
                </c:manualLayout>
              </c:layout>
              <c:tx>
                <c:rich>
                  <a:bodyPr/>
                  <a:lstStyle/>
                  <a:p>
                    <a:fld id="{D2120E7A-76AE-42CF-9F1B-0A846A97D2B4}" type="VALUE">
                      <a:rPr lang="en-US" sz="1600" b="1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/>
                      <a:t>[VALUE]</a:t>
                    </a:fld>
                    <a:endParaRPr lang="th-TH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28110866942523"/>
                      <c:h val="0.1006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20-444D-A545-76081DFAD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อัตราผู้ป่วยรายใหม่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447.68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20-444D-A545-76081DFAD7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0853504"/>
        <c:axId val="300867584"/>
      </c:barChart>
      <c:catAx>
        <c:axId val="3008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0867584"/>
        <c:crosses val="autoZero"/>
        <c:auto val="1"/>
        <c:lblAlgn val="ctr"/>
        <c:lblOffset val="100"/>
        <c:noMultiLvlLbl val="0"/>
      </c:catAx>
      <c:valAx>
        <c:axId val="30086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085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โรคความดันโลหิตสูง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>
        <c:manualLayout>
          <c:xMode val="edge"/>
          <c:yMode val="edge"/>
          <c:x val="0.55890897436393494"/>
          <c:y val="1.2597844082336334E-2"/>
        </c:manualLayout>
      </c:layout>
      <c:overlay val="0"/>
      <c:spPr>
        <a:solidFill>
          <a:schemeClr val="accent6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จังหวัดแพร่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การคัดกรองHT</c:v>
                </c:pt>
                <c:pt idx="1">
                  <c:v>การพบกลุ่มสงสัยป่วยHT</c:v>
                </c:pt>
                <c:pt idx="2">
                  <c:v>การตรวจติดตามยืนยันฯ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92.91</c:v>
                </c:pt>
                <c:pt idx="1">
                  <c:v>9.83</c:v>
                </c:pt>
                <c:pt idx="2">
                  <c:v>72.36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B-4A05-B45E-0123E97DA8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เขตฯ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การคัดกรองHT</c:v>
                </c:pt>
                <c:pt idx="1">
                  <c:v>การพบกลุ่มสงสัยป่วยHT</c:v>
                </c:pt>
                <c:pt idx="2">
                  <c:v>การตรวจติดตามยืนยันฯ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86.55</c:v>
                </c:pt>
                <c:pt idx="1">
                  <c:v>6.92</c:v>
                </c:pt>
                <c:pt idx="2">
                  <c:v>92.88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B-4A05-B45E-0123E97DA8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ประเทศ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การคัดกรองHT</c:v>
                </c:pt>
                <c:pt idx="1">
                  <c:v>การพบกลุ่มสงสัยป่วยHT</c:v>
                </c:pt>
                <c:pt idx="2">
                  <c:v>การตรวจติดตามยืนยันฯ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83.83</c:v>
                </c:pt>
                <c:pt idx="1">
                  <c:v>4.13</c:v>
                </c:pt>
                <c:pt idx="2">
                  <c:v>51.59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EB-4A05-B45E-0123E97DA8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3639040"/>
        <c:axId val="263640576"/>
      </c:barChart>
      <c:catAx>
        <c:axId val="26363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63640576"/>
        <c:crosses val="autoZero"/>
        <c:auto val="1"/>
        <c:lblAlgn val="ctr"/>
        <c:lblOffset val="100"/>
        <c:noMultiLvlLbl val="0"/>
      </c:catAx>
      <c:valAx>
        <c:axId val="26364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6363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274045939340076"/>
          <c:y val="0.92504203414511721"/>
          <c:w val="0.42648122855009268"/>
          <c:h val="6.7399259405480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20-444D-A545-76081DFAD7E2}"/>
              </c:ext>
            </c:extLst>
          </c:dPt>
          <c:dLbls>
            <c:dLbl>
              <c:idx val="0"/>
              <c:layout>
                <c:manualLayout>
                  <c:x val="5.310841015583297E-3"/>
                  <c:y val="1.230314960629921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24996497772171"/>
                      <c:h val="8.41249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20-444D-A545-76081DFAD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อัตราผู้ป่วยรายใหม่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1644.58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0-444D-A545-76081DFAD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10841015583297E-3"/>
                  <c:y val="-4.0625000000000029E-2"/>
                </c:manualLayout>
              </c:layout>
              <c:tx>
                <c:rich>
                  <a:bodyPr/>
                  <a:lstStyle/>
                  <a:p>
                    <a:fld id="{FE98073B-06C9-43E2-9499-44C8CE834AB5}" type="VALUE">
                      <a:rPr lang="en-US" sz="1600" b="1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/>
                      <a:t>[VALUE]</a:t>
                    </a:fld>
                    <a:endParaRPr lang="th-TH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38086048169747"/>
                      <c:h val="0.1006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A20-444D-A545-76081DFAD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อัตราผู้ป่วยรายใหม่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1002.23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20-444D-A545-76081DFAD7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403113741905673E-2"/>
                  <c:y val="2.8125000000000001E-2"/>
                </c:manualLayout>
              </c:layout>
              <c:tx>
                <c:rich>
                  <a:bodyPr/>
                  <a:lstStyle/>
                  <a:p>
                    <a:fld id="{D2120E7A-76AE-42CF-9F1B-0A846A97D2B4}" type="VALUE">
                      <a:rPr lang="en-US" sz="1600" b="1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/>
                      <a:t>[VALUE]</a:t>
                    </a:fld>
                    <a:endParaRPr lang="th-TH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28110866942523"/>
                      <c:h val="0.1006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20-444D-A545-76081DFAD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อัตราผู้ป่วยรายใหม่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935.46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20-444D-A545-76081DFAD7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3717248"/>
        <c:axId val="263718784"/>
      </c:barChart>
      <c:catAx>
        <c:axId val="2637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63718784"/>
        <c:crosses val="autoZero"/>
        <c:auto val="1"/>
        <c:lblAlgn val="ctr"/>
        <c:lblOffset val="100"/>
        <c:noMultiLvlLbl val="0"/>
      </c:catAx>
      <c:valAx>
        <c:axId val="26371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6371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ร้อยละของผู้ป่วยโรคเบาหวานและโรคความดันโลหิตสูงที่ควบคุมได้ </a:t>
            </a:r>
            <a:endParaRPr lang="en-US" sz="24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solidFill>
          <a:schemeClr val="accent6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เบาหวานที่ควบคุมได้ดี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เมืองแพร่</c:v>
                </c:pt>
                <c:pt idx="1">
                  <c:v>ร้องกวาง</c:v>
                </c:pt>
                <c:pt idx="2">
                  <c:v>ลอง</c:v>
                </c:pt>
                <c:pt idx="3">
                  <c:v>สูงเม่น</c:v>
                </c:pt>
                <c:pt idx="4">
                  <c:v>เด่นชัย</c:v>
                </c:pt>
                <c:pt idx="5">
                  <c:v>สอง</c:v>
                </c:pt>
                <c:pt idx="6">
                  <c:v>วังชิ้น</c:v>
                </c:pt>
                <c:pt idx="7">
                  <c:v>หนองม่วงไข่</c:v>
                </c:pt>
                <c:pt idx="8">
                  <c:v>รวม</c:v>
                </c:pt>
                <c:pt idx="9">
                  <c:v>เขต 1</c:v>
                </c:pt>
                <c:pt idx="10">
                  <c:v>ประเทศ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26.42</c:v>
                </c:pt>
                <c:pt idx="1">
                  <c:v>26.85</c:v>
                </c:pt>
                <c:pt idx="2">
                  <c:v>15.91</c:v>
                </c:pt>
                <c:pt idx="3">
                  <c:v>10.37</c:v>
                </c:pt>
                <c:pt idx="4">
                  <c:v>14.57</c:v>
                </c:pt>
                <c:pt idx="5">
                  <c:v>22.54</c:v>
                </c:pt>
                <c:pt idx="6">
                  <c:v>20.36</c:v>
                </c:pt>
                <c:pt idx="7">
                  <c:v>16.329999999999998</c:v>
                </c:pt>
                <c:pt idx="8">
                  <c:v>19.64</c:v>
                </c:pt>
                <c:pt idx="9">
                  <c:v>20.68</c:v>
                </c:pt>
                <c:pt idx="10">
                  <c:v>26.98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03-4736-BCF8-8B997F0EE4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ความดันโลหิตสูงที่ควบคุมได้ดี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เมืองแพร่</c:v>
                </c:pt>
                <c:pt idx="1">
                  <c:v>ร้องกวาง</c:v>
                </c:pt>
                <c:pt idx="2">
                  <c:v>ลอง</c:v>
                </c:pt>
                <c:pt idx="3">
                  <c:v>สูงเม่น</c:v>
                </c:pt>
                <c:pt idx="4">
                  <c:v>เด่นชัย</c:v>
                </c:pt>
                <c:pt idx="5">
                  <c:v>สอง</c:v>
                </c:pt>
                <c:pt idx="6">
                  <c:v>วังชิ้น</c:v>
                </c:pt>
                <c:pt idx="7">
                  <c:v>หนองม่วงไข่</c:v>
                </c:pt>
                <c:pt idx="8">
                  <c:v>รวม</c:v>
                </c:pt>
                <c:pt idx="9">
                  <c:v>เขต 1</c:v>
                </c:pt>
                <c:pt idx="10">
                  <c:v>ประเทศ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30.3</c:v>
                </c:pt>
                <c:pt idx="1">
                  <c:v>63.63</c:v>
                </c:pt>
                <c:pt idx="2">
                  <c:v>57.19</c:v>
                </c:pt>
                <c:pt idx="3">
                  <c:v>41.86</c:v>
                </c:pt>
                <c:pt idx="4">
                  <c:v>53.89</c:v>
                </c:pt>
                <c:pt idx="5">
                  <c:v>47.8</c:v>
                </c:pt>
                <c:pt idx="6">
                  <c:v>37.380000000000003</c:v>
                </c:pt>
                <c:pt idx="7">
                  <c:v>51.3</c:v>
                </c:pt>
                <c:pt idx="8">
                  <c:v>44.33</c:v>
                </c:pt>
                <c:pt idx="9">
                  <c:v>43.78</c:v>
                </c:pt>
                <c:pt idx="10">
                  <c:v>50.63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03-4736-BCF8-8B997F0EE4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66656"/>
        <c:axId val="301368448"/>
      </c:lineChart>
      <c:catAx>
        <c:axId val="30136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1368448"/>
        <c:crosses val="autoZero"/>
        <c:auto val="1"/>
        <c:lblAlgn val="ctr"/>
        <c:lblOffset val="100"/>
        <c:noMultiLvlLbl val="0"/>
      </c:catAx>
      <c:valAx>
        <c:axId val="30136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136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270AB-2CE8-4B59-8E1F-7725BA84B0F2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5ED78-DA55-44D2-8976-DF49C4EDCE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741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8B464-4B1E-46D8-A501-3F3225F6D336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677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8B464-4B1E-46D8-A501-3F3225F6D336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59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8B464-4B1E-46D8-A501-3F3225F6D336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999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8B464-4B1E-46D8-A501-3F3225F6D336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63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8B464-4B1E-46D8-A501-3F3225F6D336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013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8B464-4B1E-46D8-A501-3F3225F6D336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852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8B464-4B1E-46D8-A501-3F3225F6D336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638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813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919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81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715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74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86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859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454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737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499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219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E510-525E-4934-AEA9-42824BAF5E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07D0-BCC8-4FE9-930A-D321EB00E8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095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0A5389F7-8061-B5CE-05BD-259885FF2006}"/>
              </a:ext>
            </a:extLst>
          </p:cNvPr>
          <p:cNvGrpSpPr/>
          <p:nvPr/>
        </p:nvGrpSpPr>
        <p:grpSpPr>
          <a:xfrm>
            <a:off x="-3798277" y="-70338"/>
            <a:ext cx="13786338" cy="6664569"/>
            <a:chOff x="-4620982" y="-358695"/>
            <a:chExt cx="17877604" cy="7216695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58E70FA6-F966-1760-C6EE-FD946A6D6EAE}"/>
                </a:ext>
              </a:extLst>
            </p:cNvPr>
            <p:cNvGrpSpPr/>
            <p:nvPr/>
          </p:nvGrpSpPr>
          <p:grpSpPr>
            <a:xfrm>
              <a:off x="-4620982" y="-358695"/>
              <a:ext cx="17877604" cy="7216695"/>
              <a:chOff x="-4620981" y="-350194"/>
              <a:chExt cx="17877604" cy="7216695"/>
            </a:xfrm>
          </p:grpSpPr>
          <p:sp>
            <p:nvSpPr>
              <p:cNvPr id="25" name="สี่เหลี่ยมด้านขนาน 24">
                <a:extLst>
                  <a:ext uri="{FF2B5EF4-FFF2-40B4-BE49-F238E27FC236}">
                    <a16:creationId xmlns:a16="http://schemas.microsoft.com/office/drawing/2014/main" id="{A7016D8A-19BF-C7FF-5930-DE416F6A350C}"/>
                  </a:ext>
                </a:extLst>
              </p:cNvPr>
              <p:cNvSpPr/>
              <p:nvPr/>
            </p:nvSpPr>
            <p:spPr>
              <a:xfrm flipV="1">
                <a:off x="388174" y="0"/>
                <a:ext cx="10598046" cy="659674"/>
              </a:xfrm>
              <a:prstGeom prst="parallelogram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" name="สามเหลี่ยมหน้าจั่ว 25">
                <a:extLst>
                  <a:ext uri="{FF2B5EF4-FFF2-40B4-BE49-F238E27FC236}">
                    <a16:creationId xmlns:a16="http://schemas.microsoft.com/office/drawing/2014/main" id="{115740FD-C3F1-3F26-AC8F-AF037DE45369}"/>
                  </a:ext>
                </a:extLst>
              </p:cNvPr>
              <p:cNvSpPr/>
              <p:nvPr/>
            </p:nvSpPr>
            <p:spPr>
              <a:xfrm rot="5400000">
                <a:off x="6155852" y="827269"/>
                <a:ext cx="1319349" cy="10752943"/>
              </a:xfrm>
              <a:prstGeom prst="triangle">
                <a:avLst>
                  <a:gd name="adj" fmla="val 98856"/>
                </a:avLst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สามเหลี่ยมหน้าจั่ว 27">
                <a:extLst>
                  <a:ext uri="{FF2B5EF4-FFF2-40B4-BE49-F238E27FC236}">
                    <a16:creationId xmlns:a16="http://schemas.microsoft.com/office/drawing/2014/main" id="{A3556348-1B3F-21FE-07FE-58C6F5EFF295}"/>
                  </a:ext>
                </a:extLst>
              </p:cNvPr>
              <p:cNvSpPr/>
              <p:nvPr/>
            </p:nvSpPr>
            <p:spPr>
              <a:xfrm>
                <a:off x="11127377" y="-173554"/>
                <a:ext cx="2129246" cy="1319349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สี่เหลี่ยมด้านขนาน 28">
                <a:extLst>
                  <a:ext uri="{FF2B5EF4-FFF2-40B4-BE49-F238E27FC236}">
                    <a16:creationId xmlns:a16="http://schemas.microsoft.com/office/drawing/2014/main" id="{E2139DE8-5EDE-C28B-0F9F-8B95DDAC888E}"/>
                  </a:ext>
                </a:extLst>
              </p:cNvPr>
              <p:cNvSpPr/>
              <p:nvPr/>
            </p:nvSpPr>
            <p:spPr>
              <a:xfrm flipV="1">
                <a:off x="-284460" y="486121"/>
                <a:ext cx="3127042" cy="518220"/>
              </a:xfrm>
              <a:prstGeom prst="parallelogram">
                <a:avLst/>
              </a:prstGeom>
              <a:solidFill>
                <a:srgbClr val="FF6600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" name="สามเหลี่ยมหน้าจั่ว 29">
                <a:extLst>
                  <a:ext uri="{FF2B5EF4-FFF2-40B4-BE49-F238E27FC236}">
                    <a16:creationId xmlns:a16="http://schemas.microsoft.com/office/drawing/2014/main" id="{830B2652-B685-75E0-7B3D-AE5DD0C2E149}"/>
                  </a:ext>
                </a:extLst>
              </p:cNvPr>
              <p:cNvSpPr/>
              <p:nvPr/>
            </p:nvSpPr>
            <p:spPr>
              <a:xfrm rot="5400000">
                <a:off x="2006268" y="-2405811"/>
                <a:ext cx="1672628" cy="5783862"/>
              </a:xfrm>
              <a:prstGeom prst="triangle">
                <a:avLst>
                  <a:gd name="adj" fmla="val 20425"/>
                </a:avLst>
              </a:prstGeom>
              <a:solidFill>
                <a:srgbClr val="FAA15C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สามเหลี่ยมหน้าจั่ว 30">
                <a:extLst>
                  <a:ext uri="{FF2B5EF4-FFF2-40B4-BE49-F238E27FC236}">
                    <a16:creationId xmlns:a16="http://schemas.microsoft.com/office/drawing/2014/main" id="{9D77CEB6-6631-CF5D-6DFA-F3785F9A167A}"/>
                  </a:ext>
                </a:extLst>
              </p:cNvPr>
              <p:cNvSpPr/>
              <p:nvPr/>
            </p:nvSpPr>
            <p:spPr>
              <a:xfrm rot="16200000">
                <a:off x="9588751" y="4248592"/>
                <a:ext cx="704456" cy="4502044"/>
              </a:xfrm>
              <a:prstGeom prst="triangle">
                <a:avLst>
                  <a:gd name="adj" fmla="val 0"/>
                </a:avLst>
              </a:prstGeom>
              <a:solidFill>
                <a:srgbClr val="FAA15C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สามเหลี่ยมหน้าจั่ว 31">
                <a:extLst>
                  <a:ext uri="{FF2B5EF4-FFF2-40B4-BE49-F238E27FC236}">
                    <a16:creationId xmlns:a16="http://schemas.microsoft.com/office/drawing/2014/main" id="{CF868EC6-2EA0-8C30-A3B0-4F6C4C1B84FC}"/>
                  </a:ext>
                </a:extLst>
              </p:cNvPr>
              <p:cNvSpPr/>
              <p:nvPr/>
            </p:nvSpPr>
            <p:spPr>
              <a:xfrm>
                <a:off x="340005" y="5547151"/>
                <a:ext cx="2186422" cy="1319350"/>
              </a:xfrm>
              <a:prstGeom prst="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สามเหลี่ยมหน้าจั่ว 32">
                <a:extLst>
                  <a:ext uri="{FF2B5EF4-FFF2-40B4-BE49-F238E27FC236}">
                    <a16:creationId xmlns:a16="http://schemas.microsoft.com/office/drawing/2014/main" id="{00E316AE-135D-8C8D-B0FA-DE55B13C6DF8}"/>
                  </a:ext>
                </a:extLst>
              </p:cNvPr>
              <p:cNvSpPr/>
              <p:nvPr/>
            </p:nvSpPr>
            <p:spPr>
              <a:xfrm>
                <a:off x="1122657" y="5553973"/>
                <a:ext cx="1712386" cy="1311522"/>
              </a:xfrm>
              <a:prstGeom prst="triangle">
                <a:avLst>
                  <a:gd name="adj" fmla="val 20186"/>
                </a:avLst>
              </a:prstGeom>
              <a:solidFill>
                <a:schemeClr val="accent4">
                  <a:lumMod val="20000"/>
                  <a:lumOff val="80000"/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สี่เหลี่ยมด้านขนาน 33">
                <a:extLst>
                  <a:ext uri="{FF2B5EF4-FFF2-40B4-BE49-F238E27FC236}">
                    <a16:creationId xmlns:a16="http://schemas.microsoft.com/office/drawing/2014/main" id="{B5D35D71-602D-6CD0-9217-C08E53EF4D2A}"/>
                  </a:ext>
                </a:extLst>
              </p:cNvPr>
              <p:cNvSpPr/>
              <p:nvPr/>
            </p:nvSpPr>
            <p:spPr>
              <a:xfrm rot="461236">
                <a:off x="-4620981" y="5087642"/>
                <a:ext cx="9609565" cy="509666"/>
              </a:xfrm>
              <a:prstGeom prst="parallelogram">
                <a:avLst/>
              </a:prstGeom>
              <a:solidFill>
                <a:srgbClr val="FAA15C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35" name="รูปภาพ 34">
                <a:extLst>
                  <a:ext uri="{FF2B5EF4-FFF2-40B4-BE49-F238E27FC236}">
                    <a16:creationId xmlns:a16="http://schemas.microsoft.com/office/drawing/2014/main" id="{E8BCB453-D7ED-2391-A41E-0A48200E2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r="-8320"/>
              <a:stretch>
                <a:fillRect/>
              </a:stretch>
            </p:blipFill>
            <p:spPr>
              <a:xfrm flipH="1">
                <a:off x="6224914" y="6183177"/>
                <a:ext cx="5708297" cy="662853"/>
              </a:xfrm>
              <a:custGeom>
                <a:avLst/>
                <a:gdLst>
                  <a:gd name="connsiteX0" fmla="*/ 5269835 w 5708297"/>
                  <a:gd name="connsiteY0" fmla="*/ 15740 h 662853"/>
                  <a:gd name="connsiteX1" fmla="*/ 5269835 w 5708297"/>
                  <a:gd name="connsiteY1" fmla="*/ 662853 h 662853"/>
                  <a:gd name="connsiteX2" fmla="*/ 5708297 w 5708297"/>
                  <a:gd name="connsiteY2" fmla="*/ 662853 h 662853"/>
                  <a:gd name="connsiteX3" fmla="*/ 5269835 w 5708297"/>
                  <a:gd name="connsiteY3" fmla="*/ 0 h 662853"/>
                  <a:gd name="connsiteX4" fmla="*/ 0 w 5708297"/>
                  <a:gd name="connsiteY4" fmla="*/ 0 h 662853"/>
                  <a:gd name="connsiteX5" fmla="*/ 0 w 5708297"/>
                  <a:gd name="connsiteY5" fmla="*/ 662853 h 662853"/>
                  <a:gd name="connsiteX6" fmla="*/ 4877121 w 5708297"/>
                  <a:gd name="connsiteY6" fmla="*/ 662853 h 662853"/>
                  <a:gd name="connsiteX7" fmla="*/ 5261324 w 5708297"/>
                  <a:gd name="connsiteY7" fmla="*/ 3179 h 662853"/>
                  <a:gd name="connsiteX8" fmla="*/ 5269835 w 5708297"/>
                  <a:gd name="connsiteY8" fmla="*/ 15740 h 66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08297" h="662853">
                    <a:moveTo>
                      <a:pt x="5269835" y="15740"/>
                    </a:moveTo>
                    <a:lnTo>
                      <a:pt x="5269835" y="662853"/>
                    </a:lnTo>
                    <a:lnTo>
                      <a:pt x="5708297" y="662853"/>
                    </a:lnTo>
                    <a:close/>
                    <a:moveTo>
                      <a:pt x="5269835" y="0"/>
                    </a:moveTo>
                    <a:lnTo>
                      <a:pt x="0" y="0"/>
                    </a:lnTo>
                    <a:lnTo>
                      <a:pt x="0" y="662853"/>
                    </a:lnTo>
                    <a:lnTo>
                      <a:pt x="4877121" y="662853"/>
                    </a:lnTo>
                    <a:lnTo>
                      <a:pt x="5261324" y="3179"/>
                    </a:lnTo>
                    <a:lnTo>
                      <a:pt x="5269835" y="15740"/>
                    </a:lnTo>
                    <a:close/>
                  </a:path>
                </a:pathLst>
              </a:custGeom>
            </p:spPr>
          </p:pic>
        </p:grpSp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43AFEE63-869C-11D0-2572-08C2D1588FAF}"/>
                </a:ext>
              </a:extLst>
            </p:cNvPr>
            <p:cNvSpPr/>
            <p:nvPr/>
          </p:nvSpPr>
          <p:spPr>
            <a:xfrm flipV="1">
              <a:off x="6427510" y="-14312"/>
              <a:ext cx="4600707" cy="659674"/>
            </a:xfrm>
            <a:custGeom>
              <a:avLst/>
              <a:gdLst>
                <a:gd name="connsiteX0" fmla="*/ 0 w 4600707"/>
                <a:gd name="connsiteY0" fmla="*/ 659674 h 659674"/>
                <a:gd name="connsiteX1" fmla="*/ 4597227 w 4600707"/>
                <a:gd name="connsiteY1" fmla="*/ 13918 h 659674"/>
                <a:gd name="connsiteX2" fmla="*/ 4600707 w 4600707"/>
                <a:gd name="connsiteY2" fmla="*/ 0 h 659674"/>
                <a:gd name="connsiteX3" fmla="*/ 0 w 4600707"/>
                <a:gd name="connsiteY3" fmla="*/ 0 h 65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0707" h="659674">
                  <a:moveTo>
                    <a:pt x="0" y="659674"/>
                  </a:moveTo>
                  <a:lnTo>
                    <a:pt x="4597227" y="13918"/>
                  </a:lnTo>
                  <a:lnTo>
                    <a:pt x="46007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7376C15-A922-46F7-2B01-9E1B7D459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00" b="20833"/>
          <a:stretch/>
        </p:blipFill>
        <p:spPr>
          <a:xfrm>
            <a:off x="380627" y="360742"/>
            <a:ext cx="1111759" cy="1008749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009E4623-420F-440E-BF74-8A9907D0C2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47" y="360101"/>
            <a:ext cx="1196887" cy="127375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4A7B996-D904-400F-B3FF-BA5A803C6224}"/>
              </a:ext>
            </a:extLst>
          </p:cNvPr>
          <p:cNvSpPr/>
          <p:nvPr/>
        </p:nvSpPr>
        <p:spPr>
          <a:xfrm>
            <a:off x="936506" y="1649847"/>
            <a:ext cx="70722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การตรวจราชการ จังหวัดแพร่</a:t>
            </a:r>
          </a:p>
          <a:p>
            <a:pPr algn="ctr"/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กรณีปกติ รอบ 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/2565 </a:t>
            </a:r>
          </a:p>
          <a:p>
            <a:pPr algn="ctr"/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 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“NCD”</a:t>
            </a:r>
            <a:endParaRPr lang="th-TH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DA118E-7B23-44F7-BE4A-48DD4DE01021}"/>
              </a:ext>
            </a:extLst>
          </p:cNvPr>
          <p:cNvSpPr txBox="1"/>
          <p:nvPr/>
        </p:nvSpPr>
        <p:spPr>
          <a:xfrm>
            <a:off x="3977714" y="5244423"/>
            <a:ext cx="476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กลุ่มงานควบคุมโรคไม่ติดต่อ สุขภาพจิต และยาเสพติด สำนักงานสาธารณสุขจังหวัดแพร่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48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2D5FDF-5F03-4759-9553-72095847B6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46DC-4FD6-4FFC-972C-078A0BCA5104}" type="slidenum">
              <a:rPr lang="th-TH" smtClean="0"/>
              <a:t>2</a:t>
            </a:fld>
            <a:endParaRPr lang="th-TH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" y="144336"/>
            <a:ext cx="971600" cy="103414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75CE350-BB1E-440E-8CFC-291CB2E94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54" y="155235"/>
            <a:ext cx="971599" cy="10339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5681ED-064E-4836-9EE2-AC308FE5866D}"/>
              </a:ext>
            </a:extLst>
          </p:cNvPr>
          <p:cNvSpPr/>
          <p:nvPr/>
        </p:nvSpPr>
        <p:spPr>
          <a:xfrm>
            <a:off x="2064549" y="284832"/>
            <a:ext cx="5103732" cy="1033995"/>
          </a:xfrm>
          <a:prstGeom prst="rect">
            <a:avLst/>
          </a:prstGeom>
          <a:solidFill>
            <a:srgbClr val="CCFFCC">
              <a:alpha val="9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2DE51-0B57-48BC-B3B2-FA8F1CCFB990}"/>
              </a:ext>
            </a:extLst>
          </p:cNvPr>
          <p:cNvSpPr/>
          <p:nvPr/>
        </p:nvSpPr>
        <p:spPr>
          <a:xfrm>
            <a:off x="555566" y="6359330"/>
            <a:ext cx="3017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มิ.ย. 2565)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84E8-306C-4EE9-B8DA-80C7426D5B38}"/>
              </a:ext>
            </a:extLst>
          </p:cNvPr>
          <p:cNvSpPr/>
          <p:nvPr/>
        </p:nvSpPr>
        <p:spPr>
          <a:xfrm>
            <a:off x="1975719" y="378843"/>
            <a:ext cx="5354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ข้อมูลตัวชี้วัดสำคัญของกลุ่มโรคไม่ติดต่อเรื้อรัง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ไตรมาส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2/2565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1773F4-2572-4FF5-8D5E-081600C3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346493"/>
              </p:ext>
            </p:extLst>
          </p:nvPr>
        </p:nvGraphicFramePr>
        <p:xfrm>
          <a:off x="350376" y="1469475"/>
          <a:ext cx="6202824" cy="504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0467C27-C7F6-4183-9B72-46E6F1E3E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599349"/>
              </p:ext>
            </p:extLst>
          </p:nvPr>
        </p:nvGraphicFramePr>
        <p:xfrm>
          <a:off x="6424332" y="2003174"/>
          <a:ext cx="239133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076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2EBF05-967F-4BE5-81E3-861FF7C200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46DC-4FD6-4FFC-972C-078A0BCA5104}" type="slidenum">
              <a:rPr lang="th-TH" smtClean="0"/>
              <a:t>3</a:t>
            </a:fld>
            <a:endParaRPr lang="th-TH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" y="144336"/>
            <a:ext cx="971600" cy="103414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75CE350-BB1E-440E-8CFC-291CB2E94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54" y="155235"/>
            <a:ext cx="971599" cy="10339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72DE51-0B57-48BC-B3B2-FA8F1CCFB990}"/>
              </a:ext>
            </a:extLst>
          </p:cNvPr>
          <p:cNvSpPr/>
          <p:nvPr/>
        </p:nvSpPr>
        <p:spPr>
          <a:xfrm>
            <a:off x="466292" y="6340743"/>
            <a:ext cx="3017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30 มิ.ย. 2565)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1773F4-2572-4FF5-8D5E-081600C3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40746"/>
              </p:ext>
            </p:extLst>
          </p:nvPr>
        </p:nvGraphicFramePr>
        <p:xfrm>
          <a:off x="350376" y="1469475"/>
          <a:ext cx="6202824" cy="504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0467C27-C7F6-4183-9B72-46E6F1E3E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966750"/>
              </p:ext>
            </p:extLst>
          </p:nvPr>
        </p:nvGraphicFramePr>
        <p:xfrm>
          <a:off x="6424332" y="2003174"/>
          <a:ext cx="239133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5FE16BA-1EB7-4682-87A9-A0BE5BC28E47}"/>
              </a:ext>
            </a:extLst>
          </p:cNvPr>
          <p:cNvSpPr/>
          <p:nvPr/>
        </p:nvSpPr>
        <p:spPr>
          <a:xfrm>
            <a:off x="2123728" y="259232"/>
            <a:ext cx="5103732" cy="1033995"/>
          </a:xfrm>
          <a:prstGeom prst="rect">
            <a:avLst/>
          </a:prstGeom>
          <a:solidFill>
            <a:srgbClr val="CCFFCC">
              <a:alpha val="9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5E8FA-F767-41DF-B136-862DC24ECD4F}"/>
              </a:ext>
            </a:extLst>
          </p:cNvPr>
          <p:cNvSpPr/>
          <p:nvPr/>
        </p:nvSpPr>
        <p:spPr>
          <a:xfrm>
            <a:off x="1975719" y="378843"/>
            <a:ext cx="5354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ข้อมูลตัวชี้วัดสำคัญของกลุ่มโรคไม่ติดต่อเรื้อรัง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ไตรมาส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2/2565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12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95602A-EE4E-4033-AC22-5F652B6329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46DC-4FD6-4FFC-972C-078A0BCA5104}" type="slidenum">
              <a:rPr lang="th-TH" smtClean="0"/>
              <a:t>4</a:t>
            </a:fld>
            <a:endParaRPr lang="th-TH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" y="144336"/>
            <a:ext cx="971600" cy="103414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75CE350-BB1E-440E-8CFC-291CB2E94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54" y="155235"/>
            <a:ext cx="971599" cy="10339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72DE51-0B57-48BC-B3B2-FA8F1CCFB990}"/>
              </a:ext>
            </a:extLst>
          </p:cNvPr>
          <p:cNvSpPr/>
          <p:nvPr/>
        </p:nvSpPr>
        <p:spPr>
          <a:xfrm>
            <a:off x="508136" y="6258316"/>
            <a:ext cx="3017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30 มิ.ย. 2565)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37264BA-E732-4660-935F-3A8D952EE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084414"/>
              </p:ext>
            </p:extLst>
          </p:nvPr>
        </p:nvGraphicFramePr>
        <p:xfrm>
          <a:off x="1043608" y="1396999"/>
          <a:ext cx="7128792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D9CCD6E-89ED-4D93-B788-419E72F5596B}"/>
              </a:ext>
            </a:extLst>
          </p:cNvPr>
          <p:cNvSpPr/>
          <p:nvPr/>
        </p:nvSpPr>
        <p:spPr>
          <a:xfrm>
            <a:off x="2123728" y="259232"/>
            <a:ext cx="5103732" cy="1033995"/>
          </a:xfrm>
          <a:prstGeom prst="rect">
            <a:avLst/>
          </a:prstGeom>
          <a:solidFill>
            <a:srgbClr val="CCFFCC">
              <a:alpha val="9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79441E-23B4-4212-950A-E809EBCB2530}"/>
              </a:ext>
            </a:extLst>
          </p:cNvPr>
          <p:cNvSpPr/>
          <p:nvPr/>
        </p:nvSpPr>
        <p:spPr>
          <a:xfrm>
            <a:off x="1998360" y="358366"/>
            <a:ext cx="5354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ข้อมูลตัวชี้วัดสำคัญของกลุ่มโรคไม่ติดต่อเรื้อรัง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ไตรมาส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2/2565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5DA39-F1E4-481D-85B9-4E66467AA132}"/>
              </a:ext>
            </a:extLst>
          </p:cNvPr>
          <p:cNvCxnSpPr/>
          <p:nvPr/>
        </p:nvCxnSpPr>
        <p:spPr>
          <a:xfrm>
            <a:off x="1475656" y="3284984"/>
            <a:ext cx="662473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82AD22-259B-4703-BD91-B4FBF09CE1B0}"/>
              </a:ext>
            </a:extLst>
          </p:cNvPr>
          <p:cNvCxnSpPr/>
          <p:nvPr/>
        </p:nvCxnSpPr>
        <p:spPr>
          <a:xfrm>
            <a:off x="1475656" y="2924944"/>
            <a:ext cx="6624736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6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AD236D-D923-4F52-8B7E-1611311F55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46DC-4FD6-4FFC-972C-078A0BCA5104}" type="slidenum">
              <a:rPr lang="th-TH" smtClean="0"/>
              <a:t>5</a:t>
            </a:fld>
            <a:endParaRPr lang="th-TH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" y="144336"/>
            <a:ext cx="971600" cy="103414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75CE350-BB1E-440E-8CFC-291CB2E94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54" y="155235"/>
            <a:ext cx="971599" cy="10339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5681ED-064E-4836-9EE2-AC308FE5866D}"/>
              </a:ext>
            </a:extLst>
          </p:cNvPr>
          <p:cNvSpPr/>
          <p:nvPr/>
        </p:nvSpPr>
        <p:spPr>
          <a:xfrm>
            <a:off x="1445568" y="420455"/>
            <a:ext cx="6174432" cy="576064"/>
          </a:xfrm>
          <a:prstGeom prst="rect">
            <a:avLst/>
          </a:prstGeom>
          <a:solidFill>
            <a:srgbClr val="CCFFCC">
              <a:alpha val="9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2DE51-0B57-48BC-B3B2-FA8F1CCFB990}"/>
              </a:ext>
            </a:extLst>
          </p:cNvPr>
          <p:cNvSpPr/>
          <p:nvPr/>
        </p:nvSpPr>
        <p:spPr>
          <a:xfrm>
            <a:off x="5580112" y="1198445"/>
            <a:ext cx="3017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(ไตรมาส 3/2565 ข้อมูล 30 มิ.ย. 2565)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84E8-306C-4EE9-B8DA-80C7426D5B38}"/>
              </a:ext>
            </a:extLst>
          </p:cNvPr>
          <p:cNvSpPr/>
          <p:nvPr/>
        </p:nvSpPr>
        <p:spPr>
          <a:xfrm>
            <a:off x="1679794" y="534854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ประเด็นตัวชี้วัดร้อยละผู้ป่วยโรคเบาหวานที่ควบคุมระดับน้ำตาลได้ดี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B2E911-29C7-46E9-B074-648F64292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93222"/>
              </p:ext>
            </p:extLst>
          </p:nvPr>
        </p:nvGraphicFramePr>
        <p:xfrm>
          <a:off x="418875" y="1725676"/>
          <a:ext cx="8306250" cy="4376431"/>
        </p:xfrm>
        <a:graphic>
          <a:graphicData uri="http://schemas.openxmlformats.org/drawingml/2006/table">
            <a:tbl>
              <a:tblPr/>
              <a:tblGrid>
                <a:gridCol w="553750">
                  <a:extLst>
                    <a:ext uri="{9D8B030D-6E8A-4147-A177-3AD203B41FA5}">
                      <a16:colId xmlns:a16="http://schemas.microsoft.com/office/drawing/2014/main" val="3352257318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4074285818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3786291587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3848866577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3635295399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3824382579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12881804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17265294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4210885650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2272798419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3102515773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2477261904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1132531546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1181526202"/>
                    </a:ext>
                  </a:extLst>
                </a:gridCol>
                <a:gridCol w="553750">
                  <a:extLst>
                    <a:ext uri="{9D8B030D-6E8A-4147-A177-3AD203B41FA5}">
                      <a16:colId xmlns:a16="http://schemas.microsoft.com/office/drawing/2014/main" val="3079805769"/>
                    </a:ext>
                  </a:extLst>
                </a:gridCol>
              </a:tblGrid>
              <a:tr h="150331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.DM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ในพื้นที่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.DM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ที่มารับบริการ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90" baseline="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  <a:r>
                        <a:rPr lang="th-TH" sz="1400" b="1" i="0" u="none" strike="noStrike" spc="-90" baseline="0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spc="-90" baseline="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.DM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ที่มารับบริการ 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</a:t>
                      </a:r>
                      <a:r>
                        <a:rPr lang="th-TH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ในพื้นที่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.DM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ที่ได้เจาะ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HbA1c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%เจาะ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HbA1C</a:t>
                      </a:r>
                      <a:endParaRPr lang="th-TH" sz="14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</a:t>
                      </a:r>
                      <a:r>
                        <a:rPr lang="th-TH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4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ที่มารับบริการ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%เจาะ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HbA1C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ในพื้นที่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.DM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ที่เจาะ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HbA1c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แล้ว</a:t>
                      </a:r>
                    </a:p>
                    <a:p>
                      <a:pPr algn="ctr" fontAlgn="ctr"/>
                      <a:r>
                        <a:rPr lang="th-TH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ผลปกติ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%เจาะ</a:t>
                      </a:r>
                    </a:p>
                    <a:p>
                      <a:pPr algn="ctr" fontAlgn="ctr"/>
                      <a:r>
                        <a:rPr lang="en-US" sz="1400" b="1" i="0" u="sng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HbA1C</a:t>
                      </a:r>
                    </a:p>
                    <a:p>
                      <a:pPr algn="ctr" fontAlgn="ctr"/>
                      <a:r>
                        <a:rPr lang="th-TH" sz="1400" b="1" i="0" u="sng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ผลปกติ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</a:t>
                      </a:r>
                      <a:r>
                        <a:rPr lang="th-TH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4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ที่ได้เจาะ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HbA1C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%เจาะ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HbA1C</a:t>
                      </a:r>
                      <a:endParaRPr lang="th-TH" sz="14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ผลปกติ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ในพื้นที่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.DM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ที่เจาะ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FPG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%เจาะ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FPG</a:t>
                      </a:r>
                      <a:endParaRPr lang="th-TH" sz="14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</a:t>
                      </a:r>
                      <a:r>
                        <a:rPr lang="th-TH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4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ที่มารับบริการ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.DM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ที่เจาะ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FPG</a:t>
                      </a:r>
                      <a:r>
                        <a:rPr lang="th-TH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แล้ว</a:t>
                      </a:r>
                    </a:p>
                    <a:p>
                      <a:pPr algn="ctr" fontAlgn="ctr"/>
                      <a:r>
                        <a:rPr lang="th-TH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ผลปกติ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%เจาะ</a:t>
                      </a:r>
                    </a:p>
                    <a:p>
                      <a:pPr algn="ctr" fontAlgn="ctr"/>
                      <a:r>
                        <a:rPr lang="en-US" sz="1400" b="1" i="0" u="sng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FPG</a:t>
                      </a:r>
                      <a:endParaRPr lang="th-TH" sz="1400" b="1" i="0" u="sng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sng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ผลปกติ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</a:t>
                      </a:r>
                      <a:r>
                        <a:rPr lang="th-TH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4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ที่เจาะ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FPG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%เจาะ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FPG</a:t>
                      </a:r>
                    </a:p>
                    <a:p>
                      <a:pPr algn="ctr" fontAlgn="ctr"/>
                      <a:r>
                        <a:rPr lang="th-TH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ผลปกติ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ผป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ในพื้นที่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A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915373"/>
                  </a:ext>
                </a:extLst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63496"/>
                  </a:ext>
                </a:extLst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ร้องกวาง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2,726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1,612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1,608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1,612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798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748457"/>
                  </a:ext>
                </a:extLst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ลอง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3,752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3,264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1,307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597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3,264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1,965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443943"/>
                  </a:ext>
                </a:extLst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สูงเม่น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6,587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4479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1416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683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4479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2044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636047"/>
                  </a:ext>
                </a:extLst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เด่นชัย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2,402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1566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839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350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1566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47686"/>
                  </a:ext>
                </a:extLst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สอง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3,082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2212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694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2086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605419"/>
                  </a:ext>
                </a:extLst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วังชิ้น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2,585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2,585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579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315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1,873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926889"/>
                  </a:ext>
                </a:extLst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นมข.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1,298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1125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317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212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1125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524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40%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55437"/>
                  </a:ext>
                </a:extLst>
              </a:tr>
              <a:tr h="3192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4759" marR="4759" marT="4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31,451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5,968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01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73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EBAD236D-D923-4F52-8B7E-1611311F5593}"/>
              </a:ext>
            </a:extLst>
          </p:cNvPr>
          <p:cNvSpPr/>
          <p:nvPr/>
        </p:nvSpPr>
        <p:spPr>
          <a:xfrm>
            <a:off x="10633" y="0"/>
            <a:ext cx="9144000" cy="6858000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9396536" y="6093296"/>
            <a:ext cx="2133600" cy="365125"/>
          </a:xfrm>
        </p:spPr>
        <p:txBody>
          <a:bodyPr/>
          <a:lstStyle/>
          <a:p>
            <a:fld id="{427346DC-4FD6-4FFC-972C-078A0BCA5104}" type="slidenum">
              <a:rPr lang="th-TH" smtClean="0"/>
              <a:t>6</a:t>
            </a:fld>
            <a:endParaRPr lang="th-TH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E090D3-F464-4569-87AA-D6F8E538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74550"/>
              </p:ext>
            </p:extLst>
          </p:nvPr>
        </p:nvGraphicFramePr>
        <p:xfrm>
          <a:off x="299386" y="836711"/>
          <a:ext cx="8545227" cy="5138757"/>
        </p:xfrm>
        <a:graphic>
          <a:graphicData uri="http://schemas.openxmlformats.org/drawingml/2006/table">
            <a:tbl>
              <a:tblPr firstRow="1" firstCol="1" bandRow="1"/>
              <a:tblGrid>
                <a:gridCol w="681851">
                  <a:extLst>
                    <a:ext uri="{9D8B030D-6E8A-4147-A177-3AD203B41FA5}">
                      <a16:colId xmlns:a16="http://schemas.microsoft.com/office/drawing/2014/main" val="3506751931"/>
                    </a:ext>
                  </a:extLst>
                </a:gridCol>
                <a:gridCol w="727672">
                  <a:extLst>
                    <a:ext uri="{9D8B030D-6E8A-4147-A177-3AD203B41FA5}">
                      <a16:colId xmlns:a16="http://schemas.microsoft.com/office/drawing/2014/main" val="1459996590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1522828381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1653296462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292872781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417980438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1564364575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559818245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623570279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2483527933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1657549362"/>
                    </a:ext>
                  </a:extLst>
                </a:gridCol>
                <a:gridCol w="5946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6233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การสำรวจเครื่องวัด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BP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 เครื่องเจาะ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DTX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พร้อม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Strip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Salt meter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14017"/>
                  </a:ext>
                </a:extLst>
              </a:tr>
              <a:tr h="2837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พื้นที่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 อสม.ในเขต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เครื่องวัด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BP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เครื่อง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DTX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พร้อม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strip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เครื่อง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Salt meter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1935"/>
                  </a:ext>
                </a:extLst>
              </a:tr>
              <a:tr h="137411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จำนวนที่มีอยู่และใช้ได้จริง 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จำนวนที่ควรมี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จำนวนที่ควรสรรหาเพิ่ม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จัดสรรจากล้านนา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จำนวนที่มีอยู่และใช้ได้จริง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จำนวนที่ควรมี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จำนวนที่ควรสรรหาเพิ่ม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จัดสรรจากล้านนา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จำนวนที่มีอยู่และใช้ได้จริง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จำนวนที่ควรมี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จำนวนที่ควรสรรหาเพิ่ม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จัดสรรจากล้านนา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786835"/>
                  </a:ext>
                </a:extLst>
              </a:tr>
              <a:tr h="423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จ.แพร่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12,021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293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1,717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1,424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259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1,717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1,458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55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1,717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1,662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97435"/>
                  </a:ext>
                </a:extLst>
              </a:tr>
              <a:tr h="283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เมือง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2,851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407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345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407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352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407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390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670824"/>
                  </a:ext>
                </a:extLst>
              </a:tr>
              <a:tr h="283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ร้องกวาง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1,314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188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145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188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147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188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163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991812"/>
                  </a:ext>
                </a:extLst>
              </a:tr>
              <a:tr h="283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ลอง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1,428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204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180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204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190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204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204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014296"/>
                  </a:ext>
                </a:extLst>
              </a:tr>
              <a:tr h="283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สูงเม่น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1,981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39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283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244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283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230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283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277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80550"/>
                  </a:ext>
                </a:extLst>
              </a:tr>
              <a:tr h="283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เด่นชัย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934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18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134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116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19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134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115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134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134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83398"/>
                  </a:ext>
                </a:extLst>
              </a:tr>
              <a:tr h="283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สอง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1,570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224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182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224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197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224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223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866559"/>
                  </a:ext>
                </a:extLst>
              </a:tr>
              <a:tr h="283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วังชิ้น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1,361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194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153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194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161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194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194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176552"/>
                  </a:ext>
                </a:extLst>
              </a:tr>
              <a:tr h="283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70" baseline="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นมข</a:t>
                      </a:r>
                      <a:r>
                        <a:rPr lang="th-TH" sz="1800" b="1" spc="-7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1800" b="1" spc="-7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582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59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366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81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46DC-4FD6-4FFC-972C-078A0BCA5104}" type="slidenum">
              <a:rPr lang="th-TH" smtClean="0"/>
              <a:t>7</a:t>
            </a:fld>
            <a:endParaRPr lang="th-TH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" y="144336"/>
            <a:ext cx="971600" cy="103414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75CE350-BB1E-440E-8CFC-291CB2E94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54" y="155235"/>
            <a:ext cx="971599" cy="10339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B96B5C-328A-4BDE-860E-581D117ED1DD}"/>
              </a:ext>
            </a:extLst>
          </p:cNvPr>
          <p:cNvSpPr/>
          <p:nvPr/>
        </p:nvSpPr>
        <p:spPr>
          <a:xfrm>
            <a:off x="1498871" y="384199"/>
            <a:ext cx="6174432" cy="879165"/>
          </a:xfrm>
          <a:prstGeom prst="rect">
            <a:avLst/>
          </a:prstGeom>
          <a:solidFill>
            <a:srgbClr val="CCFFCC">
              <a:alpha val="9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FF785-5ED7-4B0C-BF29-7067E561F006}"/>
              </a:ext>
            </a:extLst>
          </p:cNvPr>
          <p:cNvSpPr/>
          <p:nvPr/>
        </p:nvSpPr>
        <p:spPr>
          <a:xfrm>
            <a:off x="1246843" y="432368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กลยุทธ์การดำเนินงานลดกลุ่มเสี่ยง สงสัยป่วย ผู้ป่วยรายใหม่ และภาวะแทรกซ้อนของผู้ป่วยโรคเบาหวานและความดันโลหิตสูง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7A01F-8B3D-4866-A026-5D256FF21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7" y="2120408"/>
            <a:ext cx="2170651" cy="1545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A6D126-2566-4F2F-AB99-F9A6E3539A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01" y="2110238"/>
            <a:ext cx="2132086" cy="1598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F3A3C8-FBA8-4C96-9004-0866169AB2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56" y="2128895"/>
            <a:ext cx="2038813" cy="1598343"/>
          </a:xfrm>
          <a:prstGeom prst="rect">
            <a:avLst/>
          </a:prstGeom>
        </p:spPr>
      </p:pic>
      <p:pic>
        <p:nvPicPr>
          <p:cNvPr id="15" name="รูปภาพ 131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1AD4199-F5B7-4133-B8B2-CE8B73CA4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1388" y="5620616"/>
            <a:ext cx="1475980" cy="11622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710E06-781B-400D-AD56-9FF80E1CFB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7368" y="5653270"/>
            <a:ext cx="2089477" cy="791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18F2C6-1B7D-44B7-A03A-1CA6395DDD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40" y="2122472"/>
            <a:ext cx="2152243" cy="16047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D21A41-6261-4027-A1D6-09C9016F3F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3" y="3797133"/>
            <a:ext cx="2144916" cy="1714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E70435-307E-437B-8800-A498E28EB67F}"/>
              </a:ext>
            </a:extLst>
          </p:cNvPr>
          <p:cNvSpPr txBox="1"/>
          <p:nvPr/>
        </p:nvSpPr>
        <p:spPr>
          <a:xfrm>
            <a:off x="454754" y="1470622"/>
            <a:ext cx="411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บูรณาการการทำงานกับงานปฐมภูมิ และ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IT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ในประเด็น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NCD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เพื่อพัฒนารูปแบบบริการ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Phrae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model”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3DF89D-26CC-4CFC-BCE5-469A87C98D1D}"/>
              </a:ext>
            </a:extLst>
          </p:cNvPr>
          <p:cNvSpPr/>
          <p:nvPr/>
        </p:nvSpPr>
        <p:spPr>
          <a:xfrm>
            <a:off x="5566526" y="1585815"/>
            <a:ext cx="2899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สร้างนโยบายสาธารณะของแต่ละชุมชน</a:t>
            </a:r>
            <a:endParaRPr lang="th-TH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0483C1-E409-4AEC-B451-1FCFAB5A3C69}"/>
              </a:ext>
            </a:extLst>
          </p:cNvPr>
          <p:cNvSpPr/>
          <p:nvPr/>
        </p:nvSpPr>
        <p:spPr>
          <a:xfrm>
            <a:off x="734768" y="5806643"/>
            <a:ext cx="1765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 station 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กระตุ้นการรับรู้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PHR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A78DAF-2720-4FF1-BA3A-77948DC739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13" y="3849984"/>
            <a:ext cx="2356756" cy="16657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DFCD9F-7921-4661-A6E8-3326133F2BDC}"/>
              </a:ext>
            </a:extLst>
          </p:cNvPr>
          <p:cNvSpPr/>
          <p:nvPr/>
        </p:nvSpPr>
        <p:spPr>
          <a:xfrm>
            <a:off x="6177899" y="5760477"/>
            <a:ext cx="20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นำร่องการใช้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Telemedicine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575F6D-36A5-47A5-9EE2-C5E9360DFC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0508" y="3849984"/>
            <a:ext cx="2199735" cy="1714734"/>
          </a:xfrm>
          <a:prstGeom prst="rect">
            <a:avLst/>
          </a:prstGeom>
        </p:spPr>
      </p:pic>
      <p:pic>
        <p:nvPicPr>
          <p:cNvPr id="26" name="Picture 25" descr="D:\งานNCD\โครงการBigRockNCDsครั้งที่1ปี2565\รูปกิจกรรมโครงการBigRockNCD\LINE_ALBUM_โครงการปรับเปลี่ยนพฤติกรรม65_๒๒๐๕๒๔_11.jpg">
            <a:extLst>
              <a:ext uri="{FF2B5EF4-FFF2-40B4-BE49-F238E27FC236}">
                <a16:creationId xmlns:a16="http://schemas.microsoft.com/office/drawing/2014/main" id="{AAA8422E-FC41-41B7-8A3C-AC99DDFEAFB9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01" y="3817330"/>
            <a:ext cx="1810273" cy="1694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84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46DC-4FD6-4FFC-972C-078A0BCA5104}" type="slidenum">
              <a:rPr lang="th-TH" smtClean="0"/>
              <a:t>8</a:t>
            </a:fld>
            <a:endParaRPr lang="th-TH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" y="144336"/>
            <a:ext cx="971600" cy="103414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75CE350-BB1E-440E-8CFC-291CB2E94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54" y="155235"/>
            <a:ext cx="971599" cy="10339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B96B5C-328A-4BDE-860E-581D117ED1DD}"/>
              </a:ext>
            </a:extLst>
          </p:cNvPr>
          <p:cNvSpPr/>
          <p:nvPr/>
        </p:nvSpPr>
        <p:spPr>
          <a:xfrm>
            <a:off x="1498871" y="384199"/>
            <a:ext cx="6174432" cy="879165"/>
          </a:xfrm>
          <a:prstGeom prst="rect">
            <a:avLst/>
          </a:prstGeom>
          <a:solidFill>
            <a:srgbClr val="CCFFCC">
              <a:alpha val="9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FF785-5ED7-4B0C-BF29-7067E561F006}"/>
              </a:ext>
            </a:extLst>
          </p:cNvPr>
          <p:cNvSpPr/>
          <p:nvPr/>
        </p:nvSpPr>
        <p:spPr>
          <a:xfrm>
            <a:off x="1246843" y="432368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กลยุทธ์การดำเนินงานลดกลุ่มเสี่ยง สงสัยป่วย ผู้ป่วยรายใหม่ และภาวะแทรกซ้อนของผู้ป่วยโรคเบาหวานและความดันโลหิตสูง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F49CD1-7A06-4588-9BBB-98D5F7FA1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4" y="2279027"/>
            <a:ext cx="2151137" cy="1896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CB5E1E-1680-4C1D-9C7E-023A1FE6C9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76" y="2279027"/>
            <a:ext cx="2151137" cy="1896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F1AEF9-604A-4DC1-8E89-96650B7B60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88" y="2279027"/>
            <a:ext cx="2004670" cy="19094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F2A825-3B2B-492B-9A5C-D95FC2B2ED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007" y="4354388"/>
            <a:ext cx="2121435" cy="1856680"/>
          </a:xfrm>
          <a:prstGeom prst="rect">
            <a:avLst/>
          </a:prstGeom>
        </p:spPr>
      </p:pic>
      <p:pic>
        <p:nvPicPr>
          <p:cNvPr id="19" name="Picture 18" descr="D:\งานNCD\โครงการBigRockNCDsครั้งที่1ปี2565\รูปกิจกรรมโครงการBigRockNCD\LINE_ALBUM_โครงการปรับเปลี่ยนพฤติกรรม65_๒๒๐๕๒๔_16.jpg">
            <a:extLst>
              <a:ext uri="{FF2B5EF4-FFF2-40B4-BE49-F238E27FC236}">
                <a16:creationId xmlns:a16="http://schemas.microsoft.com/office/drawing/2014/main" id="{6DA89DAF-072C-4BF3-82B8-4A6B2D94EE4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22" y="2279025"/>
            <a:ext cx="2004670" cy="189644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E6A04B-6E17-4519-80B0-2461D562F4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76" y="4354387"/>
            <a:ext cx="2121434" cy="1840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C33D3A-754C-43F3-ADD6-E6475D9BDE7A}"/>
              </a:ext>
            </a:extLst>
          </p:cNvPr>
          <p:cNvSpPr txBox="1"/>
          <p:nvPr/>
        </p:nvSpPr>
        <p:spPr>
          <a:xfrm>
            <a:off x="3047113" y="1516598"/>
            <a:ext cx="3556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 literacy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ป้องกันควบคุม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DM/HT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Health coach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ของชุมชน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3DF20D-D75A-4D48-BB31-52C96C1DD6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44" y="4354388"/>
            <a:ext cx="2013714" cy="1856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7CC686-F6A4-42D5-B204-40AFB34FD2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92" y="4354386"/>
            <a:ext cx="2013714" cy="18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7406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783</Words>
  <Application>Microsoft Macintosh PowerPoint</Application>
  <PresentationFormat>นำเสนอทางหน้าจอ (4:3)</PresentationFormat>
  <Paragraphs>350</Paragraphs>
  <Slides>8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2" baseType="lpstr">
      <vt:lpstr>Arial</vt:lpstr>
      <vt:lpstr>Calibri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a j</cp:lastModifiedBy>
  <cp:revision>23</cp:revision>
  <dcterms:created xsi:type="dcterms:W3CDTF">2022-07-05T07:49:28Z</dcterms:created>
  <dcterms:modified xsi:type="dcterms:W3CDTF">2022-07-18T03:23:51Z</dcterms:modified>
</cp:coreProperties>
</file>